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905" r:id="rId5"/>
    <p:sldId id="262" r:id="rId6"/>
    <p:sldId id="268" r:id="rId7"/>
    <p:sldId id="717" r:id="rId8"/>
    <p:sldId id="813" r:id="rId9"/>
    <p:sldId id="818" r:id="rId10"/>
    <p:sldId id="720" r:id="rId11"/>
    <p:sldId id="814" r:id="rId12"/>
    <p:sldId id="886" r:id="rId13"/>
    <p:sldId id="816" r:id="rId14"/>
    <p:sldId id="817" r:id="rId15"/>
    <p:sldId id="819" r:id="rId16"/>
    <p:sldId id="702" r:id="rId17"/>
    <p:sldId id="742" r:id="rId18"/>
    <p:sldId id="820" r:id="rId19"/>
    <p:sldId id="849" r:id="rId20"/>
    <p:sldId id="874" r:id="rId21"/>
    <p:sldId id="850" r:id="rId22"/>
    <p:sldId id="873" r:id="rId23"/>
    <p:sldId id="875" r:id="rId24"/>
    <p:sldId id="877" r:id="rId25"/>
    <p:sldId id="878" r:id="rId26"/>
    <p:sldId id="879" r:id="rId27"/>
    <p:sldId id="876" r:id="rId28"/>
    <p:sldId id="677" r:id="rId29"/>
    <p:sldId id="884" r:id="rId30"/>
    <p:sldId id="44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606FF"/>
    <a:srgbClr val="AA0000"/>
    <a:srgbClr val="0070C0"/>
    <a:srgbClr val="FF0000"/>
    <a:srgbClr val="1D1DFF"/>
    <a:srgbClr val="8F8F8F"/>
    <a:srgbClr val="2DD52D"/>
    <a:srgbClr val="1CD11C"/>
    <a:srgbClr val="00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141" autoAdjust="0"/>
    <p:restoredTop sz="94660"/>
  </p:normalViewPr>
  <p:slideViewPr>
    <p:cSldViewPr snapToGrid="0" showGuides="1">
      <p:cViewPr>
        <p:scale>
          <a:sx n="75" d="100"/>
          <a:sy n="75" d="100"/>
        </p:scale>
        <p:origin x="738" y="-342"/>
      </p:cViewPr>
      <p:guideLst>
        <p:guide orient="horz" pos="2380"/>
        <p:guide pos="4228"/>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600">
                <a:sym typeface="+mn-ea"/>
              </a:rPr>
              <a:t>EDBT / ICDT研讨会主席</a:t>
            </a:r>
            <a:endParaRPr lang="zh-CN" altLang="en-US" sz="3600">
              <a:sym typeface="+mn-ea"/>
            </a:endParaRPr>
          </a:p>
          <a:p>
            <a:r>
              <a:rPr lang="zh-CN" altLang="en-US" sz="3600">
                <a:sym typeface="+mn-ea"/>
              </a:rPr>
              <a:t>Nikolaus Augsten，奥地利萨尔茨堡大学</a:t>
            </a:r>
            <a:endParaRPr lang="zh-CN" altLang="en-US" sz="3600">
              <a:sym typeface="+mn-ea"/>
            </a:endParaRPr>
          </a:p>
          <a:p>
            <a:r>
              <a:rPr lang="zh-CN" altLang="en-US" sz="3600">
                <a:sym typeface="+mn-ea"/>
              </a:rPr>
              <a:t>第28届地理标志 - 数据库基础研讨会</a:t>
            </a:r>
            <a:endParaRPr lang="zh-CN" altLang="en-US" sz="3600">
              <a:sym typeface="+mn-ea"/>
            </a:endParaRPr>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通过按需遍历回答	</a:t>
            </a:r>
            <a:endParaRPr lang="zh-CN" altLang="en-US"/>
          </a:p>
          <a:p>
            <a:r>
              <a:rPr lang="zh-CN" altLang="en-US"/>
              <a:t>非常高的查询延迟</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endParaRPr lang="zh-CN" altLang="en-US"/>
          </a:p>
          <a:p>
            <a:r>
              <a:rPr lang="zh-CN" altLang="en-US"/>
              <a:t>平衡查询处理效率和索引成本</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 </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数据库研究小组是奥地利萨尔茨堡大学计算机科学系的一部分。我们的研究兴趣包括数据库和信息系统中以数据为中心的应用，特别关注大数据集合上的相似性搜索查询，例如，字符串和树的近似匹配，距离计算的有效索引以及top-k查询。其他研究领域包括分布式框架（如MapReduce）和地理信息系统中的查询的负载平衡算法。研究结果是具有性能保证的新算法，在激励应用上实施和评估</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我们确定了一组有效分区应满足的属性：</a:t>
            </a:r>
            <a:endParaRPr lang="zh-CN" altLang="en-US"/>
          </a:p>
          <a:p>
            <a:endParaRPr lang="zh-CN" altLang="en-US"/>
          </a:p>
          <a:p>
            <a:r>
              <a:rPr lang="zh-CN" altLang="en-US"/>
              <a:t>•每个小区的边界节点数应该很小;</a:t>
            </a:r>
            <a:endParaRPr lang="zh-CN" altLang="en-US"/>
          </a:p>
          <a:p>
            <a:r>
              <a:rPr lang="zh-CN" altLang="en-US"/>
              <a:t>•边界边缘的总数应该很小;</a:t>
            </a:r>
            <a:endParaRPr lang="zh-CN" altLang="en-US"/>
          </a:p>
          <a:p>
            <a:r>
              <a:rPr lang="zh-CN" altLang="en-US"/>
              <a:t>•细胞上限和下限之间的差异应该很小;</a:t>
            </a:r>
            <a:endParaRPr lang="zh-CN" altLang="en-US"/>
          </a:p>
          <a:p>
            <a:r>
              <a:rPr lang="zh-CN" altLang="en-US"/>
              <a:t>•单元中的所有节点应成对可达;</a:t>
            </a:r>
            <a:endParaRPr lang="zh-CN" altLang="en-US"/>
          </a:p>
          <a:p>
            <a:r>
              <a:rPr lang="zh-CN" altLang="en-US"/>
              <a:t>•不同的细胞应具有相似的大小（即，就上限遍历时间而言是均质的）。</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我们确定了一组有效分区应满足的属性：</a:t>
            </a:r>
            <a:endParaRPr lang="zh-CN" altLang="en-US"/>
          </a:p>
          <a:p>
            <a:endParaRPr lang="zh-CN" altLang="en-US"/>
          </a:p>
          <a:p>
            <a:r>
              <a:rPr lang="zh-CN" altLang="en-US"/>
              <a:t>•每个小区的边界节点数应该很小;</a:t>
            </a:r>
            <a:endParaRPr lang="zh-CN" altLang="en-US"/>
          </a:p>
          <a:p>
            <a:r>
              <a:rPr lang="zh-CN" altLang="en-US"/>
              <a:t>•边界边缘的总数应该很小;</a:t>
            </a:r>
            <a:endParaRPr lang="zh-CN" altLang="en-US"/>
          </a:p>
          <a:p>
            <a:r>
              <a:rPr lang="zh-CN" altLang="en-US"/>
              <a:t>•细胞上限和下限之间的差异应该很小;</a:t>
            </a:r>
            <a:endParaRPr lang="zh-CN" altLang="en-US"/>
          </a:p>
          <a:p>
            <a:r>
              <a:rPr lang="zh-CN" altLang="en-US"/>
              <a:t>•单元中的所有节点应成对可达;</a:t>
            </a:r>
            <a:endParaRPr lang="zh-CN" altLang="en-US"/>
          </a:p>
          <a:p>
            <a:r>
              <a:rPr lang="zh-CN" altLang="en-US"/>
              <a:t>•不同的细胞应具有相似的大小（即，就上限遍历时间而言是均质的）。</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对于许多现代应用程序来说，在时间推移层次结构中对可达性查询进行高效且可扩展的处理非常重要。 </a:t>
            </a:r>
            <a:endParaRPr lang="zh-CN" altLang="en-US"/>
          </a:p>
          <a:p>
            <a:r>
              <a:rPr lang="zh-CN" altLang="en-US"/>
              <a:t>在本文中，我们提出了一个可调，时间和空间有效的框架，称为SCISSOR，用于测试TEH任何给定快照上给定顶点对之间的可达性。</a:t>
            </a:r>
            <a:endParaRPr lang="zh-CN" altLang="en-US"/>
          </a:p>
          <a:p>
            <a:r>
              <a:rPr lang="zh-CN" altLang="en-US"/>
              <a:t>SCISSOR背后的主要思想是有选择地索引TEH快照的子集，并使用这些快照索引来回应TEH的所有快照上的可达性查询。</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对于许多现代应用程序来说，在时间推移层次结构中对可达性查询进行高效且可扩展的处理非常重要。 </a:t>
            </a:r>
            <a:endParaRPr lang="zh-CN" altLang="en-US"/>
          </a:p>
          <a:p>
            <a:r>
              <a:rPr lang="zh-CN" altLang="en-US"/>
              <a:t>在本文中，我们提出了一个可调，时间和空间有效的框架，称为SCISSOR，用于测试TEH任何给定快照上给定顶点对之间的可达性。</a:t>
            </a:r>
            <a:endParaRPr lang="zh-CN" altLang="en-US"/>
          </a:p>
          <a:p>
            <a:r>
              <a:rPr lang="zh-CN" altLang="en-US"/>
              <a:t>SCISSOR背后的主要思想是有选择地索引TEH快照的子集，并使用这些快照索引来回应TEH的所有快照上的可达性查询。</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通过按需遍历回答	</a:t>
            </a:r>
            <a:endParaRPr lang="zh-CN" altLang="en-US"/>
          </a:p>
          <a:p>
            <a:r>
              <a:rPr lang="zh-CN" altLang="en-US"/>
              <a:t>非常高的查询延迟</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通过按需遍历回答	</a:t>
            </a:r>
            <a:endParaRPr lang="zh-CN" altLang="en-US"/>
          </a:p>
          <a:p>
            <a:r>
              <a:rPr lang="zh-CN" altLang="en-US"/>
              <a:t>非常高的查询延迟</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718346"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496384"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274422"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052459"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77365"/>
            <a:ext cx="12192000" cy="161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4858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7945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240347" y="1669726"/>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1374140" y="2300605"/>
            <a:ext cx="10301605" cy="607695"/>
          </a:xfrm>
          <a:prstGeom prst="rect">
            <a:avLst/>
          </a:prstGeom>
          <a:ln>
            <a:noFill/>
          </a:ln>
        </p:spPr>
        <p:txBody>
          <a:bodyPr wrap="square">
            <a:spAutoFit/>
            <a:scene3d>
              <a:camera prst="orthographicFront"/>
              <a:lightRig rig="threePt" dir="t"/>
            </a:scene3d>
            <a:sp3d contourW="12700"/>
          </a:bodyPr>
          <a:lstStyle/>
          <a:p>
            <a:pPr algn="ctr">
              <a:lnSpc>
                <a:spcPct val="120000"/>
              </a:lnSpc>
            </a:pPr>
            <a:r>
              <a:rPr sz="2800" b="1" dirty="0">
                <a:solidFill>
                  <a:schemeClr val="bg1"/>
                </a:solidFill>
                <a:latin typeface="+mn-ea"/>
              </a:rPr>
              <a:t>Reachability Queries in Public Transport Networks</a:t>
            </a:r>
            <a:endParaRPr sz="2800" b="1" dirty="0">
              <a:solidFill>
                <a:schemeClr val="bg1"/>
              </a:solidFill>
              <a:latin typeface="+mn-ea"/>
            </a:endParaRPr>
          </a:p>
        </p:txBody>
      </p:sp>
      <p:sp>
        <p:nvSpPr>
          <p:cNvPr id="3" name="文本框 2"/>
          <p:cNvSpPr txBox="1"/>
          <p:nvPr/>
        </p:nvSpPr>
        <p:spPr>
          <a:xfrm>
            <a:off x="590550" y="334010"/>
            <a:ext cx="1398270" cy="460375"/>
          </a:xfrm>
          <a:prstGeom prst="rect">
            <a:avLst/>
          </a:prstGeom>
          <a:noFill/>
        </p:spPr>
        <p:txBody>
          <a:bodyPr wrap="square" rtlCol="0">
            <a:spAutoFit/>
          </a:bodyPr>
          <a:lstStyle/>
          <a:p>
            <a:pPr algn="ctr"/>
            <a:r>
              <a:rPr lang="zh-CN" altLang="zh-CN" sz="2400">
                <a:ln w="22225">
                  <a:solidFill>
                    <a:schemeClr val="accent2"/>
                  </a:solidFill>
                  <a:prstDash val="solid"/>
                </a:ln>
                <a:solidFill>
                  <a:srgbClr val="323F4F"/>
                </a:solidFill>
                <a:effectLst/>
                <a:latin typeface="华文楷体" panose="02010600040101010101" charset="-122"/>
                <a:ea typeface="华文楷体" panose="02010600040101010101" charset="-122"/>
              </a:rPr>
              <a:t>郑凯文</a:t>
            </a:r>
            <a:endParaRPr lang="zh-CN" altLang="zh-CN" sz="2400">
              <a:ln w="22225">
                <a:solidFill>
                  <a:schemeClr val="accent2"/>
                </a:solidFill>
                <a:prstDash val="solid"/>
              </a:ln>
              <a:solidFill>
                <a:srgbClr val="323F4F"/>
              </a:solidFill>
              <a:effectLst/>
              <a:latin typeface="华文楷体" panose="02010600040101010101" charset="-122"/>
              <a:ea typeface="华文楷体" panose="02010600040101010101" charset="-122"/>
            </a:endParaRPr>
          </a:p>
        </p:txBody>
      </p:sp>
      <p:sp>
        <p:nvSpPr>
          <p:cNvPr id="5" name="文本框 4"/>
          <p:cNvSpPr txBox="1"/>
          <p:nvPr/>
        </p:nvSpPr>
        <p:spPr>
          <a:xfrm>
            <a:off x="92075" y="718185"/>
            <a:ext cx="2630170" cy="460375"/>
          </a:xfrm>
          <a:prstGeom prst="rect">
            <a:avLst/>
          </a:prstGeom>
          <a:noFill/>
        </p:spPr>
        <p:txBody>
          <a:bodyPr wrap="square" rtlCol="0">
            <a:spAutoFit/>
          </a:bodyPr>
          <a:lstStyle/>
          <a:p>
            <a:pPr algn="ctr"/>
            <a:r>
              <a:rPr lang="en-US" altLang="zh-CN" sz="2400">
                <a:ln w="22225">
                  <a:solidFill>
                    <a:schemeClr val="accent2"/>
                  </a:solidFill>
                  <a:prstDash val="solid"/>
                </a:ln>
                <a:solidFill>
                  <a:srgbClr val="323F4F"/>
                </a:solidFill>
                <a:effectLst/>
              </a:rPr>
              <a:t>2018 - 10 - 19</a:t>
            </a:r>
            <a:endParaRPr lang="en-US" altLang="zh-CN" sz="2400">
              <a:ln w="22225">
                <a:solidFill>
                  <a:schemeClr val="accent2"/>
                </a:solidFill>
                <a:prstDash val="solid"/>
              </a:ln>
              <a:solidFill>
                <a:srgbClr val="323F4F"/>
              </a:solidFill>
              <a:effectLst/>
            </a:endParaRPr>
          </a:p>
        </p:txBody>
      </p:sp>
      <p:pic>
        <p:nvPicPr>
          <p:cNvPr id="11" name="图片 10"/>
          <p:cNvPicPr>
            <a:picLocks noChangeAspect="1"/>
          </p:cNvPicPr>
          <p:nvPr/>
        </p:nvPicPr>
        <p:blipFill>
          <a:blip r:embed="rId1"/>
          <a:stretch>
            <a:fillRect/>
          </a:stretch>
        </p:blipFill>
        <p:spPr>
          <a:xfrm>
            <a:off x="285115" y="4665345"/>
            <a:ext cx="5727700" cy="2105660"/>
          </a:xfrm>
          <a:prstGeom prst="rect">
            <a:avLst/>
          </a:prstGeom>
        </p:spPr>
      </p:pic>
      <p:pic>
        <p:nvPicPr>
          <p:cNvPr id="14" name="图片 13"/>
          <p:cNvPicPr>
            <a:picLocks noChangeAspect="1"/>
          </p:cNvPicPr>
          <p:nvPr/>
        </p:nvPicPr>
        <p:blipFill>
          <a:blip r:embed="rId2"/>
          <a:stretch>
            <a:fillRect/>
          </a:stretch>
        </p:blipFill>
        <p:spPr>
          <a:xfrm>
            <a:off x="6414135" y="4592955"/>
            <a:ext cx="5261610" cy="2178050"/>
          </a:xfrm>
          <a:prstGeom prst="rect">
            <a:avLst/>
          </a:prstGeom>
        </p:spPr>
      </p:pic>
      <p:pic>
        <p:nvPicPr>
          <p:cNvPr id="15" name="图片 14"/>
          <p:cNvPicPr>
            <a:picLocks noChangeAspect="1"/>
          </p:cNvPicPr>
          <p:nvPr/>
        </p:nvPicPr>
        <p:blipFill>
          <a:blip r:embed="rId3"/>
          <a:stretch>
            <a:fillRect/>
          </a:stretch>
        </p:blipFill>
        <p:spPr>
          <a:xfrm>
            <a:off x="4418965" y="3390265"/>
            <a:ext cx="7773035" cy="599440"/>
          </a:xfrm>
          <a:prstGeom prst="rect">
            <a:avLst/>
          </a:prstGeom>
        </p:spPr>
      </p:pic>
      <p:pic>
        <p:nvPicPr>
          <p:cNvPr id="7" name="图片 6"/>
          <p:cNvPicPr>
            <a:picLocks noChangeAspect="1"/>
          </p:cNvPicPr>
          <p:nvPr/>
        </p:nvPicPr>
        <p:blipFill>
          <a:blip r:embed="rId4"/>
          <a:stretch>
            <a:fillRect/>
          </a:stretch>
        </p:blipFill>
        <p:spPr>
          <a:xfrm>
            <a:off x="7729855" y="3989705"/>
            <a:ext cx="3018790" cy="304800"/>
          </a:xfrm>
          <a:prstGeom prst="rect">
            <a:avLst/>
          </a:prstGeom>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5132" y="683638"/>
            <a:ext cx="3134360" cy="583565"/>
          </a:xfrm>
          <a:prstGeom prst="rect">
            <a:avLst/>
          </a:prstGeom>
          <a:noFill/>
        </p:spPr>
        <p:txBody>
          <a:bodyPr wrap="none" rtlCol="0">
            <a:spAutoFit/>
            <a:scene3d>
              <a:camera prst="orthographicFront"/>
              <a:lightRig rig="threePt" dir="t"/>
            </a:scene3d>
            <a:sp3d contourW="12700"/>
          </a:bodyPr>
          <a:p>
            <a:pPr algn="ctr"/>
            <a:r>
              <a:rPr lang="zh-CN" altLang="en-US" sz="3200" b="1" dirty="0">
                <a:solidFill>
                  <a:schemeClr val="tx2"/>
                </a:solidFill>
                <a:latin typeface="Century Gothic" panose="020B0502020202020204" pitchFamily="34" charset="0"/>
                <a:ea typeface="+mj-ea"/>
                <a:sym typeface="+mn-ea"/>
              </a:rPr>
              <a:t>Exist Approach</a:t>
            </a:r>
            <a:endParaRPr lang="zh-CN" altLang="en-US" sz="3200" b="1" dirty="0">
              <a:solidFill>
                <a:schemeClr val="tx2"/>
              </a:solidFill>
              <a:latin typeface="Century Gothic" panose="020B0502020202020204" pitchFamily="34" charset="0"/>
              <a:ea typeface="+mj-ea"/>
            </a:endParaRPr>
          </a:p>
        </p:txBody>
      </p:sp>
      <p:sp>
        <p:nvSpPr>
          <p:cNvPr id="4" name="文本框 3"/>
          <p:cNvSpPr txBox="1"/>
          <p:nvPr/>
        </p:nvSpPr>
        <p:spPr>
          <a:xfrm>
            <a:off x="11219180" y="6320155"/>
            <a:ext cx="922655" cy="368300"/>
          </a:xfrm>
          <a:prstGeom prst="rect">
            <a:avLst/>
          </a:prstGeom>
          <a:noFill/>
        </p:spPr>
        <p:txBody>
          <a:bodyPr wrap="square" rtlCol="0">
            <a:spAutoFit/>
          </a:bodyPr>
          <a:p>
            <a:r>
              <a:rPr lang="en-US" altLang="zh-CN" b="1"/>
              <a:t>7/</a:t>
            </a:r>
            <a:r>
              <a:rPr lang="en-US" b="1"/>
              <a:t>34</a:t>
            </a:r>
            <a:endParaRPr lang="en-US" b="1"/>
          </a:p>
        </p:txBody>
      </p:sp>
      <p:pic>
        <p:nvPicPr>
          <p:cNvPr id="5" name="图片 4"/>
          <p:cNvPicPr>
            <a:picLocks noChangeAspect="1"/>
          </p:cNvPicPr>
          <p:nvPr/>
        </p:nvPicPr>
        <p:blipFill>
          <a:blip r:embed="rId1"/>
          <a:stretch>
            <a:fillRect/>
          </a:stretch>
        </p:blipFill>
        <p:spPr>
          <a:xfrm>
            <a:off x="5476240" y="683895"/>
            <a:ext cx="6560820" cy="4890770"/>
          </a:xfrm>
          <a:prstGeom prst="rect">
            <a:avLst/>
          </a:prstGeom>
        </p:spPr>
      </p:pic>
      <p:sp>
        <p:nvSpPr>
          <p:cNvPr id="13" name="文本框 12"/>
          <p:cNvSpPr txBox="1"/>
          <p:nvPr/>
        </p:nvSpPr>
        <p:spPr>
          <a:xfrm>
            <a:off x="104775" y="3489325"/>
            <a:ext cx="8121015" cy="1198880"/>
          </a:xfrm>
          <a:prstGeom prst="rect">
            <a:avLst/>
          </a:prstGeom>
          <a:noFill/>
        </p:spPr>
        <p:txBody>
          <a:bodyPr wrap="square" rtlCol="0">
            <a:spAutoFit/>
          </a:bodyPr>
          <a:p>
            <a:r>
              <a:rPr lang="en-US" altLang="zh-CN" sz="2400">
                <a:solidFill>
                  <a:srgbClr val="FF0000"/>
                </a:solidFill>
                <a:sym typeface="+mn-ea"/>
              </a:rPr>
              <a:t>Problem:</a:t>
            </a:r>
            <a:r>
              <a:rPr lang="en-US" altLang="zh-CN" sz="2400">
                <a:solidFill>
                  <a:srgbClr val="0070C0"/>
                </a:solidFill>
                <a:sym typeface="+mn-ea"/>
              </a:rPr>
              <a:t> </a:t>
            </a:r>
            <a:endParaRPr lang="en-US" altLang="zh-CN" sz="2400">
              <a:solidFill>
                <a:srgbClr val="0070C0"/>
              </a:solidFill>
              <a:sym typeface="+mn-ea"/>
            </a:endParaRPr>
          </a:p>
          <a:p>
            <a:r>
              <a:rPr lang="en-US" altLang="zh-CN" sz="2400">
                <a:solidFill>
                  <a:srgbClr val="0070C0"/>
                </a:solidFill>
                <a:sym typeface="+mn-ea"/>
              </a:rPr>
              <a:t>pre-compute (and maintain) cost high time. </a:t>
            </a:r>
            <a:endParaRPr lang="en-US" altLang="zh-CN" sz="2400">
              <a:solidFill>
                <a:srgbClr val="0070C0"/>
              </a:solidFill>
              <a:sym typeface="+mn-ea"/>
            </a:endParaRPr>
          </a:p>
          <a:p>
            <a:r>
              <a:rPr lang="en-US" altLang="zh-CN" sz="2400">
                <a:solidFill>
                  <a:srgbClr val="0070C0"/>
                </a:solidFill>
                <a:sym typeface="+mn-ea"/>
              </a:rPr>
              <a:t>storage overhead too large ,and bad for scalability.</a:t>
            </a:r>
            <a:endParaRPr lang="en-US" altLang="zh-CN" sz="2400">
              <a:solidFill>
                <a:srgbClr val="0070C0"/>
              </a:solidFill>
              <a:sym typeface="+mn-ea"/>
            </a:endParaRPr>
          </a:p>
        </p:txBody>
      </p:sp>
      <p:sp>
        <p:nvSpPr>
          <p:cNvPr id="12" name="文本框 11"/>
          <p:cNvSpPr txBox="1"/>
          <p:nvPr/>
        </p:nvSpPr>
        <p:spPr>
          <a:xfrm>
            <a:off x="-3810" y="1477645"/>
            <a:ext cx="5982335" cy="1198880"/>
          </a:xfrm>
          <a:prstGeom prst="rect">
            <a:avLst/>
          </a:prstGeom>
          <a:noFill/>
        </p:spPr>
        <p:txBody>
          <a:bodyPr wrap="square" rtlCol="0">
            <a:spAutoFit/>
          </a:bodyPr>
          <a:p>
            <a:r>
              <a:rPr lang="en-US" altLang="zh-CN" sz="2400">
                <a:solidFill>
                  <a:srgbClr val="FF0000"/>
                </a:solidFill>
                <a:sym typeface="+mn-ea"/>
              </a:rPr>
              <a:t>(c)</a:t>
            </a:r>
            <a:r>
              <a:rPr lang="en-US" altLang="zh-CN" sz="2400">
                <a:solidFill>
                  <a:srgbClr val="0070C0"/>
                </a:solidFill>
                <a:sym typeface="+mn-ea"/>
              </a:rPr>
              <a:t> </a:t>
            </a:r>
            <a:r>
              <a:rPr lang="en-US" altLang="zh-CN" sz="2400">
                <a:solidFill>
                  <a:srgbClr val="FF0000"/>
                </a:solidFill>
                <a:sym typeface="+mn-ea"/>
              </a:rPr>
              <a:t>pre-compute</a:t>
            </a:r>
            <a:r>
              <a:rPr lang="en-US" altLang="zh-CN" sz="2400">
                <a:solidFill>
                  <a:srgbClr val="0070C0"/>
                </a:solidFill>
                <a:sym typeface="+mn-ea"/>
              </a:rPr>
              <a:t> the </a:t>
            </a:r>
            <a:r>
              <a:rPr lang="en-US" altLang="zh-CN" sz="2400">
                <a:solidFill>
                  <a:srgbClr val="FF0000"/>
                </a:solidFill>
                <a:sym typeface="+mn-ea"/>
              </a:rPr>
              <a:t>shortest path</a:t>
            </a:r>
            <a:r>
              <a:rPr lang="en-US" altLang="zh-CN" sz="2400">
                <a:solidFill>
                  <a:srgbClr val="0070C0"/>
                </a:solidFill>
                <a:sym typeface="+mn-ea"/>
              </a:rPr>
              <a:t> </a:t>
            </a:r>
            <a:endParaRPr lang="en-US" altLang="zh-CN" sz="2400">
              <a:solidFill>
                <a:srgbClr val="0070C0"/>
              </a:solidFill>
              <a:sym typeface="+mn-ea"/>
            </a:endParaRPr>
          </a:p>
          <a:p>
            <a:r>
              <a:rPr lang="en-US" altLang="zh-CN" sz="2400">
                <a:solidFill>
                  <a:srgbClr val="0070C0"/>
                </a:solidFill>
                <a:sym typeface="+mn-ea"/>
              </a:rPr>
              <a:t>between each two vertexs ,and storage the </a:t>
            </a:r>
            <a:r>
              <a:rPr lang="en-US" altLang="zh-CN" sz="2400">
                <a:solidFill>
                  <a:srgbClr val="FF0000"/>
                </a:solidFill>
                <a:sym typeface="+mn-ea"/>
              </a:rPr>
              <a:t>transitive closure </a:t>
            </a:r>
            <a:r>
              <a:rPr lang="en-US" altLang="zh-CN" sz="2400" b="1">
                <a:sym typeface="+mn-ea"/>
              </a:rPr>
              <a:t> </a:t>
            </a:r>
            <a:endParaRPr lang="en-US" altLang="zh-CN" sz="2400" b="1">
              <a:solidFill>
                <a:srgbClr val="0070C0"/>
              </a:solidFill>
              <a:sym typeface="+mn-ea"/>
            </a:endParaRPr>
          </a:p>
        </p:txBody>
      </p:sp>
      <p:sp>
        <p:nvSpPr>
          <p:cNvPr id="6" name="文本框 5"/>
          <p:cNvSpPr txBox="1"/>
          <p:nvPr/>
        </p:nvSpPr>
        <p:spPr>
          <a:xfrm>
            <a:off x="104775" y="2761615"/>
            <a:ext cx="1776095" cy="398780"/>
          </a:xfrm>
          <a:prstGeom prst="rect">
            <a:avLst/>
          </a:prstGeom>
          <a:noFill/>
        </p:spPr>
        <p:txBody>
          <a:bodyPr wrap="none" rtlCol="0" anchor="t">
            <a:spAutoFit/>
          </a:bodyPr>
          <a:p>
            <a:r>
              <a:rPr lang="en-US" altLang="zh-CN" sz="2000">
                <a:solidFill>
                  <a:srgbClr val="FF0000"/>
                </a:solidFill>
                <a:sym typeface="+mn-ea"/>
              </a:rPr>
              <a:t>road networks</a:t>
            </a:r>
            <a:endParaRPr lang="en-US" altLang="zh-CN" sz="2000">
              <a:solidFill>
                <a:srgbClr val="FF0000"/>
              </a:solidFill>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500"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4072890" y="962660"/>
            <a:ext cx="7855585" cy="586613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1219180" y="6320155"/>
            <a:ext cx="922655" cy="368300"/>
          </a:xfrm>
          <a:prstGeom prst="rect">
            <a:avLst/>
          </a:prstGeom>
          <a:noFill/>
        </p:spPr>
        <p:txBody>
          <a:bodyPr wrap="square" rtlCol="0">
            <a:spAutoFit/>
          </a:bodyPr>
          <a:p>
            <a:r>
              <a:rPr lang="en-US" altLang="zh-CN" b="1"/>
              <a:t>5/</a:t>
            </a:r>
            <a:r>
              <a:rPr lang="en-US" b="1"/>
              <a:t>34</a:t>
            </a:r>
            <a:endParaRPr lang="en-US" b="1"/>
          </a:p>
        </p:txBody>
      </p:sp>
      <p:sp>
        <p:nvSpPr>
          <p:cNvPr id="7" name="文本框 6"/>
          <p:cNvSpPr txBox="1"/>
          <p:nvPr/>
        </p:nvSpPr>
        <p:spPr>
          <a:xfrm>
            <a:off x="176530" y="3665855"/>
            <a:ext cx="4793615" cy="460375"/>
          </a:xfrm>
          <a:prstGeom prst="rect">
            <a:avLst/>
          </a:prstGeom>
          <a:noFill/>
        </p:spPr>
        <p:txBody>
          <a:bodyPr wrap="square" rtlCol="0">
            <a:spAutoFit/>
          </a:bodyPr>
          <a:p>
            <a:r>
              <a:rPr lang="en-US" altLang="zh-CN" sz="2400">
                <a:solidFill>
                  <a:srgbClr val="0070C0"/>
                </a:solidFill>
                <a:sym typeface="+mn-ea"/>
              </a:rPr>
              <a:t>d</a:t>
            </a:r>
            <a:r>
              <a:rPr lang="en-US" altLang="zh-CN" sz="2400" baseline="-25000">
                <a:solidFill>
                  <a:srgbClr val="0070C0"/>
                </a:solidFill>
                <a:sym typeface="+mn-ea"/>
              </a:rPr>
              <a:t>t</a:t>
            </a:r>
            <a:r>
              <a:rPr lang="en-US" altLang="zh-CN" sz="2400">
                <a:solidFill>
                  <a:srgbClr val="0070C0"/>
                </a:solidFill>
                <a:sym typeface="+mn-ea"/>
              </a:rPr>
              <a:t>(u,v)  is the minimum cost</a:t>
            </a:r>
            <a:endParaRPr lang="en-US" altLang="zh-CN" sz="2400">
              <a:solidFill>
                <a:srgbClr val="0070C0"/>
              </a:solidFill>
              <a:sym typeface="+mn-ea"/>
            </a:endParaRPr>
          </a:p>
        </p:txBody>
      </p:sp>
      <p:sp>
        <p:nvSpPr>
          <p:cNvPr id="2" name="文本框 1"/>
          <p:cNvSpPr txBox="1"/>
          <p:nvPr/>
        </p:nvSpPr>
        <p:spPr>
          <a:xfrm>
            <a:off x="1463040" y="2372360"/>
            <a:ext cx="1217930" cy="460375"/>
          </a:xfrm>
          <a:prstGeom prst="rect">
            <a:avLst/>
          </a:prstGeom>
          <a:noFill/>
        </p:spPr>
        <p:txBody>
          <a:bodyPr wrap="square" rtlCol="0">
            <a:spAutoFit/>
          </a:bodyPr>
          <a:p>
            <a:r>
              <a:rPr lang="en-US" altLang="zh-CN" sz="2400" b="1">
                <a:solidFill>
                  <a:srgbClr val="FF0000"/>
                </a:solidFill>
                <a:sym typeface="+mn-ea"/>
              </a:rPr>
              <a:t>TIME</a:t>
            </a:r>
            <a:endParaRPr lang="en-US" altLang="zh-CN" sz="2400" b="1">
              <a:solidFill>
                <a:srgbClr val="FF0000"/>
              </a:solidFill>
              <a:sym typeface="+mn-ea"/>
            </a:endParaRPr>
          </a:p>
        </p:txBody>
      </p:sp>
      <p:sp>
        <p:nvSpPr>
          <p:cNvPr id="6" name="圆角矩形 5"/>
          <p:cNvSpPr/>
          <p:nvPr/>
        </p:nvSpPr>
        <p:spPr>
          <a:xfrm>
            <a:off x="7044055" y="1604645"/>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770370" y="1595120"/>
            <a:ext cx="528955" cy="398780"/>
          </a:xfrm>
          <a:prstGeom prst="rect">
            <a:avLst/>
          </a:prstGeom>
          <a:noFill/>
        </p:spPr>
        <p:txBody>
          <a:bodyPr wrap="square" rtlCol="0">
            <a:spAutoFit/>
          </a:bodyPr>
          <a:p>
            <a:r>
              <a:rPr lang="en-US" altLang="zh-CN" sz="2000" b="1">
                <a:solidFill>
                  <a:srgbClr val="FF0000"/>
                </a:solidFill>
                <a:sym typeface="+mn-ea"/>
              </a:rPr>
              <a:t>80</a:t>
            </a:r>
            <a:endParaRPr lang="en-US" altLang="zh-CN" sz="2000" b="1">
              <a:solidFill>
                <a:srgbClr val="FF0000"/>
              </a:solidFill>
              <a:sym typeface="+mn-ea"/>
            </a:endParaRPr>
          </a:p>
        </p:txBody>
      </p:sp>
      <p:sp>
        <p:nvSpPr>
          <p:cNvPr id="10" name="圆角矩形 9"/>
          <p:cNvSpPr/>
          <p:nvPr/>
        </p:nvSpPr>
        <p:spPr>
          <a:xfrm>
            <a:off x="8743950" y="3136900"/>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676005" y="3013075"/>
            <a:ext cx="618490" cy="398780"/>
          </a:xfrm>
          <a:prstGeom prst="rect">
            <a:avLst/>
          </a:prstGeom>
          <a:noFill/>
        </p:spPr>
        <p:txBody>
          <a:bodyPr wrap="square" rtlCol="0">
            <a:spAutoFit/>
          </a:bodyPr>
          <a:p>
            <a:r>
              <a:rPr lang="en-US" altLang="zh-CN" sz="2000" b="1">
                <a:solidFill>
                  <a:srgbClr val="FF0000"/>
                </a:solidFill>
                <a:sym typeface="+mn-ea"/>
              </a:rPr>
              <a:t>30</a:t>
            </a:r>
            <a:endParaRPr lang="en-US" altLang="zh-CN" sz="2000" b="1">
              <a:solidFill>
                <a:srgbClr val="FF0000"/>
              </a:solidFill>
              <a:sym typeface="+mn-ea"/>
            </a:endParaRPr>
          </a:p>
        </p:txBody>
      </p:sp>
      <p:sp>
        <p:nvSpPr>
          <p:cNvPr id="12" name="圆角矩形 11"/>
          <p:cNvSpPr/>
          <p:nvPr/>
        </p:nvSpPr>
        <p:spPr>
          <a:xfrm>
            <a:off x="9873615" y="4207510"/>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9560560" y="4083685"/>
            <a:ext cx="618490" cy="398780"/>
          </a:xfrm>
          <a:prstGeom prst="rect">
            <a:avLst/>
          </a:prstGeom>
          <a:noFill/>
        </p:spPr>
        <p:txBody>
          <a:bodyPr wrap="square" rtlCol="0">
            <a:spAutoFit/>
          </a:bodyPr>
          <a:p>
            <a:r>
              <a:rPr lang="en-US" altLang="zh-CN" sz="2000" b="1">
                <a:solidFill>
                  <a:srgbClr val="FF0000"/>
                </a:solidFill>
                <a:sym typeface="+mn-ea"/>
              </a:rPr>
              <a:t>40</a:t>
            </a:r>
            <a:endParaRPr lang="en-US" altLang="zh-CN" sz="2000" b="1">
              <a:solidFill>
                <a:srgbClr val="FF0000"/>
              </a:solidFill>
              <a:sym typeface="+mn-ea"/>
            </a:endParaRPr>
          </a:p>
        </p:txBody>
      </p:sp>
      <p:sp>
        <p:nvSpPr>
          <p:cNvPr id="14" name="文本框 13"/>
          <p:cNvSpPr txBox="1"/>
          <p:nvPr/>
        </p:nvSpPr>
        <p:spPr>
          <a:xfrm>
            <a:off x="498475" y="1342390"/>
            <a:ext cx="3147060" cy="460375"/>
          </a:xfrm>
          <a:prstGeom prst="rect">
            <a:avLst/>
          </a:prstGeom>
          <a:noFill/>
        </p:spPr>
        <p:txBody>
          <a:bodyPr wrap="square" rtlCol="0">
            <a:spAutoFit/>
          </a:bodyPr>
          <a:p>
            <a:r>
              <a:rPr lang="en-US" altLang="zh-CN" sz="2400" b="1">
                <a:solidFill>
                  <a:srgbClr val="FF0000"/>
                </a:solidFill>
              </a:rPr>
              <a:t>Another Problem</a:t>
            </a:r>
            <a:endParaRPr lang="en-US" altLang="zh-CN" sz="2400" b="1">
              <a:solidFill>
                <a:srgbClr val="FF0000"/>
              </a:solidFill>
            </a:endParaRPr>
          </a:p>
        </p:txBody>
      </p:sp>
      <p:sp>
        <p:nvSpPr>
          <p:cNvPr id="20" name="椭圆 19"/>
          <p:cNvSpPr/>
          <p:nvPr/>
        </p:nvSpPr>
        <p:spPr>
          <a:xfrm>
            <a:off x="8336280" y="2676525"/>
            <a:ext cx="24511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p:nvPr/>
        </p:nvSpPr>
        <p:spPr>
          <a:xfrm>
            <a:off x="10860405" y="5053965"/>
            <a:ext cx="245745" cy="226695"/>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175895" y="4326890"/>
            <a:ext cx="4793615" cy="460375"/>
          </a:xfrm>
          <a:prstGeom prst="rect">
            <a:avLst/>
          </a:prstGeom>
          <a:noFill/>
        </p:spPr>
        <p:txBody>
          <a:bodyPr wrap="square" rtlCol="0">
            <a:spAutoFit/>
          </a:bodyPr>
          <a:p>
            <a:r>
              <a:rPr lang="en-US" altLang="zh-CN" sz="2400">
                <a:solidFill>
                  <a:srgbClr val="0070C0"/>
                </a:solidFill>
                <a:sym typeface="+mn-ea"/>
              </a:rPr>
              <a:t>d</a:t>
            </a:r>
            <a:r>
              <a:rPr lang="en-US" altLang="zh-CN" sz="2400" baseline="-25000">
                <a:solidFill>
                  <a:srgbClr val="0070C0"/>
                </a:solidFill>
                <a:sym typeface="+mn-ea"/>
              </a:rPr>
              <a:t>t</a:t>
            </a:r>
            <a:r>
              <a:rPr lang="en-US" altLang="zh-CN" sz="2400">
                <a:solidFill>
                  <a:srgbClr val="0070C0"/>
                </a:solidFill>
                <a:sym typeface="+mn-ea"/>
              </a:rPr>
              <a:t>(u,v) = 16 </a:t>
            </a:r>
            <a:endParaRPr lang="en-US" altLang="zh-CN" sz="2400">
              <a:solidFill>
                <a:srgbClr val="0070C0"/>
              </a:solidFill>
              <a:sym typeface="+mn-ea"/>
            </a:endParaRPr>
          </a:p>
        </p:txBody>
      </p:sp>
      <p:sp>
        <p:nvSpPr>
          <p:cNvPr id="26" name="文本框 25"/>
          <p:cNvSpPr txBox="1"/>
          <p:nvPr/>
        </p:nvSpPr>
        <p:spPr>
          <a:xfrm>
            <a:off x="195580" y="5044440"/>
            <a:ext cx="4793615" cy="460375"/>
          </a:xfrm>
          <a:prstGeom prst="rect">
            <a:avLst/>
          </a:prstGeom>
          <a:noFill/>
        </p:spPr>
        <p:txBody>
          <a:bodyPr wrap="square" rtlCol="0">
            <a:spAutoFit/>
          </a:bodyPr>
          <a:p>
            <a:r>
              <a:rPr lang="en-US" altLang="zh-CN" sz="2400">
                <a:solidFill>
                  <a:srgbClr val="0070C0"/>
                </a:solidFill>
                <a:sym typeface="+mn-ea"/>
              </a:rPr>
              <a:t>d</a:t>
            </a:r>
            <a:r>
              <a:rPr lang="en-US" altLang="zh-CN" sz="2400" baseline="-25000">
                <a:solidFill>
                  <a:srgbClr val="0070C0"/>
                </a:solidFill>
                <a:sym typeface="+mn-ea"/>
              </a:rPr>
              <a:t>t</a:t>
            </a:r>
            <a:r>
              <a:rPr lang="en-US" altLang="zh-CN" sz="2400">
                <a:solidFill>
                  <a:srgbClr val="0070C0"/>
                </a:solidFill>
                <a:sym typeface="+mn-ea"/>
              </a:rPr>
              <a:t>(u,v) = 5+7+4+13+5=34 </a:t>
            </a:r>
            <a:endParaRPr lang="en-US" altLang="zh-CN" sz="2400">
              <a:solidFill>
                <a:srgbClr val="0070C0"/>
              </a:solidFill>
              <a:sym typeface="+mn-ea"/>
            </a:endParaRPr>
          </a:p>
        </p:txBody>
      </p:sp>
      <p:sp>
        <p:nvSpPr>
          <p:cNvPr id="4" name="文本框 3"/>
          <p:cNvSpPr txBox="1"/>
          <p:nvPr/>
        </p:nvSpPr>
        <p:spPr>
          <a:xfrm>
            <a:off x="815132" y="683638"/>
            <a:ext cx="3134360" cy="583565"/>
          </a:xfrm>
          <a:prstGeom prst="rect">
            <a:avLst/>
          </a:prstGeom>
          <a:noFill/>
        </p:spPr>
        <p:txBody>
          <a:bodyPr wrap="none" rtlCol="0">
            <a:spAutoFit/>
            <a:scene3d>
              <a:camera prst="orthographicFront"/>
              <a:lightRig rig="threePt" dir="t"/>
            </a:scene3d>
            <a:sp3d contourW="12700"/>
          </a:bodyPr>
          <a:p>
            <a:pPr algn="ctr"/>
            <a:r>
              <a:rPr lang="zh-CN" altLang="en-US" sz="3200" b="1" dirty="0">
                <a:solidFill>
                  <a:schemeClr val="tx2"/>
                </a:solidFill>
                <a:latin typeface="Century Gothic" panose="020B0502020202020204" pitchFamily="34" charset="0"/>
                <a:ea typeface="+mj-ea"/>
                <a:sym typeface="+mn-ea"/>
              </a:rPr>
              <a:t>Exist Approach</a:t>
            </a:r>
            <a:endParaRPr lang="zh-CN" altLang="en-US" sz="3200" b="1" dirty="0">
              <a:solidFill>
                <a:schemeClr val="tx2"/>
              </a:solidFill>
              <a:latin typeface="Century Gothic" panose="020B0502020202020204" pitchFamily="34" charset="0"/>
              <a:ea typeface="+mj-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linds(horizontal)">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500" fill="hold">
                                          <p:stCondLst>
                                            <p:cond delay="0"/>
                                          </p:stCondLst>
                                        </p:cTn>
                                        <p:tgtEl>
                                          <p:spTgt spid="25"/>
                                        </p:tgtEl>
                                        <p:attrNameLst>
                                          <p:attrName>style.visibility</p:attrName>
                                        </p:attrNameLst>
                                      </p:cBhvr>
                                      <p:to>
                                        <p:strVal val="visible"/>
                                      </p:to>
                                    </p:set>
                                    <p:animEffect transition="in" filter="blinds(horizontal)">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500" fill="hold">
                                          <p:stCondLst>
                                            <p:cond delay="0"/>
                                          </p:stCondLst>
                                        </p:cTn>
                                        <p:tgtEl>
                                          <p:spTgt spid="5"/>
                                        </p:tgtEl>
                                        <p:attrNameLst>
                                          <p:attrName>style.visibility</p:attrName>
                                        </p:attrNameLst>
                                      </p:cBhvr>
                                      <p:to>
                                        <p:strVal val="visible"/>
                                      </p:to>
                                    </p:set>
                                    <p:animEffect transition="in" filter="blinds(horizontal)">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500"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500" fill="hold">
                                          <p:stCondLst>
                                            <p:cond delay="0"/>
                                          </p:stCondLst>
                                        </p:cTn>
                                        <p:tgtEl>
                                          <p:spTgt spid="13"/>
                                        </p:tgtEl>
                                        <p:attrNameLst>
                                          <p:attrName>style.visibility</p:attrName>
                                        </p:attrNameLst>
                                      </p:cBhvr>
                                      <p:to>
                                        <p:strVal val="visible"/>
                                      </p:to>
                                    </p:set>
                                    <p:animEffect transition="in" filter="blinds(horizontal)">
                                      <p:cBhvr>
                                        <p:cTn id="54" dur="500"/>
                                        <p:tgtEl>
                                          <p:spTgt spid="13"/>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500" fill="hold">
                                          <p:stCondLst>
                                            <p:cond delay="0"/>
                                          </p:stCondLst>
                                        </p:cTn>
                                        <p:tgtEl>
                                          <p:spTgt spid="26"/>
                                        </p:tgtEl>
                                        <p:attrNameLst>
                                          <p:attrName>style.visibility</p:attrName>
                                        </p:attrNameLst>
                                      </p:cBhvr>
                                      <p:to>
                                        <p:strVal val="visible"/>
                                      </p:to>
                                    </p:set>
                                    <p:animEffect transition="in" filter="blinds(horizontal)">
                                      <p:cBhvr>
                                        <p:cTn id="5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5" grpId="0"/>
      <p:bldP spid="6" grpId="0" bldLvl="0" animBg="1"/>
      <p:bldP spid="9" grpId="0"/>
      <p:bldP spid="10" grpId="0" bldLvl="0" animBg="1"/>
      <p:bldP spid="12" grpId="0" bldLvl="0" animBg="1"/>
      <p:bldP spid="13" grpId="0"/>
      <p:bldP spid="25" grpId="0"/>
      <p:bldP spid="26" grpId="0"/>
      <p:bldP spid="20" grpId="0" bldLvl="0" animBg="1"/>
      <p:bldP spid="2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4206240" y="962660"/>
            <a:ext cx="7855585" cy="586613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57334" y="511553"/>
            <a:ext cx="2653665"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Preliminaries</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11219180" y="6320155"/>
            <a:ext cx="922655" cy="368300"/>
          </a:xfrm>
          <a:prstGeom prst="rect">
            <a:avLst/>
          </a:prstGeom>
          <a:noFill/>
        </p:spPr>
        <p:txBody>
          <a:bodyPr wrap="square" rtlCol="0">
            <a:spAutoFit/>
          </a:bodyPr>
          <a:p>
            <a:r>
              <a:rPr lang="en-US" altLang="zh-CN" b="1"/>
              <a:t>5/</a:t>
            </a:r>
            <a:r>
              <a:rPr lang="en-US" b="1"/>
              <a:t>34</a:t>
            </a:r>
            <a:endParaRPr lang="en-US" b="1"/>
          </a:p>
        </p:txBody>
      </p:sp>
      <p:pic>
        <p:nvPicPr>
          <p:cNvPr id="11" name="图片 10"/>
          <p:cNvPicPr>
            <a:picLocks noChangeAspect="1"/>
          </p:cNvPicPr>
          <p:nvPr/>
        </p:nvPicPr>
        <p:blipFill>
          <a:blip r:embed="rId2"/>
          <a:stretch>
            <a:fillRect/>
          </a:stretch>
        </p:blipFill>
        <p:spPr>
          <a:xfrm>
            <a:off x="4239260" y="962660"/>
            <a:ext cx="7868920" cy="5866130"/>
          </a:xfrm>
          <a:prstGeom prst="rect">
            <a:avLst/>
          </a:prstGeom>
        </p:spPr>
      </p:pic>
      <p:grpSp>
        <p:nvGrpSpPr>
          <p:cNvPr id="16" name="组合 15"/>
          <p:cNvGrpSpPr/>
          <p:nvPr/>
        </p:nvGrpSpPr>
        <p:grpSpPr>
          <a:xfrm>
            <a:off x="222250" y="3665855"/>
            <a:ext cx="8961755" cy="3161665"/>
            <a:chOff x="350" y="5773"/>
            <a:chExt cx="14113" cy="4979"/>
          </a:xfrm>
        </p:grpSpPr>
        <p:pic>
          <p:nvPicPr>
            <p:cNvPr id="15" name="图片 14"/>
            <p:cNvPicPr>
              <a:picLocks noChangeAspect="1"/>
            </p:cNvPicPr>
            <p:nvPr/>
          </p:nvPicPr>
          <p:blipFill>
            <a:blip r:embed="rId3"/>
            <a:stretch>
              <a:fillRect/>
            </a:stretch>
          </p:blipFill>
          <p:spPr>
            <a:xfrm>
              <a:off x="917" y="6797"/>
              <a:ext cx="6689" cy="795"/>
            </a:xfrm>
            <a:prstGeom prst="rect">
              <a:avLst/>
            </a:prstGeom>
          </p:spPr>
        </p:pic>
        <p:sp>
          <p:nvSpPr>
            <p:cNvPr id="318" name="文本框 317"/>
            <p:cNvSpPr txBox="1"/>
            <p:nvPr/>
          </p:nvSpPr>
          <p:spPr>
            <a:xfrm>
              <a:off x="917" y="7700"/>
              <a:ext cx="13546" cy="3052"/>
            </a:xfrm>
            <a:prstGeom prst="rect">
              <a:avLst/>
            </a:prstGeom>
            <a:noFill/>
          </p:spPr>
          <p:txBody>
            <a:bodyPr wrap="square" rtlCol="0">
              <a:spAutoFit/>
            </a:bodyPr>
            <a:p>
              <a:r>
                <a:rPr lang="en-US" altLang="zh-CN" sz="2400">
                  <a:solidFill>
                    <a:srgbClr val="0070C0"/>
                  </a:solidFill>
                </a:rPr>
                <a:t>cost budget </a:t>
              </a:r>
              <a:r>
                <a:rPr lang="en-US" altLang="zh-CN" sz="2400" i="1">
                  <a:solidFill>
                    <a:srgbClr val="FF0000"/>
                  </a:solidFill>
                </a:rPr>
                <a:t>∆t</a:t>
              </a:r>
              <a:endParaRPr lang="en-US" altLang="zh-CN" sz="2400" i="1">
                <a:solidFill>
                  <a:srgbClr val="FF0000"/>
                </a:solidFill>
              </a:endParaRPr>
            </a:p>
            <a:p>
              <a:r>
                <a:rPr lang="en-US" altLang="zh-CN" sz="2400">
                  <a:solidFill>
                    <a:srgbClr val="0070C0"/>
                  </a:solidFill>
                </a:rPr>
                <a:t>a set of points of interest </a:t>
              </a:r>
              <a:r>
                <a:rPr lang="en-US" altLang="zh-CN" sz="2400" i="1">
                  <a:solidFill>
                    <a:srgbClr val="FF0000"/>
                  </a:solidFill>
                </a:rPr>
                <a:t>P</a:t>
              </a:r>
              <a:endParaRPr lang="en-US" altLang="zh-CN" sz="2400">
                <a:solidFill>
                  <a:srgbClr val="0070C0"/>
                </a:solidFill>
              </a:endParaRPr>
            </a:p>
            <a:p>
              <a:r>
                <a:rPr lang="en-US" altLang="zh-CN" sz="2400">
                  <a:solidFill>
                    <a:srgbClr val="0070C0"/>
                  </a:solidFill>
                </a:rPr>
                <a:t>a query point </a:t>
              </a:r>
              <a:r>
                <a:rPr lang="en-US" altLang="zh-CN" sz="2400" i="1">
                  <a:solidFill>
                    <a:srgbClr val="FF0000"/>
                  </a:solidFill>
                </a:rPr>
                <a:t>q</a:t>
              </a:r>
              <a:r>
                <a:rPr lang="en-US" altLang="zh-CN" sz="2400">
                  <a:solidFill>
                    <a:srgbClr val="0070C0"/>
                  </a:solidFill>
                </a:rPr>
                <a:t> in G</a:t>
              </a:r>
              <a:endParaRPr lang="en-US" altLang="zh-CN" sz="2400">
                <a:solidFill>
                  <a:srgbClr val="0070C0"/>
                </a:solidFill>
              </a:endParaRPr>
            </a:p>
            <a:p>
              <a:r>
                <a:rPr lang="en-US" altLang="zh-CN" sz="2400" i="1">
                  <a:solidFill>
                    <a:srgbClr val="FF0000"/>
                  </a:solidFill>
                  <a:sym typeface="+mn-ea"/>
                </a:rPr>
                <a:t>d</a:t>
              </a:r>
              <a:r>
                <a:rPr lang="en-US" altLang="zh-CN" sz="2400" i="1" baseline="-25000">
                  <a:solidFill>
                    <a:srgbClr val="FF0000"/>
                  </a:solidFill>
                  <a:sym typeface="+mn-ea"/>
                </a:rPr>
                <a:t>t</a:t>
              </a:r>
              <a:r>
                <a:rPr lang="en-US" altLang="zh-CN" sz="2400" i="1">
                  <a:solidFill>
                    <a:srgbClr val="FF0000"/>
                  </a:solidFill>
                  <a:sym typeface="+mn-ea"/>
                </a:rPr>
                <a:t>(u,v)</a:t>
              </a:r>
              <a:r>
                <a:rPr lang="en-US" altLang="zh-CN" sz="2400" i="1">
                  <a:solidFill>
                    <a:srgbClr val="0070C0"/>
                  </a:solidFill>
                  <a:sym typeface="+mn-ea"/>
                </a:rPr>
                <a:t> </a:t>
              </a:r>
              <a:r>
                <a:rPr lang="en-US" altLang="zh-CN" sz="2400">
                  <a:solidFill>
                    <a:srgbClr val="0070C0"/>
                  </a:solidFill>
                  <a:sym typeface="+mn-ea"/>
                </a:rPr>
                <a:t> is the minimum cost of </a:t>
              </a:r>
              <a:r>
                <a:rPr lang="en-US" altLang="zh-CN" sz="2400" i="1">
                  <a:solidFill>
                    <a:srgbClr val="0070C0"/>
                  </a:solidFill>
                  <a:sym typeface="+mn-ea"/>
                </a:rPr>
                <a:t>u→v</a:t>
              </a:r>
              <a:endParaRPr lang="en-US" altLang="zh-CN" sz="2400">
                <a:solidFill>
                  <a:srgbClr val="0070C0"/>
                </a:solidFill>
              </a:endParaRPr>
            </a:p>
            <a:p>
              <a:r>
                <a:rPr lang="en-US" altLang="zh-CN" sz="2400">
                  <a:solidFill>
                    <a:srgbClr val="0070C0"/>
                  </a:solidFill>
                </a:rPr>
                <a:t>query time </a:t>
              </a:r>
              <a:r>
                <a:rPr lang="en-US" altLang="zh-CN" sz="2400" i="1">
                  <a:solidFill>
                    <a:srgbClr val="FF0000"/>
                  </a:solidFill>
                </a:rPr>
                <a:t>t</a:t>
              </a:r>
              <a:endParaRPr lang="en-US" altLang="zh-CN" sz="2400" i="1">
                <a:solidFill>
                  <a:srgbClr val="FF0000"/>
                </a:solidFill>
              </a:endParaRPr>
            </a:p>
          </p:txBody>
        </p:sp>
        <p:sp>
          <p:nvSpPr>
            <p:cNvPr id="18" name="文本框 17"/>
            <p:cNvSpPr txBox="1"/>
            <p:nvPr/>
          </p:nvSpPr>
          <p:spPr>
            <a:xfrm>
              <a:off x="350" y="5773"/>
              <a:ext cx="4956" cy="725"/>
            </a:xfrm>
            <a:prstGeom prst="rect">
              <a:avLst/>
            </a:prstGeom>
            <a:noFill/>
          </p:spPr>
          <p:txBody>
            <a:bodyPr wrap="square" rtlCol="0">
              <a:spAutoFit/>
            </a:bodyPr>
            <a:p>
              <a:r>
                <a:rPr lang="en-US" altLang="zh-CN" sz="2400" b="1">
                  <a:solidFill>
                    <a:srgbClr val="FF0000"/>
                  </a:solidFill>
                </a:rPr>
                <a:t>Query:</a:t>
              </a:r>
              <a:endParaRPr lang="en-US" altLang="zh-CN" sz="2400" b="1">
                <a:solidFill>
                  <a:srgbClr val="FF0000"/>
                </a:solidFill>
              </a:endParaRPr>
            </a:p>
          </p:txBody>
        </p:sp>
      </p:grpSp>
      <p:sp>
        <p:nvSpPr>
          <p:cNvPr id="14" name="文本框 13"/>
          <p:cNvSpPr txBox="1"/>
          <p:nvPr/>
        </p:nvSpPr>
        <p:spPr>
          <a:xfrm>
            <a:off x="4829810" y="635000"/>
            <a:ext cx="3147060" cy="521970"/>
          </a:xfrm>
          <a:prstGeom prst="rect">
            <a:avLst/>
          </a:prstGeom>
          <a:noFill/>
        </p:spPr>
        <p:txBody>
          <a:bodyPr wrap="square" rtlCol="0">
            <a:spAutoFit/>
          </a:bodyPr>
          <a:p>
            <a:r>
              <a:rPr lang="en-US" altLang="zh-CN" sz="2800" b="1">
                <a:solidFill>
                  <a:srgbClr val="FF0000"/>
                </a:solidFill>
              </a:rPr>
              <a:t>Review</a:t>
            </a:r>
            <a:endParaRPr lang="en-US" altLang="zh-CN" sz="2800" b="1">
              <a:solidFill>
                <a:srgbClr val="FF0000"/>
              </a:solidFill>
            </a:endParaRPr>
          </a:p>
        </p:txBody>
      </p:sp>
      <p:sp>
        <p:nvSpPr>
          <p:cNvPr id="13" name="文本框 12"/>
          <p:cNvSpPr txBox="1"/>
          <p:nvPr/>
        </p:nvSpPr>
        <p:spPr>
          <a:xfrm>
            <a:off x="222250" y="1411605"/>
            <a:ext cx="4394200" cy="1938020"/>
          </a:xfrm>
          <a:prstGeom prst="rect">
            <a:avLst/>
          </a:prstGeom>
          <a:noFill/>
        </p:spPr>
        <p:txBody>
          <a:bodyPr wrap="square" rtlCol="0">
            <a:spAutoFit/>
          </a:bodyPr>
          <a:p>
            <a:r>
              <a:rPr lang="en-US" altLang="zh-CN" sz="2400" b="1">
                <a:solidFill>
                  <a:srgbClr val="FF0000"/>
                </a:solidFill>
                <a:sym typeface="+mn-ea"/>
              </a:rPr>
              <a:t>Problem:</a:t>
            </a:r>
            <a:r>
              <a:rPr lang="en-US" altLang="zh-CN" sz="2400" b="1">
                <a:solidFill>
                  <a:srgbClr val="0070C0"/>
                </a:solidFill>
                <a:sym typeface="+mn-ea"/>
              </a:rPr>
              <a:t> </a:t>
            </a:r>
            <a:r>
              <a:rPr lang="en-US" altLang="zh-CN" sz="2400">
                <a:solidFill>
                  <a:srgbClr val="0070C0"/>
                </a:solidFill>
                <a:sym typeface="+mn-ea"/>
              </a:rPr>
              <a:t> </a:t>
            </a:r>
            <a:endParaRPr lang="en-US" altLang="zh-CN" sz="2400">
              <a:solidFill>
                <a:srgbClr val="0070C0"/>
              </a:solidFill>
              <a:sym typeface="+mn-ea"/>
            </a:endParaRPr>
          </a:p>
          <a:p>
            <a:r>
              <a:rPr lang="en-US" altLang="zh-CN" sz="2400">
                <a:solidFill>
                  <a:srgbClr val="0070C0"/>
                </a:solidFill>
                <a:sym typeface="+mn-ea"/>
              </a:rPr>
              <a:t> either restricted to road networks (</a:t>
            </a:r>
            <a:r>
              <a:rPr lang="en-US" altLang="zh-CN" sz="2400">
                <a:solidFill>
                  <a:srgbClr val="FF0000"/>
                </a:solidFill>
                <a:sym typeface="+mn-ea"/>
              </a:rPr>
              <a:t>don't think about time</a:t>
            </a:r>
            <a:r>
              <a:rPr lang="en-US" altLang="zh-CN" sz="2400">
                <a:solidFill>
                  <a:srgbClr val="0070C0"/>
                </a:solidFill>
                <a:sym typeface="+mn-ea"/>
              </a:rPr>
              <a:t>) or do not scale to large networks</a:t>
            </a:r>
            <a:endParaRPr lang="en-US" altLang="zh-CN" sz="2400">
              <a:solidFill>
                <a:srgbClr val="0070C0"/>
              </a:solidFill>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Exist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8"/>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40190" y="67347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219180" y="6320155"/>
            <a:ext cx="922655" cy="368300"/>
          </a:xfrm>
          <a:prstGeom prst="rect">
            <a:avLst/>
          </a:prstGeom>
          <a:noFill/>
        </p:spPr>
        <p:txBody>
          <a:bodyPr wrap="square" rtlCol="0">
            <a:spAutoFit/>
          </a:bodyPr>
          <a:p>
            <a:r>
              <a:rPr lang="en-US" altLang="zh-CN" b="1"/>
              <a:t>11/</a:t>
            </a:r>
            <a:r>
              <a:rPr lang="en-US" b="1"/>
              <a:t>34</a:t>
            </a:r>
            <a:endParaRPr lang="en-US" b="1"/>
          </a:p>
        </p:txBody>
      </p:sp>
      <p:sp>
        <p:nvSpPr>
          <p:cNvPr id="7" name="文本框 6"/>
          <p:cNvSpPr txBox="1"/>
          <p:nvPr/>
        </p:nvSpPr>
        <p:spPr>
          <a:xfrm>
            <a:off x="2121535" y="2755900"/>
            <a:ext cx="8349615" cy="2245360"/>
          </a:xfrm>
          <a:prstGeom prst="rect">
            <a:avLst/>
          </a:prstGeom>
          <a:noFill/>
        </p:spPr>
        <p:txBody>
          <a:bodyPr wrap="square" rtlCol="0">
            <a:spAutoFit/>
          </a:bodyPr>
          <a:p>
            <a:r>
              <a:rPr lang="en-US" altLang="zh-CN" sz="4400" b="1"/>
              <a:t>improve</a:t>
            </a:r>
            <a:endParaRPr lang="en-US" altLang="zh-CN" sz="2400" b="1"/>
          </a:p>
          <a:p>
            <a:r>
              <a:rPr lang="en-US" altLang="zh-CN" sz="3200" b="1">
                <a:solidFill>
                  <a:srgbClr val="FF0000"/>
                </a:solidFill>
              </a:rPr>
              <a:t>query processing efficiency</a:t>
            </a:r>
            <a:r>
              <a:rPr lang="en-US" altLang="zh-CN" sz="3200" b="1"/>
              <a:t> </a:t>
            </a:r>
            <a:endParaRPr lang="en-US" altLang="zh-CN" sz="3200" b="1"/>
          </a:p>
          <a:p>
            <a:r>
              <a:rPr lang="en-US" altLang="zh-CN" sz="3200" b="1"/>
              <a:t>and</a:t>
            </a:r>
            <a:endParaRPr lang="en-US" altLang="zh-CN" sz="2400" b="1"/>
          </a:p>
          <a:p>
            <a:r>
              <a:rPr lang="en-US" altLang="zh-CN" sz="3200" b="1">
                <a:solidFill>
                  <a:srgbClr val="FF0000"/>
                </a:solidFill>
              </a:rPr>
              <a:t>Scalability </a:t>
            </a:r>
            <a:endParaRPr lang="en-US" altLang="zh-CN" sz="3200" b="1">
              <a:solidFill>
                <a:srgbClr val="FF0000"/>
              </a:solidFill>
            </a:endParaRPr>
          </a:p>
        </p:txBody>
      </p:sp>
      <p:sp>
        <p:nvSpPr>
          <p:cNvPr id="110" name="矩形 109"/>
          <p:cNvSpPr/>
          <p:nvPr/>
        </p:nvSpPr>
        <p:spPr>
          <a:xfrm>
            <a:off x="318135" y="1257300"/>
            <a:ext cx="12242165" cy="107632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network partitions and </a:t>
            </a:r>
            <a:endParaRPr lang="en-US" altLang="zh-CN" sz="3200" b="1">
              <a:solidFill>
                <a:srgbClr val="0070C0"/>
              </a:solidFill>
              <a:effectLst>
                <a:outerShdw blurRad="38100" dist="19050" dir="2700000" algn="tl" rotWithShape="0">
                  <a:schemeClr val="dk1">
                    <a:alpha val="40000"/>
                  </a:schemeClr>
                </a:outerShdw>
              </a:effectLst>
            </a:endParaRPr>
          </a:p>
          <a:p>
            <a:pPr algn="ctr"/>
            <a:r>
              <a:rPr lang="en-US" altLang="zh-CN" sz="3200" b="1">
                <a:solidFill>
                  <a:srgbClr val="0070C0"/>
                </a:solidFill>
                <a:effectLst>
                  <a:outerShdw blurRad="38100" dist="19050" dir="2700000" algn="tl" rotWithShape="0">
                    <a:schemeClr val="dk1">
                      <a:alpha val="40000"/>
                    </a:schemeClr>
                  </a:outerShdw>
                </a:effectLst>
              </a:rPr>
              <a:t>local precomputations within each partition.</a:t>
            </a:r>
            <a:endParaRPr lang="en-US" altLang="zh-CN" sz="3200" b="1">
              <a:solidFill>
                <a:srgbClr val="0070C0"/>
              </a:solidFill>
              <a:effectLst>
                <a:outerShdw blurRad="38100" dist="19050" dir="2700000" algn="tl" rotWithShape="0">
                  <a:schemeClr val="dk1">
                    <a:alpha val="40000"/>
                  </a:schemeClr>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500"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12/34</a:t>
            </a:r>
            <a:endParaRPr lang="en-US" b="1"/>
          </a:p>
        </p:txBody>
      </p:sp>
      <p:pic>
        <p:nvPicPr>
          <p:cNvPr id="7" name="图片 6"/>
          <p:cNvPicPr>
            <a:picLocks noChangeAspect="1"/>
          </p:cNvPicPr>
          <p:nvPr/>
        </p:nvPicPr>
        <p:blipFill>
          <a:blip r:embed="rId1"/>
          <a:stretch>
            <a:fillRect/>
          </a:stretch>
        </p:blipFill>
        <p:spPr>
          <a:xfrm>
            <a:off x="4545965" y="696595"/>
            <a:ext cx="7701915" cy="5537200"/>
          </a:xfrm>
          <a:prstGeom prst="rect">
            <a:avLst/>
          </a:prstGeom>
        </p:spPr>
      </p:pic>
      <p:sp>
        <p:nvSpPr>
          <p:cNvPr id="8" name="文本框 7"/>
          <p:cNvSpPr txBox="1"/>
          <p:nvPr/>
        </p:nvSpPr>
        <p:spPr>
          <a:xfrm>
            <a:off x="140970" y="3642995"/>
            <a:ext cx="5964555" cy="3107690"/>
          </a:xfrm>
          <a:prstGeom prst="rect">
            <a:avLst/>
          </a:prstGeom>
          <a:noFill/>
        </p:spPr>
        <p:txBody>
          <a:bodyPr wrap="square" rtlCol="0">
            <a:spAutoFit/>
          </a:bodyPr>
          <a:p>
            <a:r>
              <a:rPr lang="en-US" altLang="zh-CN" sz="2800" b="1">
                <a:solidFill>
                  <a:srgbClr val="FF0000"/>
                </a:solidFill>
                <a:latin typeface="Georgia" panose="02040502050405020303" charset="0"/>
                <a:cs typeface="Georgia" panose="02040502050405020303" charset="0"/>
              </a:rPr>
              <a:t>Main Idea</a:t>
            </a:r>
            <a:r>
              <a:rPr lang="zh-CN" altLang="en-US" sz="2800" b="1">
                <a:solidFill>
                  <a:srgbClr val="FF0000"/>
                </a:solidFill>
                <a:latin typeface="Georgia" panose="02040502050405020303" charset="0"/>
                <a:cs typeface="Georgia" panose="02040502050405020303" charset="0"/>
              </a:rPr>
              <a:t>：</a:t>
            </a:r>
            <a:endParaRPr lang="zh-CN" altLang="en-US" sz="2800" b="1">
              <a:solidFill>
                <a:srgbClr val="FF0000"/>
              </a:solidFill>
              <a:latin typeface="Georgia" panose="02040502050405020303" charset="0"/>
              <a:cs typeface="Georgia" panose="02040502050405020303" charset="0"/>
            </a:endParaRPr>
          </a:p>
          <a:p>
            <a:r>
              <a:rPr lang="zh-CN" altLang="zh-CN" sz="2800" b="1">
                <a:solidFill>
                  <a:srgbClr val="0070C0"/>
                </a:solidFill>
                <a:latin typeface="Georgia" panose="02040502050405020303" charset="0"/>
                <a:cs typeface="Georgia" panose="02040502050405020303" charset="0"/>
              </a:rPr>
              <a:t>①</a:t>
            </a:r>
            <a:r>
              <a:rPr lang="en-US" altLang="zh-CN" sz="2800" b="1">
                <a:solidFill>
                  <a:srgbClr val="0070C0"/>
                </a:solidFill>
                <a:latin typeface="Georgia" panose="02040502050405020303" charset="0"/>
                <a:cs typeface="Georgia" panose="02040502050405020303" charset="0"/>
              </a:rPr>
              <a:t>partition the graph into n cells</a:t>
            </a:r>
            <a:r>
              <a:rPr lang="zh-CN" altLang="en-US" sz="2800" b="1">
                <a:solidFill>
                  <a:srgbClr val="0070C0"/>
                </a:solidFill>
                <a:latin typeface="Georgia" panose="02040502050405020303" charset="0"/>
                <a:cs typeface="Georgia" panose="02040502050405020303" charset="0"/>
              </a:rPr>
              <a:t>；</a:t>
            </a:r>
            <a:r>
              <a:rPr lang="en-US" altLang="zh-CN" sz="2800" b="1">
                <a:solidFill>
                  <a:srgbClr val="0070C0"/>
                </a:solidFill>
                <a:latin typeface="Georgia" panose="02040502050405020303" charset="0"/>
                <a:cs typeface="Georgia" panose="02040502050405020303" charset="0"/>
              </a:rPr>
              <a:t>( </a:t>
            </a:r>
            <a:r>
              <a:rPr lang="en-US" altLang="zh-CN" sz="2800" b="1">
                <a:solidFill>
                  <a:srgbClr val="FF0000"/>
                </a:solidFill>
                <a:latin typeface="Georgia" panose="02040502050405020303" charset="0"/>
                <a:cs typeface="Georgia" panose="02040502050405020303" charset="0"/>
              </a:rPr>
              <a:t>A cell C is a connected</a:t>
            </a:r>
            <a:endParaRPr lang="en-US" altLang="zh-CN" sz="2800" b="1">
              <a:solidFill>
                <a:srgbClr val="FF0000"/>
              </a:solidFill>
              <a:latin typeface="Georgia" panose="02040502050405020303" charset="0"/>
              <a:cs typeface="Georgia" panose="02040502050405020303" charset="0"/>
            </a:endParaRPr>
          </a:p>
          <a:p>
            <a:r>
              <a:rPr lang="en-US" altLang="zh-CN" sz="2800" b="1">
                <a:solidFill>
                  <a:srgbClr val="FF0000"/>
                </a:solidFill>
                <a:latin typeface="Georgia" panose="02040502050405020303" charset="0"/>
                <a:cs typeface="Georgia" panose="02040502050405020303" charset="0"/>
              </a:rPr>
              <a:t>subgraph</a:t>
            </a:r>
            <a:r>
              <a:rPr lang="en-US" altLang="zh-CN" sz="2800" b="1">
                <a:solidFill>
                  <a:srgbClr val="0070C0"/>
                </a:solidFill>
                <a:latin typeface="Georgia" panose="02040502050405020303" charset="0"/>
                <a:cs typeface="Georgia" panose="02040502050405020303" charset="0"/>
              </a:rPr>
              <a:t>)</a:t>
            </a:r>
            <a:endParaRPr lang="zh-CN" altLang="en-US" sz="2800" b="1">
              <a:solidFill>
                <a:srgbClr val="0070C0"/>
              </a:solidFill>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② compute </a:t>
            </a:r>
            <a:r>
              <a:rPr lang="en-US" altLang="zh-CN" sz="2800" b="1">
                <a:solidFill>
                  <a:srgbClr val="FF0000"/>
                </a:solidFill>
                <a:latin typeface="Georgia" panose="02040502050405020303" charset="0"/>
                <a:cs typeface="Georgia" panose="02040502050405020303" charset="0"/>
              </a:rPr>
              <a:t>cost</a:t>
            </a:r>
            <a:r>
              <a:rPr lang="zh-CN" altLang="en-US" sz="2800" b="1">
                <a:solidFill>
                  <a:srgbClr val="FF0000"/>
                </a:solidFill>
                <a:latin typeface="Georgia" panose="02040502050405020303" charset="0"/>
                <a:cs typeface="Georgia" panose="02040502050405020303" charset="0"/>
              </a:rPr>
              <a:t> upper bounds and lower bounds </a:t>
            </a:r>
            <a:r>
              <a:rPr lang="zh-CN" altLang="en-US" sz="2800" b="1">
                <a:solidFill>
                  <a:srgbClr val="0070C0"/>
                </a:solidFill>
                <a:latin typeface="Georgia" panose="02040502050405020303" charset="0"/>
                <a:cs typeface="Georgia" panose="02040502050405020303" charset="0"/>
              </a:rPr>
              <a:t>between</a:t>
            </a:r>
            <a:endParaRPr lang="zh-CN" altLang="en-US" sz="2800" b="1">
              <a:solidFill>
                <a:srgbClr val="0070C0"/>
              </a:solidFill>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specific pairs of nodes</a:t>
            </a:r>
            <a:endParaRPr lang="zh-CN" altLang="en-US" sz="2800" b="1">
              <a:solidFill>
                <a:srgbClr val="0070C0"/>
              </a:solidFill>
              <a:latin typeface="Georgia" panose="02040502050405020303" charset="0"/>
              <a:cs typeface="Georgia" panose="02040502050405020303" charset="0"/>
            </a:endParaRPr>
          </a:p>
        </p:txBody>
      </p:sp>
      <p:sp>
        <p:nvSpPr>
          <p:cNvPr id="3" name="任意多边形 2"/>
          <p:cNvSpPr/>
          <p:nvPr/>
        </p:nvSpPr>
        <p:spPr>
          <a:xfrm>
            <a:off x="4276725" y="1437005"/>
            <a:ext cx="4674235" cy="4981575"/>
          </a:xfrm>
          <a:custGeom>
            <a:avLst/>
            <a:gdLst>
              <a:gd name="connisteX0" fmla="*/ 306705 w 4674235"/>
              <a:gd name="connsiteY0" fmla="*/ 0 h 4981575"/>
              <a:gd name="connisteX1" fmla="*/ 383540 w 4674235"/>
              <a:gd name="connsiteY1" fmla="*/ 33020 h 4981575"/>
              <a:gd name="connisteX2" fmla="*/ 449580 w 4674235"/>
              <a:gd name="connsiteY2" fmla="*/ 54610 h 4981575"/>
              <a:gd name="connisteX3" fmla="*/ 526415 w 4674235"/>
              <a:gd name="connsiteY3" fmla="*/ 98425 h 4981575"/>
              <a:gd name="connisteX4" fmla="*/ 592455 w 4674235"/>
              <a:gd name="connsiteY4" fmla="*/ 131445 h 4981575"/>
              <a:gd name="connisteX5" fmla="*/ 657860 w 4674235"/>
              <a:gd name="connsiteY5" fmla="*/ 175260 h 4981575"/>
              <a:gd name="connisteX6" fmla="*/ 723900 w 4674235"/>
              <a:gd name="connsiteY6" fmla="*/ 219075 h 4981575"/>
              <a:gd name="connisteX7" fmla="*/ 789940 w 4674235"/>
              <a:gd name="connsiteY7" fmla="*/ 274320 h 4981575"/>
              <a:gd name="connisteX8" fmla="*/ 833755 w 4674235"/>
              <a:gd name="connsiteY8" fmla="*/ 339725 h 4981575"/>
              <a:gd name="connisteX9" fmla="*/ 888365 w 4674235"/>
              <a:gd name="connsiteY9" fmla="*/ 416560 h 4981575"/>
              <a:gd name="connisteX10" fmla="*/ 954405 w 4674235"/>
              <a:gd name="connsiteY10" fmla="*/ 471805 h 4981575"/>
              <a:gd name="connisteX11" fmla="*/ 987425 w 4674235"/>
              <a:gd name="connsiteY11" fmla="*/ 537210 h 4981575"/>
              <a:gd name="connisteX12" fmla="*/ 1009015 w 4674235"/>
              <a:gd name="connsiteY12" fmla="*/ 614045 h 4981575"/>
              <a:gd name="connisteX13" fmla="*/ 943610 w 4674235"/>
              <a:gd name="connsiteY13" fmla="*/ 680085 h 4981575"/>
              <a:gd name="connisteX14" fmla="*/ 877570 w 4674235"/>
              <a:gd name="connsiteY14" fmla="*/ 746125 h 4981575"/>
              <a:gd name="connisteX15" fmla="*/ 844550 w 4674235"/>
              <a:gd name="connsiteY15" fmla="*/ 811530 h 4981575"/>
              <a:gd name="connisteX16" fmla="*/ 811530 w 4674235"/>
              <a:gd name="connsiteY16" fmla="*/ 877570 h 4981575"/>
              <a:gd name="connisteX17" fmla="*/ 789940 w 4674235"/>
              <a:gd name="connsiteY17" fmla="*/ 943610 h 4981575"/>
              <a:gd name="connisteX18" fmla="*/ 756920 w 4674235"/>
              <a:gd name="connsiteY18" fmla="*/ 1020445 h 4981575"/>
              <a:gd name="connisteX19" fmla="*/ 756920 w 4674235"/>
              <a:gd name="connsiteY19" fmla="*/ 1085850 h 4981575"/>
              <a:gd name="connisteX20" fmla="*/ 734695 w 4674235"/>
              <a:gd name="connsiteY20" fmla="*/ 1151890 h 4981575"/>
              <a:gd name="connisteX21" fmla="*/ 702310 w 4674235"/>
              <a:gd name="connsiteY21" fmla="*/ 1217930 h 4981575"/>
              <a:gd name="connisteX22" fmla="*/ 657860 w 4674235"/>
              <a:gd name="connsiteY22" fmla="*/ 1283335 h 4981575"/>
              <a:gd name="connisteX23" fmla="*/ 625475 w 4674235"/>
              <a:gd name="connsiteY23" fmla="*/ 1360170 h 4981575"/>
              <a:gd name="connisteX24" fmla="*/ 603250 w 4674235"/>
              <a:gd name="connsiteY24" fmla="*/ 1426210 h 4981575"/>
              <a:gd name="connisteX25" fmla="*/ 581025 w 4674235"/>
              <a:gd name="connsiteY25" fmla="*/ 1492250 h 4981575"/>
              <a:gd name="connisteX26" fmla="*/ 581025 w 4674235"/>
              <a:gd name="connsiteY26" fmla="*/ 1569085 h 4981575"/>
              <a:gd name="connisteX27" fmla="*/ 581025 w 4674235"/>
              <a:gd name="connsiteY27" fmla="*/ 1634490 h 4981575"/>
              <a:gd name="connisteX28" fmla="*/ 647065 w 4674235"/>
              <a:gd name="connsiteY28" fmla="*/ 1678940 h 4981575"/>
              <a:gd name="connisteX29" fmla="*/ 723900 w 4674235"/>
              <a:gd name="connsiteY29" fmla="*/ 1766570 h 4981575"/>
              <a:gd name="connisteX30" fmla="*/ 789940 w 4674235"/>
              <a:gd name="connsiteY30" fmla="*/ 1810385 h 4981575"/>
              <a:gd name="connisteX31" fmla="*/ 855345 w 4674235"/>
              <a:gd name="connsiteY31" fmla="*/ 1854200 h 4981575"/>
              <a:gd name="connisteX32" fmla="*/ 921385 w 4674235"/>
              <a:gd name="connsiteY32" fmla="*/ 1887220 h 4981575"/>
              <a:gd name="connisteX33" fmla="*/ 998220 w 4674235"/>
              <a:gd name="connsiteY33" fmla="*/ 1964055 h 4981575"/>
              <a:gd name="connisteX34" fmla="*/ 1075055 w 4674235"/>
              <a:gd name="connsiteY34" fmla="*/ 2007870 h 4981575"/>
              <a:gd name="connisteX35" fmla="*/ 1174115 w 4674235"/>
              <a:gd name="connsiteY35" fmla="*/ 2095500 h 4981575"/>
              <a:gd name="connisteX36" fmla="*/ 1316355 w 4674235"/>
              <a:gd name="connsiteY36" fmla="*/ 2205355 h 4981575"/>
              <a:gd name="connisteX37" fmla="*/ 1371600 w 4674235"/>
              <a:gd name="connsiteY37" fmla="*/ 2292985 h 4981575"/>
              <a:gd name="connisteX38" fmla="*/ 1437005 w 4674235"/>
              <a:gd name="connsiteY38" fmla="*/ 2359025 h 4981575"/>
              <a:gd name="connisteX39" fmla="*/ 1513840 w 4674235"/>
              <a:gd name="connsiteY39" fmla="*/ 2435860 h 4981575"/>
              <a:gd name="connisteX40" fmla="*/ 1590675 w 4674235"/>
              <a:gd name="connsiteY40" fmla="*/ 2490470 h 4981575"/>
              <a:gd name="connisteX41" fmla="*/ 1656715 w 4674235"/>
              <a:gd name="connsiteY41" fmla="*/ 2490470 h 4981575"/>
              <a:gd name="connisteX42" fmla="*/ 1711325 w 4674235"/>
              <a:gd name="connsiteY42" fmla="*/ 2556510 h 4981575"/>
              <a:gd name="connisteX43" fmla="*/ 1777365 w 4674235"/>
              <a:gd name="connsiteY43" fmla="*/ 2589530 h 4981575"/>
              <a:gd name="connisteX44" fmla="*/ 1843405 w 4674235"/>
              <a:gd name="connsiteY44" fmla="*/ 2622550 h 4981575"/>
              <a:gd name="connisteX45" fmla="*/ 1908810 w 4674235"/>
              <a:gd name="connsiteY45" fmla="*/ 2654935 h 4981575"/>
              <a:gd name="connisteX46" fmla="*/ 2007870 w 4674235"/>
              <a:gd name="connsiteY46" fmla="*/ 2710180 h 4981575"/>
              <a:gd name="connisteX47" fmla="*/ 2084705 w 4674235"/>
              <a:gd name="connsiteY47" fmla="*/ 2776220 h 4981575"/>
              <a:gd name="connisteX48" fmla="*/ 2161540 w 4674235"/>
              <a:gd name="connsiteY48" fmla="*/ 2820035 h 4981575"/>
              <a:gd name="connisteX49" fmla="*/ 2226945 w 4674235"/>
              <a:gd name="connsiteY49" fmla="*/ 2852420 h 4981575"/>
              <a:gd name="connisteX50" fmla="*/ 2303780 w 4674235"/>
              <a:gd name="connsiteY50" fmla="*/ 2896870 h 4981575"/>
              <a:gd name="connisteX51" fmla="*/ 2369820 w 4674235"/>
              <a:gd name="connsiteY51" fmla="*/ 2940685 h 4981575"/>
              <a:gd name="connisteX52" fmla="*/ 2457450 w 4674235"/>
              <a:gd name="connsiteY52" fmla="*/ 2984500 h 4981575"/>
              <a:gd name="connisteX53" fmla="*/ 2523490 w 4674235"/>
              <a:gd name="connsiteY53" fmla="*/ 3006090 h 4981575"/>
              <a:gd name="connisteX54" fmla="*/ 2622550 w 4674235"/>
              <a:gd name="connsiteY54" fmla="*/ 3094355 h 4981575"/>
              <a:gd name="connisteX55" fmla="*/ 2731770 w 4674235"/>
              <a:gd name="connsiteY55" fmla="*/ 3171190 h 4981575"/>
              <a:gd name="connisteX56" fmla="*/ 2830830 w 4674235"/>
              <a:gd name="connsiteY56" fmla="*/ 3215005 h 4981575"/>
              <a:gd name="connisteX57" fmla="*/ 2896870 w 4674235"/>
              <a:gd name="connsiteY57" fmla="*/ 3248025 h 4981575"/>
              <a:gd name="connisteX58" fmla="*/ 2962275 w 4674235"/>
              <a:gd name="connsiteY58" fmla="*/ 3313430 h 4981575"/>
              <a:gd name="connisteX59" fmla="*/ 3028315 w 4674235"/>
              <a:gd name="connsiteY59" fmla="*/ 3357245 h 4981575"/>
              <a:gd name="connisteX60" fmla="*/ 3126740 w 4674235"/>
              <a:gd name="connsiteY60" fmla="*/ 3434080 h 4981575"/>
              <a:gd name="connisteX61" fmla="*/ 3192780 w 4674235"/>
              <a:gd name="connsiteY61" fmla="*/ 3477895 h 4981575"/>
              <a:gd name="connisteX62" fmla="*/ 3324225 w 4674235"/>
              <a:gd name="connsiteY62" fmla="*/ 3543935 h 4981575"/>
              <a:gd name="connisteX63" fmla="*/ 3412490 w 4674235"/>
              <a:gd name="connsiteY63" fmla="*/ 3609975 h 4981575"/>
              <a:gd name="connisteX64" fmla="*/ 3477895 w 4674235"/>
              <a:gd name="connsiteY64" fmla="*/ 3620770 h 4981575"/>
              <a:gd name="connisteX65" fmla="*/ 3543935 w 4674235"/>
              <a:gd name="connsiteY65" fmla="*/ 3675380 h 4981575"/>
              <a:gd name="connisteX66" fmla="*/ 3609975 w 4674235"/>
              <a:gd name="connsiteY66" fmla="*/ 3719830 h 4981575"/>
              <a:gd name="connisteX67" fmla="*/ 3697605 w 4674235"/>
              <a:gd name="connsiteY67" fmla="*/ 3785235 h 4981575"/>
              <a:gd name="connisteX68" fmla="*/ 3774440 w 4674235"/>
              <a:gd name="connsiteY68" fmla="*/ 3818255 h 4981575"/>
              <a:gd name="connisteX69" fmla="*/ 3862070 w 4674235"/>
              <a:gd name="connsiteY69" fmla="*/ 3851275 h 4981575"/>
              <a:gd name="connisteX70" fmla="*/ 3982720 w 4674235"/>
              <a:gd name="connsiteY70" fmla="*/ 3961130 h 4981575"/>
              <a:gd name="connisteX71" fmla="*/ 4136390 w 4674235"/>
              <a:gd name="connsiteY71" fmla="*/ 4059555 h 4981575"/>
              <a:gd name="connisteX72" fmla="*/ 4202430 w 4674235"/>
              <a:gd name="connsiteY72" fmla="*/ 4103370 h 4981575"/>
              <a:gd name="connisteX73" fmla="*/ 4323080 w 4674235"/>
              <a:gd name="connsiteY73" fmla="*/ 4180205 h 4981575"/>
              <a:gd name="connisteX74" fmla="*/ 4410710 w 4674235"/>
              <a:gd name="connsiteY74" fmla="*/ 4246245 h 4981575"/>
              <a:gd name="connisteX75" fmla="*/ 4498340 w 4674235"/>
              <a:gd name="connsiteY75" fmla="*/ 4300855 h 4981575"/>
              <a:gd name="connisteX76" fmla="*/ 4564380 w 4674235"/>
              <a:gd name="connsiteY76" fmla="*/ 4356100 h 4981575"/>
              <a:gd name="connisteX77" fmla="*/ 4586605 w 4674235"/>
              <a:gd name="connsiteY77" fmla="*/ 4422140 h 4981575"/>
              <a:gd name="connisteX78" fmla="*/ 4641215 w 4674235"/>
              <a:gd name="connsiteY78" fmla="*/ 4487545 h 4981575"/>
              <a:gd name="connisteX79" fmla="*/ 4674235 w 4674235"/>
              <a:gd name="connsiteY79" fmla="*/ 4553585 h 4981575"/>
              <a:gd name="connisteX80" fmla="*/ 4641215 w 4674235"/>
              <a:gd name="connsiteY80" fmla="*/ 4619625 h 4981575"/>
              <a:gd name="connisteX81" fmla="*/ 4630420 w 4674235"/>
              <a:gd name="connsiteY81" fmla="*/ 4685030 h 4981575"/>
              <a:gd name="connisteX82" fmla="*/ 4586605 w 4674235"/>
              <a:gd name="connsiteY82" fmla="*/ 4761865 h 4981575"/>
              <a:gd name="connisteX83" fmla="*/ 4465955 w 4674235"/>
              <a:gd name="connsiteY83" fmla="*/ 4871720 h 4981575"/>
              <a:gd name="connisteX84" fmla="*/ 4399915 w 4674235"/>
              <a:gd name="connsiteY84" fmla="*/ 4915535 h 4981575"/>
              <a:gd name="connisteX85" fmla="*/ 4312285 w 4674235"/>
              <a:gd name="connsiteY85" fmla="*/ 4970780 h 4981575"/>
              <a:gd name="connisteX86" fmla="*/ 4246245 w 4674235"/>
              <a:gd name="connsiteY86" fmla="*/ 4970780 h 4981575"/>
              <a:gd name="connisteX87" fmla="*/ 4180205 w 4674235"/>
              <a:gd name="connsiteY87" fmla="*/ 4981575 h 4981575"/>
              <a:gd name="connisteX88" fmla="*/ 4081780 w 4674235"/>
              <a:gd name="connsiteY88" fmla="*/ 4981575 h 4981575"/>
              <a:gd name="connisteX89" fmla="*/ 3949700 w 4674235"/>
              <a:gd name="connsiteY89" fmla="*/ 4970780 h 4981575"/>
              <a:gd name="connisteX90" fmla="*/ 3884295 w 4674235"/>
              <a:gd name="connsiteY90" fmla="*/ 4948555 h 4981575"/>
              <a:gd name="connisteX91" fmla="*/ 3796665 w 4674235"/>
              <a:gd name="connsiteY91" fmla="*/ 4926330 h 4981575"/>
              <a:gd name="connisteX92" fmla="*/ 3708400 w 4674235"/>
              <a:gd name="connsiteY92" fmla="*/ 4926330 h 4981575"/>
              <a:gd name="connisteX93" fmla="*/ 3609975 w 4674235"/>
              <a:gd name="connsiteY93" fmla="*/ 4926330 h 4981575"/>
              <a:gd name="connisteX94" fmla="*/ 3533140 w 4674235"/>
              <a:gd name="connsiteY94" fmla="*/ 4915535 h 4981575"/>
              <a:gd name="connisteX95" fmla="*/ 3456305 w 4674235"/>
              <a:gd name="connsiteY95" fmla="*/ 4904740 h 4981575"/>
              <a:gd name="connisteX96" fmla="*/ 3357245 w 4674235"/>
              <a:gd name="connsiteY96" fmla="*/ 4871720 h 4981575"/>
              <a:gd name="connisteX97" fmla="*/ 3236595 w 4674235"/>
              <a:gd name="connsiteY97" fmla="*/ 4849495 h 4981575"/>
              <a:gd name="connisteX98" fmla="*/ 3126740 w 4674235"/>
              <a:gd name="connsiteY98" fmla="*/ 4794885 h 4981575"/>
              <a:gd name="connisteX99" fmla="*/ 3006090 w 4674235"/>
              <a:gd name="connsiteY99" fmla="*/ 4751070 h 4981575"/>
              <a:gd name="connisteX100" fmla="*/ 2885440 w 4674235"/>
              <a:gd name="connsiteY100" fmla="*/ 4718050 h 4981575"/>
              <a:gd name="connisteX101" fmla="*/ 2743200 w 4674235"/>
              <a:gd name="connsiteY101" fmla="*/ 4685030 h 4981575"/>
              <a:gd name="connisteX102" fmla="*/ 2633345 w 4674235"/>
              <a:gd name="connsiteY102" fmla="*/ 4641215 h 4981575"/>
              <a:gd name="connisteX103" fmla="*/ 2567305 w 4674235"/>
              <a:gd name="connsiteY103" fmla="*/ 4619625 h 4981575"/>
              <a:gd name="connisteX104" fmla="*/ 2446655 w 4674235"/>
              <a:gd name="connsiteY104" fmla="*/ 4575175 h 4981575"/>
              <a:gd name="connisteX105" fmla="*/ 2282190 w 4674235"/>
              <a:gd name="connsiteY105" fmla="*/ 4476750 h 4981575"/>
              <a:gd name="connisteX106" fmla="*/ 2205355 w 4674235"/>
              <a:gd name="connsiteY106" fmla="*/ 4422140 h 4981575"/>
              <a:gd name="connisteX107" fmla="*/ 2117725 w 4674235"/>
              <a:gd name="connsiteY107" fmla="*/ 4366895 h 4981575"/>
              <a:gd name="connisteX108" fmla="*/ 2040890 w 4674235"/>
              <a:gd name="connsiteY108" fmla="*/ 4300855 h 4981575"/>
              <a:gd name="connisteX109" fmla="*/ 1941830 w 4674235"/>
              <a:gd name="connsiteY109" fmla="*/ 4235450 h 4981575"/>
              <a:gd name="connisteX110" fmla="*/ 1898015 w 4674235"/>
              <a:gd name="connsiteY110" fmla="*/ 4136390 h 4981575"/>
              <a:gd name="connisteX111" fmla="*/ 1854200 w 4674235"/>
              <a:gd name="connsiteY111" fmla="*/ 4070985 h 4981575"/>
              <a:gd name="connisteX112" fmla="*/ 1777365 w 4674235"/>
              <a:gd name="connsiteY112" fmla="*/ 3994150 h 4981575"/>
              <a:gd name="connisteX113" fmla="*/ 1689735 w 4674235"/>
              <a:gd name="connsiteY113" fmla="*/ 3928110 h 4981575"/>
              <a:gd name="connisteX114" fmla="*/ 1612900 w 4674235"/>
              <a:gd name="connsiteY114" fmla="*/ 3873500 h 4981575"/>
              <a:gd name="connisteX115" fmla="*/ 1569085 w 4674235"/>
              <a:gd name="connsiteY115" fmla="*/ 3807460 h 4981575"/>
              <a:gd name="connisteX116" fmla="*/ 1536065 w 4674235"/>
              <a:gd name="connsiteY116" fmla="*/ 3741420 h 4981575"/>
              <a:gd name="connisteX117" fmla="*/ 1492250 w 4674235"/>
              <a:gd name="connsiteY117" fmla="*/ 3664585 h 4981575"/>
              <a:gd name="connisteX118" fmla="*/ 1459230 w 4674235"/>
              <a:gd name="connsiteY118" fmla="*/ 3599180 h 4981575"/>
              <a:gd name="connisteX119" fmla="*/ 1382395 w 4674235"/>
              <a:gd name="connsiteY119" fmla="*/ 3522345 h 4981575"/>
              <a:gd name="connisteX120" fmla="*/ 1338580 w 4674235"/>
              <a:gd name="connsiteY120" fmla="*/ 3434080 h 4981575"/>
              <a:gd name="connisteX121" fmla="*/ 1283335 w 4674235"/>
              <a:gd name="connsiteY121" fmla="*/ 3368675 h 4981575"/>
              <a:gd name="connisteX122" fmla="*/ 1206500 w 4674235"/>
              <a:gd name="connsiteY122" fmla="*/ 3313430 h 4981575"/>
              <a:gd name="connisteX123" fmla="*/ 1141095 w 4674235"/>
              <a:gd name="connsiteY123" fmla="*/ 3280410 h 4981575"/>
              <a:gd name="connisteX124" fmla="*/ 1075055 w 4674235"/>
              <a:gd name="connsiteY124" fmla="*/ 3225800 h 4981575"/>
              <a:gd name="connisteX125" fmla="*/ 987425 w 4674235"/>
              <a:gd name="connsiteY125" fmla="*/ 3171190 h 4981575"/>
              <a:gd name="connisteX126" fmla="*/ 910590 w 4674235"/>
              <a:gd name="connsiteY126" fmla="*/ 3115945 h 4981575"/>
              <a:gd name="connisteX127" fmla="*/ 844550 w 4674235"/>
              <a:gd name="connsiteY127" fmla="*/ 3082925 h 4981575"/>
              <a:gd name="connisteX128" fmla="*/ 779145 w 4674235"/>
              <a:gd name="connsiteY128" fmla="*/ 3017520 h 4981575"/>
              <a:gd name="connisteX129" fmla="*/ 713105 w 4674235"/>
              <a:gd name="connsiteY129" fmla="*/ 2962275 h 4981575"/>
              <a:gd name="connisteX130" fmla="*/ 657860 w 4674235"/>
              <a:gd name="connsiteY130" fmla="*/ 2885440 h 4981575"/>
              <a:gd name="connisteX131" fmla="*/ 592455 w 4674235"/>
              <a:gd name="connsiteY131" fmla="*/ 2808605 h 4981575"/>
              <a:gd name="connisteX132" fmla="*/ 526415 w 4674235"/>
              <a:gd name="connsiteY132" fmla="*/ 2764790 h 4981575"/>
              <a:gd name="connisteX133" fmla="*/ 460375 w 4674235"/>
              <a:gd name="connsiteY133" fmla="*/ 2720975 h 4981575"/>
              <a:gd name="connisteX134" fmla="*/ 416560 w 4674235"/>
              <a:gd name="connsiteY134" fmla="*/ 2654935 h 4981575"/>
              <a:gd name="connisteX135" fmla="*/ 351155 w 4674235"/>
              <a:gd name="connsiteY135" fmla="*/ 2567305 h 4981575"/>
              <a:gd name="connisteX136" fmla="*/ 285115 w 4674235"/>
              <a:gd name="connsiteY136" fmla="*/ 2501900 h 4981575"/>
              <a:gd name="connisteX137" fmla="*/ 230505 w 4674235"/>
              <a:gd name="connsiteY137" fmla="*/ 2425065 h 4981575"/>
              <a:gd name="connisteX138" fmla="*/ 186055 w 4674235"/>
              <a:gd name="connsiteY138" fmla="*/ 2348230 h 4981575"/>
              <a:gd name="connisteX139" fmla="*/ 175260 w 4674235"/>
              <a:gd name="connsiteY139" fmla="*/ 2282190 h 4981575"/>
              <a:gd name="connisteX140" fmla="*/ 175260 w 4674235"/>
              <a:gd name="connsiteY140" fmla="*/ 2205355 h 4981575"/>
              <a:gd name="connisteX141" fmla="*/ 164465 w 4674235"/>
              <a:gd name="connsiteY141" fmla="*/ 2139315 h 4981575"/>
              <a:gd name="connisteX142" fmla="*/ 164465 w 4674235"/>
              <a:gd name="connsiteY142" fmla="*/ 2073910 h 4981575"/>
              <a:gd name="connisteX143" fmla="*/ 131445 w 4674235"/>
              <a:gd name="connsiteY143" fmla="*/ 1985645 h 4981575"/>
              <a:gd name="connisteX144" fmla="*/ 120650 w 4674235"/>
              <a:gd name="connsiteY144" fmla="*/ 1898015 h 4981575"/>
              <a:gd name="connisteX145" fmla="*/ 109220 w 4674235"/>
              <a:gd name="connsiteY145" fmla="*/ 1810385 h 4981575"/>
              <a:gd name="connisteX146" fmla="*/ 87630 w 4674235"/>
              <a:gd name="connsiteY146" fmla="*/ 1733550 h 4981575"/>
              <a:gd name="connisteX147" fmla="*/ 65405 w 4674235"/>
              <a:gd name="connsiteY147" fmla="*/ 1612900 h 4981575"/>
              <a:gd name="connisteX148" fmla="*/ 65405 w 4674235"/>
              <a:gd name="connsiteY148" fmla="*/ 1503045 h 4981575"/>
              <a:gd name="connisteX149" fmla="*/ 54610 w 4674235"/>
              <a:gd name="connsiteY149" fmla="*/ 1426210 h 4981575"/>
              <a:gd name="connisteX150" fmla="*/ 32385 w 4674235"/>
              <a:gd name="connsiteY150" fmla="*/ 1360170 h 4981575"/>
              <a:gd name="connisteX151" fmla="*/ 32385 w 4674235"/>
              <a:gd name="connsiteY151" fmla="*/ 1294765 h 4981575"/>
              <a:gd name="connisteX152" fmla="*/ 21590 w 4674235"/>
              <a:gd name="connsiteY152" fmla="*/ 1228725 h 4981575"/>
              <a:gd name="connisteX153" fmla="*/ 0 w 4674235"/>
              <a:gd name="connsiteY153" fmla="*/ 1162685 h 4981575"/>
              <a:gd name="connisteX154" fmla="*/ 0 w 4674235"/>
              <a:gd name="connsiteY154" fmla="*/ 1075055 h 4981575"/>
              <a:gd name="connisteX155" fmla="*/ 0 w 4674235"/>
              <a:gd name="connsiteY155" fmla="*/ 998220 h 4981575"/>
              <a:gd name="connisteX156" fmla="*/ 0 w 4674235"/>
              <a:gd name="connsiteY156" fmla="*/ 921385 h 4981575"/>
              <a:gd name="connisteX157" fmla="*/ 21590 w 4674235"/>
              <a:gd name="connsiteY157" fmla="*/ 844550 h 4981575"/>
              <a:gd name="connisteX158" fmla="*/ 54610 w 4674235"/>
              <a:gd name="connsiteY158" fmla="*/ 756920 h 4981575"/>
              <a:gd name="connisteX159" fmla="*/ 87630 w 4674235"/>
              <a:gd name="connsiteY159" fmla="*/ 669290 h 4981575"/>
              <a:gd name="connisteX160" fmla="*/ 120650 w 4674235"/>
              <a:gd name="connsiteY160" fmla="*/ 592455 h 4981575"/>
              <a:gd name="connisteX161" fmla="*/ 142240 w 4674235"/>
              <a:gd name="connsiteY161" fmla="*/ 526415 h 4981575"/>
              <a:gd name="connisteX162" fmla="*/ 153670 w 4674235"/>
              <a:gd name="connsiteY162" fmla="*/ 460375 h 4981575"/>
              <a:gd name="connisteX163" fmla="*/ 175260 w 4674235"/>
              <a:gd name="connsiteY163" fmla="*/ 394970 h 4981575"/>
              <a:gd name="connisteX164" fmla="*/ 175260 w 4674235"/>
              <a:gd name="connsiteY164" fmla="*/ 328930 h 4981575"/>
              <a:gd name="connisteX165" fmla="*/ 186055 w 4674235"/>
              <a:gd name="connsiteY165" fmla="*/ 252095 h 4981575"/>
              <a:gd name="connisteX166" fmla="*/ 197485 w 4674235"/>
              <a:gd name="connsiteY166" fmla="*/ 186055 h 4981575"/>
              <a:gd name="connisteX167" fmla="*/ 219075 w 4674235"/>
              <a:gd name="connsiteY167" fmla="*/ 120650 h 4981575"/>
              <a:gd name="connisteX168" fmla="*/ 285115 w 4674235"/>
              <a:gd name="connsiteY168" fmla="*/ 54610 h 4981575"/>
              <a:gd name="connisteX169" fmla="*/ 405765 w 4674235"/>
              <a:gd name="connsiteY169" fmla="*/ 21590 h 498157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 ang="0">
                <a:pos x="connisteX107" y="connsiteY107"/>
              </a:cxn>
              <a:cxn ang="0">
                <a:pos x="connisteX108" y="connsiteY108"/>
              </a:cxn>
              <a:cxn ang="0">
                <a:pos x="connisteX109" y="connsiteY109"/>
              </a:cxn>
              <a:cxn ang="0">
                <a:pos x="connisteX110" y="connsiteY110"/>
              </a:cxn>
              <a:cxn ang="0">
                <a:pos x="connisteX111" y="connsiteY111"/>
              </a:cxn>
              <a:cxn ang="0">
                <a:pos x="connisteX112" y="connsiteY112"/>
              </a:cxn>
              <a:cxn ang="0">
                <a:pos x="connisteX113" y="connsiteY113"/>
              </a:cxn>
              <a:cxn ang="0">
                <a:pos x="connisteX114" y="connsiteY114"/>
              </a:cxn>
              <a:cxn ang="0">
                <a:pos x="connisteX115" y="connsiteY115"/>
              </a:cxn>
              <a:cxn ang="0">
                <a:pos x="connisteX116" y="connsiteY116"/>
              </a:cxn>
              <a:cxn ang="0">
                <a:pos x="connisteX117" y="connsiteY117"/>
              </a:cxn>
              <a:cxn ang="0">
                <a:pos x="connisteX118" y="connsiteY118"/>
              </a:cxn>
              <a:cxn ang="0">
                <a:pos x="connisteX119" y="connsiteY119"/>
              </a:cxn>
              <a:cxn ang="0">
                <a:pos x="connisteX120" y="connsiteY120"/>
              </a:cxn>
              <a:cxn ang="0">
                <a:pos x="connisteX121" y="connsiteY121"/>
              </a:cxn>
              <a:cxn ang="0">
                <a:pos x="connisteX122" y="connsiteY122"/>
              </a:cxn>
              <a:cxn ang="0">
                <a:pos x="connisteX123" y="connsiteY123"/>
              </a:cxn>
              <a:cxn ang="0">
                <a:pos x="connisteX124" y="connsiteY124"/>
              </a:cxn>
              <a:cxn ang="0">
                <a:pos x="connisteX125" y="connsiteY125"/>
              </a:cxn>
              <a:cxn ang="0">
                <a:pos x="connisteX126" y="connsiteY126"/>
              </a:cxn>
              <a:cxn ang="0">
                <a:pos x="connisteX127" y="connsiteY127"/>
              </a:cxn>
              <a:cxn ang="0">
                <a:pos x="connisteX128" y="connsiteY128"/>
              </a:cxn>
              <a:cxn ang="0">
                <a:pos x="connisteX129" y="connsiteY129"/>
              </a:cxn>
              <a:cxn ang="0">
                <a:pos x="connisteX130" y="connsiteY130"/>
              </a:cxn>
              <a:cxn ang="0">
                <a:pos x="connisteX131" y="connsiteY131"/>
              </a:cxn>
              <a:cxn ang="0">
                <a:pos x="connisteX132" y="connsiteY132"/>
              </a:cxn>
              <a:cxn ang="0">
                <a:pos x="connisteX133" y="connsiteY133"/>
              </a:cxn>
              <a:cxn ang="0">
                <a:pos x="connisteX134" y="connsiteY134"/>
              </a:cxn>
              <a:cxn ang="0">
                <a:pos x="connisteX135" y="connsiteY135"/>
              </a:cxn>
              <a:cxn ang="0">
                <a:pos x="connisteX136" y="connsiteY136"/>
              </a:cxn>
              <a:cxn ang="0">
                <a:pos x="connisteX137" y="connsiteY137"/>
              </a:cxn>
              <a:cxn ang="0">
                <a:pos x="connisteX138" y="connsiteY138"/>
              </a:cxn>
              <a:cxn ang="0">
                <a:pos x="connisteX139" y="connsiteY139"/>
              </a:cxn>
              <a:cxn ang="0">
                <a:pos x="connisteX140" y="connsiteY140"/>
              </a:cxn>
              <a:cxn ang="0">
                <a:pos x="connisteX141" y="connsiteY141"/>
              </a:cxn>
              <a:cxn ang="0">
                <a:pos x="connisteX142" y="connsiteY142"/>
              </a:cxn>
              <a:cxn ang="0">
                <a:pos x="connisteX143" y="connsiteY143"/>
              </a:cxn>
              <a:cxn ang="0">
                <a:pos x="connisteX144" y="connsiteY144"/>
              </a:cxn>
              <a:cxn ang="0">
                <a:pos x="connisteX145" y="connsiteY145"/>
              </a:cxn>
              <a:cxn ang="0">
                <a:pos x="connisteX146" y="connsiteY146"/>
              </a:cxn>
              <a:cxn ang="0">
                <a:pos x="connisteX147" y="connsiteY147"/>
              </a:cxn>
              <a:cxn ang="0">
                <a:pos x="connisteX148" y="connsiteY148"/>
              </a:cxn>
              <a:cxn ang="0">
                <a:pos x="connisteX149" y="connsiteY149"/>
              </a:cxn>
              <a:cxn ang="0">
                <a:pos x="connisteX150" y="connsiteY150"/>
              </a:cxn>
              <a:cxn ang="0">
                <a:pos x="connisteX151" y="connsiteY151"/>
              </a:cxn>
              <a:cxn ang="0">
                <a:pos x="connisteX152" y="connsiteY152"/>
              </a:cxn>
              <a:cxn ang="0">
                <a:pos x="connisteX153" y="connsiteY153"/>
              </a:cxn>
              <a:cxn ang="0">
                <a:pos x="connisteX154" y="connsiteY154"/>
              </a:cxn>
              <a:cxn ang="0">
                <a:pos x="connisteX155" y="connsiteY155"/>
              </a:cxn>
              <a:cxn ang="0">
                <a:pos x="connisteX156" y="connsiteY156"/>
              </a:cxn>
              <a:cxn ang="0">
                <a:pos x="connisteX157" y="connsiteY157"/>
              </a:cxn>
              <a:cxn ang="0">
                <a:pos x="connisteX158" y="connsiteY158"/>
              </a:cxn>
              <a:cxn ang="0">
                <a:pos x="connisteX159" y="connsiteY159"/>
              </a:cxn>
              <a:cxn ang="0">
                <a:pos x="connisteX160" y="connsiteY160"/>
              </a:cxn>
              <a:cxn ang="0">
                <a:pos x="connisteX161" y="connsiteY161"/>
              </a:cxn>
              <a:cxn ang="0">
                <a:pos x="connisteX162" y="connsiteY162"/>
              </a:cxn>
              <a:cxn ang="0">
                <a:pos x="connisteX163" y="connsiteY163"/>
              </a:cxn>
              <a:cxn ang="0">
                <a:pos x="connisteX164" y="connsiteY164"/>
              </a:cxn>
              <a:cxn ang="0">
                <a:pos x="connisteX165" y="connsiteY165"/>
              </a:cxn>
              <a:cxn ang="0">
                <a:pos x="connisteX166" y="connsiteY166"/>
              </a:cxn>
              <a:cxn ang="0">
                <a:pos x="connisteX167" y="connsiteY167"/>
              </a:cxn>
              <a:cxn ang="0">
                <a:pos x="connisteX168" y="connsiteY168"/>
              </a:cxn>
              <a:cxn ang="0">
                <a:pos x="connisteX169" y="connsiteY169"/>
              </a:cxn>
            </a:cxnLst>
            <a:rect l="l" t="t" r="r" b="b"/>
            <a:pathLst>
              <a:path w="4674235" h="4981575">
                <a:moveTo>
                  <a:pt x="306705" y="0"/>
                </a:moveTo>
                <a:lnTo>
                  <a:pt x="383540" y="33020"/>
                </a:lnTo>
                <a:lnTo>
                  <a:pt x="449580" y="54610"/>
                </a:lnTo>
                <a:lnTo>
                  <a:pt x="526415" y="98425"/>
                </a:lnTo>
                <a:lnTo>
                  <a:pt x="592455" y="131445"/>
                </a:lnTo>
                <a:lnTo>
                  <a:pt x="657860" y="175260"/>
                </a:lnTo>
                <a:lnTo>
                  <a:pt x="723900" y="219075"/>
                </a:lnTo>
                <a:lnTo>
                  <a:pt x="789940" y="274320"/>
                </a:lnTo>
                <a:lnTo>
                  <a:pt x="833755" y="339725"/>
                </a:lnTo>
                <a:lnTo>
                  <a:pt x="888365" y="416560"/>
                </a:lnTo>
                <a:lnTo>
                  <a:pt x="954405" y="471805"/>
                </a:lnTo>
                <a:lnTo>
                  <a:pt x="987425" y="537210"/>
                </a:lnTo>
                <a:lnTo>
                  <a:pt x="1009015" y="614045"/>
                </a:lnTo>
                <a:lnTo>
                  <a:pt x="943610" y="680085"/>
                </a:lnTo>
                <a:lnTo>
                  <a:pt x="877570" y="746125"/>
                </a:lnTo>
                <a:lnTo>
                  <a:pt x="844550" y="811530"/>
                </a:lnTo>
                <a:lnTo>
                  <a:pt x="811530" y="877570"/>
                </a:lnTo>
                <a:lnTo>
                  <a:pt x="789940" y="943610"/>
                </a:lnTo>
                <a:lnTo>
                  <a:pt x="756920" y="1020445"/>
                </a:lnTo>
                <a:lnTo>
                  <a:pt x="756920" y="1085850"/>
                </a:lnTo>
                <a:lnTo>
                  <a:pt x="734695" y="1151890"/>
                </a:lnTo>
                <a:lnTo>
                  <a:pt x="702310" y="1217930"/>
                </a:lnTo>
                <a:lnTo>
                  <a:pt x="657860" y="1283335"/>
                </a:lnTo>
                <a:lnTo>
                  <a:pt x="625475" y="1360170"/>
                </a:lnTo>
                <a:lnTo>
                  <a:pt x="603250" y="1426210"/>
                </a:lnTo>
                <a:lnTo>
                  <a:pt x="581025" y="1492250"/>
                </a:lnTo>
                <a:lnTo>
                  <a:pt x="581025" y="1569085"/>
                </a:lnTo>
                <a:lnTo>
                  <a:pt x="581025" y="1634490"/>
                </a:lnTo>
                <a:lnTo>
                  <a:pt x="647065" y="1678940"/>
                </a:lnTo>
                <a:lnTo>
                  <a:pt x="723900" y="1766570"/>
                </a:lnTo>
                <a:lnTo>
                  <a:pt x="789940" y="1810385"/>
                </a:lnTo>
                <a:lnTo>
                  <a:pt x="855345" y="1854200"/>
                </a:lnTo>
                <a:lnTo>
                  <a:pt x="921385" y="1887220"/>
                </a:lnTo>
                <a:lnTo>
                  <a:pt x="998220" y="1964055"/>
                </a:lnTo>
                <a:lnTo>
                  <a:pt x="1075055" y="2007870"/>
                </a:lnTo>
                <a:lnTo>
                  <a:pt x="1174115" y="2095500"/>
                </a:lnTo>
                <a:lnTo>
                  <a:pt x="1316355" y="2205355"/>
                </a:lnTo>
                <a:lnTo>
                  <a:pt x="1371600" y="2292985"/>
                </a:lnTo>
                <a:lnTo>
                  <a:pt x="1437005" y="2359025"/>
                </a:lnTo>
                <a:lnTo>
                  <a:pt x="1513840" y="2435860"/>
                </a:lnTo>
                <a:lnTo>
                  <a:pt x="1590675" y="2490470"/>
                </a:lnTo>
                <a:lnTo>
                  <a:pt x="1656715" y="2490470"/>
                </a:lnTo>
                <a:lnTo>
                  <a:pt x="1711325" y="2556510"/>
                </a:lnTo>
                <a:lnTo>
                  <a:pt x="1777365" y="2589530"/>
                </a:lnTo>
                <a:lnTo>
                  <a:pt x="1843405" y="2622550"/>
                </a:lnTo>
                <a:lnTo>
                  <a:pt x="1908810" y="2654935"/>
                </a:lnTo>
                <a:lnTo>
                  <a:pt x="2007870" y="2710180"/>
                </a:lnTo>
                <a:lnTo>
                  <a:pt x="2084705" y="2776220"/>
                </a:lnTo>
                <a:lnTo>
                  <a:pt x="2161540" y="2820035"/>
                </a:lnTo>
                <a:lnTo>
                  <a:pt x="2226945" y="2852420"/>
                </a:lnTo>
                <a:lnTo>
                  <a:pt x="2303780" y="2896870"/>
                </a:lnTo>
                <a:lnTo>
                  <a:pt x="2369820" y="2940685"/>
                </a:lnTo>
                <a:lnTo>
                  <a:pt x="2457450" y="2984500"/>
                </a:lnTo>
                <a:lnTo>
                  <a:pt x="2523490" y="3006090"/>
                </a:lnTo>
                <a:lnTo>
                  <a:pt x="2622550" y="3094355"/>
                </a:lnTo>
                <a:lnTo>
                  <a:pt x="2731770" y="3171190"/>
                </a:lnTo>
                <a:lnTo>
                  <a:pt x="2830830" y="3215005"/>
                </a:lnTo>
                <a:lnTo>
                  <a:pt x="2896870" y="3248025"/>
                </a:lnTo>
                <a:lnTo>
                  <a:pt x="2962275" y="3313430"/>
                </a:lnTo>
                <a:lnTo>
                  <a:pt x="3028315" y="3357245"/>
                </a:lnTo>
                <a:lnTo>
                  <a:pt x="3126740" y="3434080"/>
                </a:lnTo>
                <a:lnTo>
                  <a:pt x="3192780" y="3477895"/>
                </a:lnTo>
                <a:lnTo>
                  <a:pt x="3324225" y="3543935"/>
                </a:lnTo>
                <a:lnTo>
                  <a:pt x="3412490" y="3609975"/>
                </a:lnTo>
                <a:lnTo>
                  <a:pt x="3477895" y="3620770"/>
                </a:lnTo>
                <a:lnTo>
                  <a:pt x="3543935" y="3675380"/>
                </a:lnTo>
                <a:lnTo>
                  <a:pt x="3609975" y="3719830"/>
                </a:lnTo>
                <a:lnTo>
                  <a:pt x="3697605" y="3785235"/>
                </a:lnTo>
                <a:lnTo>
                  <a:pt x="3774440" y="3818255"/>
                </a:lnTo>
                <a:lnTo>
                  <a:pt x="3862070" y="3851275"/>
                </a:lnTo>
                <a:lnTo>
                  <a:pt x="3982720" y="3961130"/>
                </a:lnTo>
                <a:lnTo>
                  <a:pt x="4136390" y="4059555"/>
                </a:lnTo>
                <a:lnTo>
                  <a:pt x="4202430" y="4103370"/>
                </a:lnTo>
                <a:lnTo>
                  <a:pt x="4323080" y="4180205"/>
                </a:lnTo>
                <a:lnTo>
                  <a:pt x="4410710" y="4246245"/>
                </a:lnTo>
                <a:lnTo>
                  <a:pt x="4498340" y="4300855"/>
                </a:lnTo>
                <a:lnTo>
                  <a:pt x="4564380" y="4356100"/>
                </a:lnTo>
                <a:lnTo>
                  <a:pt x="4586605" y="4422140"/>
                </a:lnTo>
                <a:lnTo>
                  <a:pt x="4641215" y="4487545"/>
                </a:lnTo>
                <a:lnTo>
                  <a:pt x="4674235" y="4553585"/>
                </a:lnTo>
                <a:lnTo>
                  <a:pt x="4641215" y="4619625"/>
                </a:lnTo>
                <a:lnTo>
                  <a:pt x="4630420" y="4685030"/>
                </a:lnTo>
                <a:lnTo>
                  <a:pt x="4586605" y="4761865"/>
                </a:lnTo>
                <a:lnTo>
                  <a:pt x="4465955" y="4871720"/>
                </a:lnTo>
                <a:lnTo>
                  <a:pt x="4399915" y="4915535"/>
                </a:lnTo>
                <a:lnTo>
                  <a:pt x="4312285" y="4970780"/>
                </a:lnTo>
                <a:lnTo>
                  <a:pt x="4246245" y="4970780"/>
                </a:lnTo>
                <a:lnTo>
                  <a:pt x="4180205" y="4981575"/>
                </a:lnTo>
                <a:lnTo>
                  <a:pt x="4081780" y="4981575"/>
                </a:lnTo>
                <a:lnTo>
                  <a:pt x="3949700" y="4970780"/>
                </a:lnTo>
                <a:lnTo>
                  <a:pt x="3884295" y="4948555"/>
                </a:lnTo>
                <a:lnTo>
                  <a:pt x="3796665" y="4926330"/>
                </a:lnTo>
                <a:lnTo>
                  <a:pt x="3708400" y="4926330"/>
                </a:lnTo>
                <a:lnTo>
                  <a:pt x="3609975" y="4926330"/>
                </a:lnTo>
                <a:lnTo>
                  <a:pt x="3533140" y="4915535"/>
                </a:lnTo>
                <a:lnTo>
                  <a:pt x="3456305" y="4904740"/>
                </a:lnTo>
                <a:lnTo>
                  <a:pt x="3357245" y="4871720"/>
                </a:lnTo>
                <a:lnTo>
                  <a:pt x="3236595" y="4849495"/>
                </a:lnTo>
                <a:lnTo>
                  <a:pt x="3126740" y="4794885"/>
                </a:lnTo>
                <a:lnTo>
                  <a:pt x="3006090" y="4751070"/>
                </a:lnTo>
                <a:lnTo>
                  <a:pt x="2885440" y="4718050"/>
                </a:lnTo>
                <a:lnTo>
                  <a:pt x="2743200" y="4685030"/>
                </a:lnTo>
                <a:lnTo>
                  <a:pt x="2633345" y="4641215"/>
                </a:lnTo>
                <a:lnTo>
                  <a:pt x="2567305" y="4619625"/>
                </a:lnTo>
                <a:lnTo>
                  <a:pt x="2446655" y="4575175"/>
                </a:lnTo>
                <a:lnTo>
                  <a:pt x="2282190" y="4476750"/>
                </a:lnTo>
                <a:lnTo>
                  <a:pt x="2205355" y="4422140"/>
                </a:lnTo>
                <a:lnTo>
                  <a:pt x="2117725" y="4366895"/>
                </a:lnTo>
                <a:lnTo>
                  <a:pt x="2040890" y="4300855"/>
                </a:lnTo>
                <a:lnTo>
                  <a:pt x="1941830" y="4235450"/>
                </a:lnTo>
                <a:lnTo>
                  <a:pt x="1898015" y="4136390"/>
                </a:lnTo>
                <a:lnTo>
                  <a:pt x="1854200" y="4070985"/>
                </a:lnTo>
                <a:lnTo>
                  <a:pt x="1777365" y="3994150"/>
                </a:lnTo>
                <a:lnTo>
                  <a:pt x="1689735" y="3928110"/>
                </a:lnTo>
                <a:lnTo>
                  <a:pt x="1612900" y="3873500"/>
                </a:lnTo>
                <a:lnTo>
                  <a:pt x="1569085" y="3807460"/>
                </a:lnTo>
                <a:lnTo>
                  <a:pt x="1536065" y="3741420"/>
                </a:lnTo>
                <a:lnTo>
                  <a:pt x="1492250" y="3664585"/>
                </a:lnTo>
                <a:lnTo>
                  <a:pt x="1459230" y="3599180"/>
                </a:lnTo>
                <a:lnTo>
                  <a:pt x="1382395" y="3522345"/>
                </a:lnTo>
                <a:lnTo>
                  <a:pt x="1338580" y="3434080"/>
                </a:lnTo>
                <a:lnTo>
                  <a:pt x="1283335" y="3368675"/>
                </a:lnTo>
                <a:lnTo>
                  <a:pt x="1206500" y="3313430"/>
                </a:lnTo>
                <a:lnTo>
                  <a:pt x="1141095" y="3280410"/>
                </a:lnTo>
                <a:lnTo>
                  <a:pt x="1075055" y="3225800"/>
                </a:lnTo>
                <a:lnTo>
                  <a:pt x="987425" y="3171190"/>
                </a:lnTo>
                <a:lnTo>
                  <a:pt x="910590" y="3115945"/>
                </a:lnTo>
                <a:lnTo>
                  <a:pt x="844550" y="3082925"/>
                </a:lnTo>
                <a:lnTo>
                  <a:pt x="779145" y="3017520"/>
                </a:lnTo>
                <a:lnTo>
                  <a:pt x="713105" y="2962275"/>
                </a:lnTo>
                <a:lnTo>
                  <a:pt x="657860" y="2885440"/>
                </a:lnTo>
                <a:lnTo>
                  <a:pt x="592455" y="2808605"/>
                </a:lnTo>
                <a:lnTo>
                  <a:pt x="526415" y="2764790"/>
                </a:lnTo>
                <a:lnTo>
                  <a:pt x="460375" y="2720975"/>
                </a:lnTo>
                <a:lnTo>
                  <a:pt x="416560" y="2654935"/>
                </a:lnTo>
                <a:lnTo>
                  <a:pt x="351155" y="2567305"/>
                </a:lnTo>
                <a:lnTo>
                  <a:pt x="285115" y="2501900"/>
                </a:lnTo>
                <a:lnTo>
                  <a:pt x="230505" y="2425065"/>
                </a:lnTo>
                <a:lnTo>
                  <a:pt x="186055" y="2348230"/>
                </a:lnTo>
                <a:lnTo>
                  <a:pt x="175260" y="2282190"/>
                </a:lnTo>
                <a:lnTo>
                  <a:pt x="175260" y="2205355"/>
                </a:lnTo>
                <a:lnTo>
                  <a:pt x="164465" y="2139315"/>
                </a:lnTo>
                <a:lnTo>
                  <a:pt x="164465" y="2073910"/>
                </a:lnTo>
                <a:lnTo>
                  <a:pt x="131445" y="1985645"/>
                </a:lnTo>
                <a:lnTo>
                  <a:pt x="120650" y="1898015"/>
                </a:lnTo>
                <a:lnTo>
                  <a:pt x="109220" y="1810385"/>
                </a:lnTo>
                <a:lnTo>
                  <a:pt x="87630" y="1733550"/>
                </a:lnTo>
                <a:lnTo>
                  <a:pt x="65405" y="1612900"/>
                </a:lnTo>
                <a:lnTo>
                  <a:pt x="65405" y="1503045"/>
                </a:lnTo>
                <a:lnTo>
                  <a:pt x="54610" y="1426210"/>
                </a:lnTo>
                <a:lnTo>
                  <a:pt x="32385" y="1360170"/>
                </a:lnTo>
                <a:lnTo>
                  <a:pt x="32385" y="1294765"/>
                </a:lnTo>
                <a:lnTo>
                  <a:pt x="21590" y="1228725"/>
                </a:lnTo>
                <a:lnTo>
                  <a:pt x="0" y="1162685"/>
                </a:lnTo>
                <a:lnTo>
                  <a:pt x="0" y="1075055"/>
                </a:lnTo>
                <a:lnTo>
                  <a:pt x="0" y="998220"/>
                </a:lnTo>
                <a:lnTo>
                  <a:pt x="0" y="921385"/>
                </a:lnTo>
                <a:lnTo>
                  <a:pt x="21590" y="844550"/>
                </a:lnTo>
                <a:lnTo>
                  <a:pt x="54610" y="756920"/>
                </a:lnTo>
                <a:lnTo>
                  <a:pt x="87630" y="669290"/>
                </a:lnTo>
                <a:lnTo>
                  <a:pt x="120650" y="592455"/>
                </a:lnTo>
                <a:lnTo>
                  <a:pt x="142240" y="526415"/>
                </a:lnTo>
                <a:lnTo>
                  <a:pt x="153670" y="460375"/>
                </a:lnTo>
                <a:lnTo>
                  <a:pt x="175260" y="394970"/>
                </a:lnTo>
                <a:lnTo>
                  <a:pt x="175260" y="328930"/>
                </a:lnTo>
                <a:lnTo>
                  <a:pt x="186055" y="252095"/>
                </a:lnTo>
                <a:lnTo>
                  <a:pt x="197485" y="186055"/>
                </a:lnTo>
                <a:lnTo>
                  <a:pt x="219075" y="120650"/>
                </a:lnTo>
                <a:lnTo>
                  <a:pt x="285115" y="54610"/>
                </a:lnTo>
                <a:lnTo>
                  <a:pt x="405765" y="21590"/>
                </a:lnTo>
              </a:path>
            </a:pathLst>
          </a:cu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childTnLst>
                                    <p:animEffect transition="out" filter="wipe(down)">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bldLvl="0" animBg="1"/>
      <p:bldP spid="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708400" y="687705"/>
            <a:ext cx="8467725" cy="6088380"/>
          </a:xfrm>
          <a:prstGeom prst="rect">
            <a:avLst/>
          </a:prstGeom>
        </p:spPr>
      </p:pic>
      <p:grpSp>
        <p:nvGrpSpPr>
          <p:cNvPr id="18" name="组合 17"/>
          <p:cNvGrpSpPr/>
          <p:nvPr/>
        </p:nvGrpSpPr>
        <p:grpSpPr>
          <a:xfrm>
            <a:off x="4029710" y="868680"/>
            <a:ext cx="6924675" cy="4330065"/>
            <a:chOff x="6346" y="1368"/>
            <a:chExt cx="10905" cy="6819"/>
          </a:xfrm>
        </p:grpSpPr>
        <p:sp>
          <p:nvSpPr>
            <p:cNvPr id="2" name="椭圆 1"/>
            <p:cNvSpPr/>
            <p:nvPr/>
          </p:nvSpPr>
          <p:spPr>
            <a:xfrm>
              <a:off x="8373" y="1368"/>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8419" y="2683"/>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4314" y="1368"/>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12659" y="3874"/>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8698" y="4446"/>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6346" y="4491"/>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8743" y="5730"/>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0507" y="3934"/>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1868" y="5837"/>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13198" y="5837"/>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6555" y="7631"/>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10088" y="7616"/>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p:nvSpPr>
        <p:spPr>
          <a:xfrm>
            <a:off x="31115" y="4721225"/>
            <a:ext cx="8349615" cy="2061210"/>
          </a:xfrm>
          <a:prstGeom prst="rect">
            <a:avLst/>
          </a:prstGeom>
          <a:noFill/>
        </p:spPr>
        <p:txBody>
          <a:bodyPr wrap="square" rtlCol="0">
            <a:spAutoFit/>
          </a:bodyPr>
          <a:p>
            <a:r>
              <a:rPr lang="en-US" altLang="zh-CN" sz="3200" b="1" i="1">
                <a:solidFill>
                  <a:srgbClr val="FF0000"/>
                </a:solidFill>
              </a:rPr>
              <a:t>B</a:t>
            </a:r>
            <a:r>
              <a:rPr lang="en-US" altLang="zh-CN" sz="3200" b="1">
                <a:solidFill>
                  <a:srgbClr val="FF0000"/>
                </a:solidFill>
              </a:rPr>
              <a:t> </a:t>
            </a:r>
            <a:r>
              <a:rPr lang="en-US" altLang="zh-CN" sz="3200" b="1">
                <a:solidFill>
                  <a:srgbClr val="0070C0"/>
                </a:solidFill>
              </a:rPr>
              <a:t>is a set of border nodes</a:t>
            </a:r>
            <a:endParaRPr lang="en-US" altLang="zh-CN" sz="3200" b="1">
              <a:solidFill>
                <a:srgbClr val="0070C0"/>
              </a:solidFill>
            </a:endParaRPr>
          </a:p>
          <a:p>
            <a:r>
              <a:rPr lang="en-US" altLang="zh-CN" sz="3200" b="1">
                <a:solidFill>
                  <a:srgbClr val="0070C0"/>
                </a:solidFill>
              </a:rPr>
              <a:t>	add </a:t>
            </a:r>
            <a:r>
              <a:rPr lang="en-US" altLang="zh-CN" sz="3200" b="1">
                <a:solidFill>
                  <a:srgbClr val="FF0000"/>
                </a:solidFill>
              </a:rPr>
              <a:t>virtual nodes </a:t>
            </a:r>
            <a:endParaRPr lang="en-US" altLang="zh-CN" sz="3200" b="1">
              <a:solidFill>
                <a:srgbClr val="0070C0"/>
              </a:solidFill>
            </a:endParaRPr>
          </a:p>
          <a:p>
            <a:r>
              <a:rPr lang="en-US" altLang="zh-CN" sz="3200" b="1">
                <a:solidFill>
                  <a:srgbClr val="0070C0"/>
                </a:solidFill>
              </a:rPr>
              <a:t>    add	</a:t>
            </a:r>
            <a:r>
              <a:rPr lang="en-US" altLang="zh-CN" sz="3200" b="1">
                <a:solidFill>
                  <a:srgbClr val="FF0000"/>
                </a:solidFill>
              </a:rPr>
              <a:t>edge</a:t>
            </a:r>
            <a:r>
              <a:rPr lang="en-US" altLang="zh-CN" sz="3200" b="1">
                <a:solidFill>
                  <a:srgbClr val="0070C0"/>
                </a:solidFill>
              </a:rPr>
              <a:t> of virtual node </a:t>
            </a:r>
            <a:endParaRPr lang="en-US" altLang="zh-CN" sz="3200" b="1">
              <a:solidFill>
                <a:srgbClr val="0070C0"/>
              </a:solidFill>
            </a:endParaRPr>
          </a:p>
          <a:p>
            <a:r>
              <a:rPr lang="en-US" altLang="zh-CN" sz="3200" b="1">
                <a:solidFill>
                  <a:srgbClr val="0070C0"/>
                </a:solidFill>
              </a:rPr>
              <a:t>	between border node</a:t>
            </a:r>
            <a:endParaRPr lang="en-US" altLang="zh-CN" sz="3200" b="1">
              <a:solidFill>
                <a:srgbClr val="FF0000"/>
              </a:solidFill>
            </a:endParaRPr>
          </a:p>
        </p:txBody>
      </p:sp>
      <p:cxnSp>
        <p:nvCxnSpPr>
          <p:cNvPr id="46" name="直接连接符 45"/>
          <p:cNvCxnSpPr>
            <a:stCxn id="45" idx="0"/>
          </p:cNvCxnSpPr>
          <p:nvPr/>
        </p:nvCxnSpPr>
        <p:spPr>
          <a:xfrm flipH="1" flipV="1">
            <a:off x="9341485"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4168140" y="1085215"/>
            <a:ext cx="6554470" cy="4154170"/>
            <a:chOff x="6564" y="1709"/>
            <a:chExt cx="10322" cy="6542"/>
          </a:xfrm>
        </p:grpSpPr>
        <p:sp>
          <p:nvSpPr>
            <p:cNvPr id="19" name="椭圆 18"/>
            <p:cNvSpPr/>
            <p:nvPr/>
          </p:nvSpPr>
          <p:spPr>
            <a:xfrm>
              <a:off x="7042" y="2311"/>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7412" y="1709"/>
              <a:ext cx="1275" cy="65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7412" y="2629"/>
              <a:ext cx="1228" cy="302"/>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317" y="1877"/>
              <a:ext cx="652"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7655" y="2365"/>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7317" y="5214"/>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7687" y="5532"/>
              <a:ext cx="1169" cy="39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7687" y="4772"/>
              <a:ext cx="1274" cy="49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6776" y="4874"/>
              <a:ext cx="604" cy="394"/>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091" y="5403"/>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4" name="文本框 33"/>
            <p:cNvSpPr txBox="1"/>
            <p:nvPr/>
          </p:nvSpPr>
          <p:spPr>
            <a:xfrm>
              <a:off x="7724" y="4772"/>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5" name="文本框 34"/>
            <p:cNvSpPr txBox="1"/>
            <p:nvPr/>
          </p:nvSpPr>
          <p:spPr>
            <a:xfrm>
              <a:off x="6564" y="5003"/>
              <a:ext cx="652" cy="434"/>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10639" y="5346"/>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10856" y="4370"/>
              <a:ext cx="9" cy="97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11009" y="4349"/>
              <a:ext cx="1752" cy="1051"/>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11009" y="5664"/>
              <a:ext cx="1186" cy="42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11072" y="5532"/>
              <a:ext cx="2423" cy="548"/>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357" y="4658"/>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11072" y="5791"/>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12452" y="5512"/>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11203" y="4772"/>
              <a:ext cx="587" cy="434"/>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14794" y="3669"/>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14809" y="2931"/>
              <a:ext cx="587" cy="434"/>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13329" y="7435"/>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13762" y="7621"/>
              <a:ext cx="3124" cy="34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10496" y="7621"/>
              <a:ext cx="2833" cy="16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4809" y="7817"/>
              <a:ext cx="587" cy="434"/>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12174" y="7577"/>
              <a:ext cx="587" cy="434"/>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500" fill="hold">
                                          <p:stCondLst>
                                            <p:cond delay="0"/>
                                          </p:stCondLst>
                                        </p:cTn>
                                        <p:tgtEl>
                                          <p:spTgt spid="22"/>
                                        </p:tgtEl>
                                        <p:attrNameLst>
                                          <p:attrName>style.visibility</p:attrName>
                                        </p:attrNameLst>
                                      </p:cBhvr>
                                      <p:to>
                                        <p:strVal val="visible"/>
                                      </p:to>
                                    </p:set>
                                    <p:animEffect transition="in" filter="blinds(horizontal)">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3"/>
                                        </p:tgtEl>
                                        <p:attrNameLst>
                                          <p:attrName>style.visibility</p:attrName>
                                        </p:attrNameLst>
                                      </p:cBhvr>
                                      <p:to>
                                        <p:strVal val="visible"/>
                                      </p:to>
                                    </p:set>
                                    <p:animEffect transition="in" filter="blinds(horizontal)">
                                      <p:cBhvr>
                                        <p:cTn id="1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756025" y="687705"/>
            <a:ext cx="8467725" cy="6088380"/>
          </a:xfrm>
          <a:prstGeom prst="rect">
            <a:avLst/>
          </a:prstGeom>
        </p:spPr>
      </p:pic>
      <p:grpSp>
        <p:nvGrpSpPr>
          <p:cNvPr id="18" name="组合 17"/>
          <p:cNvGrpSpPr/>
          <p:nvPr/>
        </p:nvGrpSpPr>
        <p:grpSpPr>
          <a:xfrm>
            <a:off x="4086860" y="849630"/>
            <a:ext cx="6924675" cy="4330065"/>
            <a:chOff x="6346" y="1368"/>
            <a:chExt cx="10905" cy="6819"/>
          </a:xfrm>
        </p:grpSpPr>
        <p:sp>
          <p:nvSpPr>
            <p:cNvPr id="2" name="椭圆 1"/>
            <p:cNvSpPr/>
            <p:nvPr/>
          </p:nvSpPr>
          <p:spPr>
            <a:xfrm>
              <a:off x="8373" y="1368"/>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8419" y="2683"/>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4314" y="1368"/>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12659" y="3874"/>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8698" y="4446"/>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6346" y="4491"/>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8743" y="5730"/>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0507" y="3934"/>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1868" y="5837"/>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13198" y="5837"/>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6555" y="7631"/>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10088" y="7616"/>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p:nvSpPr>
        <p:spPr>
          <a:xfrm>
            <a:off x="31115" y="4721225"/>
            <a:ext cx="8349615" cy="1383665"/>
          </a:xfrm>
          <a:prstGeom prst="rect">
            <a:avLst/>
          </a:prstGeom>
          <a:noFill/>
        </p:spPr>
        <p:txBody>
          <a:bodyPr wrap="square" rtlCol="0">
            <a:spAutoFit/>
          </a:bodyPr>
          <a:p>
            <a:r>
              <a:rPr lang="en-US" altLang="zh-CN" sz="2800" b="1">
                <a:solidFill>
                  <a:srgbClr val="0070C0"/>
                </a:solidFill>
                <a:latin typeface="Georgia" panose="02040502050405020303" charset="0"/>
                <a:cs typeface="Georgia" panose="02040502050405020303" charset="0"/>
              </a:rPr>
              <a:t>in every cell </a:t>
            </a:r>
            <a:r>
              <a:rPr lang="en-US" altLang="zh-CN" sz="2800" b="1">
                <a:solidFill>
                  <a:srgbClr val="FF0000"/>
                </a:solidFill>
                <a:latin typeface="Georgia" panose="02040502050405020303" charset="0"/>
                <a:cs typeface="Georgia" panose="02040502050405020303" charset="0"/>
              </a:rPr>
              <a:t>C</a:t>
            </a:r>
            <a:r>
              <a:rPr lang="en-US" altLang="zh-CN" sz="2800" b="1" baseline="-25000">
                <a:solidFill>
                  <a:srgbClr val="FF0000"/>
                </a:solidFill>
                <a:latin typeface="Georgia" panose="02040502050405020303" charset="0"/>
                <a:cs typeface="Georgia" panose="02040502050405020303" charset="0"/>
              </a:rPr>
              <a:t>i </a:t>
            </a:r>
            <a:endParaRPr lang="en-US" altLang="zh-CN" sz="2800" b="1" baseline="-25000">
              <a:solidFill>
                <a:srgbClr val="FF0000"/>
              </a:solidFill>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compute the</a:t>
            </a:r>
            <a:r>
              <a:rPr lang="en-US" altLang="zh-CN" sz="2800" b="1" i="1">
                <a:solidFill>
                  <a:srgbClr val="FF0000"/>
                </a:solidFill>
              </a:rPr>
              <a:t> </a:t>
            </a:r>
            <a:r>
              <a:rPr lang="zh-CN" altLang="en-US" sz="2800" b="1">
                <a:solidFill>
                  <a:srgbClr val="FF0000"/>
                </a:solidFill>
                <a:latin typeface="Georgia" panose="02040502050405020303" charset="0"/>
                <a:cs typeface="Georgia" panose="02040502050405020303" charset="0"/>
                <a:sym typeface="+mn-ea"/>
              </a:rPr>
              <a:t>lower bounds </a:t>
            </a:r>
            <a:endParaRPr lang="zh-CN" altLang="en-US" sz="2800" b="1">
              <a:solidFill>
                <a:srgbClr val="FF0000"/>
              </a:solidFill>
              <a:latin typeface="Georgia" panose="02040502050405020303" charset="0"/>
              <a:cs typeface="Georgia" panose="02040502050405020303" charset="0"/>
              <a:sym typeface="+mn-ea"/>
            </a:endParaRPr>
          </a:p>
          <a:p>
            <a:r>
              <a:rPr lang="en-US" altLang="zh-CN" sz="2800" b="1">
                <a:solidFill>
                  <a:srgbClr val="0070C0"/>
                </a:solidFill>
                <a:sym typeface="+mn-ea"/>
              </a:rPr>
              <a:t>between </a:t>
            </a:r>
            <a:r>
              <a:rPr lang="en-US" altLang="zh-CN" sz="2800" b="1">
                <a:solidFill>
                  <a:srgbClr val="FF0000"/>
                </a:solidFill>
                <a:sym typeface="+mn-ea"/>
              </a:rPr>
              <a:t>B</a:t>
            </a:r>
            <a:r>
              <a:rPr lang="en-US" altLang="zh-CN" sz="2800" b="1" baseline="-25000">
                <a:solidFill>
                  <a:srgbClr val="FF0000"/>
                </a:solidFill>
                <a:sym typeface="+mn-ea"/>
              </a:rPr>
              <a:t>i</a:t>
            </a:r>
            <a:r>
              <a:rPr lang="en-US" altLang="zh-CN" sz="2800" b="1">
                <a:solidFill>
                  <a:srgbClr val="0070C0"/>
                </a:solidFill>
                <a:sym typeface="+mn-ea"/>
              </a:rPr>
              <a:t> and</a:t>
            </a:r>
            <a:r>
              <a:rPr lang="en-US" altLang="zh-CN" sz="2800" b="1">
                <a:solidFill>
                  <a:srgbClr val="FF0000"/>
                </a:solidFill>
                <a:latin typeface="Georgia" panose="02040502050405020303" charset="0"/>
                <a:cs typeface="Georgia" panose="02040502050405020303" charset="0"/>
                <a:sym typeface="+mn-ea"/>
              </a:rPr>
              <a:t> </a:t>
            </a:r>
            <a:r>
              <a:rPr lang="en-US" altLang="zh-CN" sz="2800" b="1">
                <a:solidFill>
                  <a:srgbClr val="FF0000"/>
                </a:solidFill>
                <a:sym typeface="+mn-ea"/>
              </a:rPr>
              <a:t>virtual nodes</a:t>
            </a:r>
            <a:r>
              <a:rPr lang="en-US" altLang="zh-CN" sz="2800" b="1">
                <a:solidFill>
                  <a:srgbClr val="FF0000"/>
                </a:solidFill>
                <a:latin typeface="Georgia" panose="02040502050405020303" charset="0"/>
                <a:cs typeface="Georgia" panose="02040502050405020303" charset="0"/>
                <a:sym typeface="+mn-ea"/>
              </a:rPr>
              <a:t> </a:t>
            </a:r>
            <a:r>
              <a:rPr lang="zh-CN" altLang="en-US" sz="2800" b="1">
                <a:solidFill>
                  <a:srgbClr val="FF0000"/>
                </a:solidFill>
                <a:latin typeface="Georgia" panose="02040502050405020303" charset="0"/>
                <a:cs typeface="Georgia" panose="02040502050405020303" charset="0"/>
                <a:sym typeface="+mn-ea"/>
              </a:rPr>
              <a:t> </a:t>
            </a:r>
            <a:endParaRPr lang="zh-CN" altLang="en-US" sz="2800" b="1" i="1">
              <a:solidFill>
                <a:srgbClr val="FF0000"/>
              </a:solidFill>
              <a:latin typeface="Georgia" panose="02040502050405020303" charset="0"/>
              <a:cs typeface="Georgia" panose="02040502050405020303" charset="0"/>
              <a:sym typeface="+mn-ea"/>
            </a:endParaRPr>
          </a:p>
        </p:txBody>
      </p:sp>
      <p:cxnSp>
        <p:nvCxnSpPr>
          <p:cNvPr id="46" name="直接连接符 45"/>
          <p:cNvCxnSpPr>
            <a:stCxn id="45" idx="0"/>
          </p:cNvCxnSpPr>
          <p:nvPr/>
        </p:nvCxnSpPr>
        <p:spPr>
          <a:xfrm flipH="1" flipV="1">
            <a:off x="9341485"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4168140" y="869950"/>
            <a:ext cx="6554470" cy="4369435"/>
            <a:chOff x="6564" y="1370"/>
            <a:chExt cx="10322" cy="6881"/>
          </a:xfrm>
        </p:grpSpPr>
        <p:sp>
          <p:nvSpPr>
            <p:cNvPr id="19" name="椭圆 18"/>
            <p:cNvSpPr/>
            <p:nvPr/>
          </p:nvSpPr>
          <p:spPr>
            <a:xfrm>
              <a:off x="7042" y="2311"/>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7412" y="1709"/>
              <a:ext cx="1275" cy="65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7412" y="2629"/>
              <a:ext cx="1228" cy="302"/>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317" y="1877"/>
              <a:ext cx="652"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7655" y="2365"/>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7317" y="5214"/>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7687" y="5532"/>
              <a:ext cx="1169" cy="39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7687" y="4772"/>
              <a:ext cx="1274" cy="49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6776" y="4874"/>
              <a:ext cx="604" cy="394"/>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091" y="5403"/>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4" name="文本框 33"/>
            <p:cNvSpPr txBox="1"/>
            <p:nvPr/>
          </p:nvSpPr>
          <p:spPr>
            <a:xfrm>
              <a:off x="7724" y="4772"/>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5" name="文本框 34"/>
            <p:cNvSpPr txBox="1"/>
            <p:nvPr/>
          </p:nvSpPr>
          <p:spPr>
            <a:xfrm>
              <a:off x="6564" y="5003"/>
              <a:ext cx="652" cy="434"/>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10639" y="5346"/>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10856" y="4370"/>
              <a:ext cx="9" cy="97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11009" y="4319"/>
              <a:ext cx="1842" cy="1081"/>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11009" y="5664"/>
              <a:ext cx="1186" cy="42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11072" y="5532"/>
              <a:ext cx="2423" cy="548"/>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357" y="4658"/>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11072" y="5791"/>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12452" y="5512"/>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11203" y="4772"/>
              <a:ext cx="587" cy="434"/>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14794" y="3669"/>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14809" y="2931"/>
              <a:ext cx="587" cy="434"/>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13329" y="7435"/>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13762" y="7621"/>
              <a:ext cx="3124" cy="34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10496" y="7621"/>
              <a:ext cx="2833" cy="16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4809" y="7817"/>
              <a:ext cx="587" cy="434"/>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12174" y="7577"/>
              <a:ext cx="587" cy="434"/>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sp>
          <p:nvSpPr>
            <p:cNvPr id="8" name="文本框 7"/>
            <p:cNvSpPr txBox="1"/>
            <p:nvPr/>
          </p:nvSpPr>
          <p:spPr>
            <a:xfrm>
              <a:off x="7750" y="204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10" name="文本框 9"/>
            <p:cNvSpPr txBox="1"/>
            <p:nvPr/>
          </p:nvSpPr>
          <p:spPr>
            <a:xfrm>
              <a:off x="7825" y="2745"/>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26" name="文本框 25"/>
            <p:cNvSpPr txBox="1"/>
            <p:nvPr/>
          </p:nvSpPr>
          <p:spPr>
            <a:xfrm>
              <a:off x="7062" y="477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4" name="文本框 53"/>
            <p:cNvSpPr txBox="1"/>
            <p:nvPr/>
          </p:nvSpPr>
          <p:spPr>
            <a:xfrm>
              <a:off x="8091" y="5003"/>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5" name="文本框 54"/>
            <p:cNvSpPr txBox="1"/>
            <p:nvPr/>
          </p:nvSpPr>
          <p:spPr>
            <a:xfrm>
              <a:off x="7945" y="5589"/>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6" name="文本框 55"/>
            <p:cNvSpPr txBox="1"/>
            <p:nvPr/>
          </p:nvSpPr>
          <p:spPr>
            <a:xfrm>
              <a:off x="10784" y="4637"/>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7" name="文本框 56"/>
            <p:cNvSpPr txBox="1"/>
            <p:nvPr/>
          </p:nvSpPr>
          <p:spPr>
            <a:xfrm>
              <a:off x="11522" y="496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8" name="文本框 57"/>
            <p:cNvSpPr txBox="1"/>
            <p:nvPr/>
          </p:nvSpPr>
          <p:spPr>
            <a:xfrm>
              <a:off x="12564" y="594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9" name="文本框 58"/>
            <p:cNvSpPr txBox="1"/>
            <p:nvPr/>
          </p:nvSpPr>
          <p:spPr>
            <a:xfrm>
              <a:off x="11400" y="5562"/>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0" name="文本框 59"/>
            <p:cNvSpPr txBox="1"/>
            <p:nvPr/>
          </p:nvSpPr>
          <p:spPr>
            <a:xfrm>
              <a:off x="14544" y="2970"/>
              <a:ext cx="652" cy="434"/>
            </a:xfrm>
            <a:prstGeom prst="rect">
              <a:avLst/>
            </a:prstGeom>
            <a:noFill/>
          </p:spPr>
          <p:txBody>
            <a:bodyPr wrap="square" rtlCol="0">
              <a:spAutoFit/>
            </a:bodyPr>
            <a:p>
              <a:r>
                <a:rPr lang="en-US" altLang="zh-CN" sz="1200" b="1">
                  <a:solidFill>
                    <a:srgbClr val="FF0000"/>
                  </a:solidFill>
                </a:rPr>
                <a:t>6</a:t>
              </a:r>
              <a:endParaRPr lang="en-US" altLang="zh-CN" sz="1200" b="1">
                <a:solidFill>
                  <a:srgbClr val="FF0000"/>
                </a:solidFill>
              </a:endParaRPr>
            </a:p>
          </p:txBody>
        </p:sp>
        <p:sp>
          <p:nvSpPr>
            <p:cNvPr id="61" name="文本框 60"/>
            <p:cNvSpPr txBox="1"/>
            <p:nvPr/>
          </p:nvSpPr>
          <p:spPr>
            <a:xfrm>
              <a:off x="12114" y="7341"/>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62" name="文本框 61"/>
            <p:cNvSpPr txBox="1"/>
            <p:nvPr/>
          </p:nvSpPr>
          <p:spPr>
            <a:xfrm>
              <a:off x="15172" y="7415"/>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3" name="文本框 62"/>
            <p:cNvSpPr txBox="1"/>
            <p:nvPr/>
          </p:nvSpPr>
          <p:spPr>
            <a:xfrm>
              <a:off x="10641" y="4027"/>
              <a:ext cx="652" cy="434"/>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64" name="文本框 63"/>
            <p:cNvSpPr txBox="1"/>
            <p:nvPr/>
          </p:nvSpPr>
          <p:spPr>
            <a:xfrm>
              <a:off x="12052" y="5930"/>
              <a:ext cx="652" cy="434"/>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65" name="文本框 64"/>
            <p:cNvSpPr txBox="1"/>
            <p:nvPr/>
          </p:nvSpPr>
          <p:spPr>
            <a:xfrm>
              <a:off x="13332" y="5927"/>
              <a:ext cx="652" cy="434"/>
            </a:xfrm>
            <a:prstGeom prst="rect">
              <a:avLst/>
            </a:prstGeom>
            <a:noFill/>
          </p:spPr>
          <p:txBody>
            <a:bodyPr wrap="square" rtlCol="0">
              <a:spAutoFit/>
            </a:bodyPr>
            <a:p>
              <a:r>
                <a:rPr lang="en-US" altLang="zh-CN" sz="1200" b="1">
                  <a:solidFill>
                    <a:schemeClr val="tx1"/>
                  </a:solidFill>
                </a:rPr>
                <a:t>B3</a:t>
              </a:r>
              <a:endParaRPr lang="en-US" altLang="zh-CN" sz="1200" b="1">
                <a:solidFill>
                  <a:schemeClr val="tx1"/>
                </a:solidFill>
              </a:endParaRPr>
            </a:p>
          </p:txBody>
        </p:sp>
        <p:sp>
          <p:nvSpPr>
            <p:cNvPr id="66" name="文本框 65"/>
            <p:cNvSpPr txBox="1"/>
            <p:nvPr/>
          </p:nvSpPr>
          <p:spPr>
            <a:xfrm>
              <a:off x="8788" y="4477"/>
              <a:ext cx="652" cy="434"/>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67" name="文本框 66"/>
            <p:cNvSpPr txBox="1"/>
            <p:nvPr/>
          </p:nvSpPr>
          <p:spPr>
            <a:xfrm>
              <a:off x="8886" y="5776"/>
              <a:ext cx="652" cy="434"/>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68" name="文本框 67"/>
            <p:cNvSpPr txBox="1"/>
            <p:nvPr/>
          </p:nvSpPr>
          <p:spPr>
            <a:xfrm>
              <a:off x="10222" y="7709"/>
              <a:ext cx="652" cy="434"/>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69" name="文本框 68"/>
            <p:cNvSpPr txBox="1"/>
            <p:nvPr/>
          </p:nvSpPr>
          <p:spPr>
            <a:xfrm>
              <a:off x="14463" y="1370"/>
              <a:ext cx="652" cy="434"/>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500" fill="hold">
                                          <p:stCondLst>
                                            <p:cond delay="0"/>
                                          </p:stCondLst>
                                        </p:cTn>
                                        <p:tgtEl>
                                          <p:spTgt spid="22"/>
                                        </p:tgtEl>
                                        <p:attrNameLst>
                                          <p:attrName>style.visibility</p:attrName>
                                        </p:attrNameLst>
                                      </p:cBhvr>
                                      <p:to>
                                        <p:strVal val="visible"/>
                                      </p:to>
                                    </p:set>
                                    <p:animEffect transition="in" filter="blinds(horizontal)">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756025" y="687705"/>
            <a:ext cx="8467725" cy="6088380"/>
          </a:xfrm>
          <a:prstGeom prst="rect">
            <a:avLst/>
          </a:prstGeom>
        </p:spPr>
      </p:pic>
      <p:grpSp>
        <p:nvGrpSpPr>
          <p:cNvPr id="18" name="组合 17"/>
          <p:cNvGrpSpPr/>
          <p:nvPr/>
        </p:nvGrpSpPr>
        <p:grpSpPr>
          <a:xfrm>
            <a:off x="5580380" y="849630"/>
            <a:ext cx="4008120" cy="4321175"/>
            <a:chOff x="8698" y="1368"/>
            <a:chExt cx="6312" cy="6805"/>
          </a:xfrm>
        </p:grpSpPr>
        <p:sp>
          <p:nvSpPr>
            <p:cNvPr id="4" name="椭圆 3"/>
            <p:cNvSpPr/>
            <p:nvPr/>
          </p:nvSpPr>
          <p:spPr>
            <a:xfrm>
              <a:off x="14314" y="1368"/>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12659" y="3874"/>
              <a:ext cx="696" cy="557"/>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8698" y="4446"/>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8743" y="5730"/>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0507" y="3934"/>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11868" y="5837"/>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13198" y="5837"/>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10088" y="7616"/>
              <a:ext cx="696" cy="557"/>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2" name="文本框 21"/>
          <p:cNvSpPr txBox="1"/>
          <p:nvPr/>
        </p:nvSpPr>
        <p:spPr>
          <a:xfrm>
            <a:off x="109855" y="1101090"/>
            <a:ext cx="3035300" cy="1076325"/>
          </a:xfrm>
          <a:prstGeom prst="rect">
            <a:avLst/>
          </a:prstGeom>
          <a:noFill/>
        </p:spPr>
        <p:txBody>
          <a:bodyPr wrap="square" rtlCol="0">
            <a:spAutoFit/>
          </a:bodyPr>
          <a:p>
            <a:r>
              <a:rPr lang="en-US" sz="3200" b="1">
                <a:solidFill>
                  <a:srgbClr val="0606FF"/>
                </a:solidFill>
                <a:latin typeface="Georgia" panose="02040502050405020303" charset="0"/>
                <a:cs typeface="Georgia" panose="02040502050405020303" charset="0"/>
              </a:rPr>
              <a:t>Initialization of </a:t>
            </a:r>
            <a:r>
              <a:rPr lang="zh-CN" altLang="en-US" sz="2800" b="1">
                <a:solidFill>
                  <a:srgbClr val="0606FF"/>
                </a:solidFill>
                <a:latin typeface="Georgia" panose="02040502050405020303" charset="0"/>
                <a:cs typeface="Georgia" panose="02040502050405020303" charset="0"/>
                <a:sym typeface="+mn-ea"/>
              </a:rPr>
              <a:t> </a:t>
            </a:r>
            <a:r>
              <a:rPr lang="en-US" sz="2800" b="1">
                <a:solidFill>
                  <a:srgbClr val="0606FF"/>
                </a:solidFill>
                <a:latin typeface="Georgia" panose="02040502050405020303" charset="0"/>
                <a:cs typeface="Georgia" panose="02040502050405020303" charset="0"/>
                <a:sym typeface="+mn-ea"/>
              </a:rPr>
              <a:t>Expansion</a:t>
            </a:r>
            <a:endParaRPr lang="en-US" altLang="en-US" sz="2800" b="1" i="1">
              <a:solidFill>
                <a:srgbClr val="0606FF"/>
              </a:solidFill>
              <a:latin typeface="Georgia" panose="02040502050405020303" charset="0"/>
              <a:cs typeface="Georgia" panose="02040502050405020303" charset="0"/>
              <a:sym typeface="+mn-ea"/>
            </a:endParaRPr>
          </a:p>
        </p:txBody>
      </p:sp>
      <p:cxnSp>
        <p:nvCxnSpPr>
          <p:cNvPr id="46" name="直接连接符 45"/>
          <p:cNvCxnSpPr>
            <a:stCxn id="45" idx="0"/>
          </p:cNvCxnSpPr>
          <p:nvPr/>
        </p:nvCxnSpPr>
        <p:spPr>
          <a:xfrm flipH="1" flipV="1">
            <a:off x="9341485"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4168140" y="1085215"/>
            <a:ext cx="6554470" cy="4154170"/>
            <a:chOff x="6564" y="1709"/>
            <a:chExt cx="10322" cy="6542"/>
          </a:xfrm>
        </p:grpSpPr>
        <p:sp>
          <p:nvSpPr>
            <p:cNvPr id="19" name="椭圆 18"/>
            <p:cNvSpPr/>
            <p:nvPr/>
          </p:nvSpPr>
          <p:spPr>
            <a:xfrm>
              <a:off x="7042" y="2311"/>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7412" y="1709"/>
              <a:ext cx="1275" cy="65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7412" y="2629"/>
              <a:ext cx="1228" cy="302"/>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317" y="1877"/>
              <a:ext cx="652"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7655" y="2365"/>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7317" y="5214"/>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7687" y="5532"/>
              <a:ext cx="1169" cy="39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7687" y="4772"/>
              <a:ext cx="1274" cy="49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6776" y="4874"/>
              <a:ext cx="604" cy="394"/>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091" y="5403"/>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4" name="文本框 33"/>
            <p:cNvSpPr txBox="1"/>
            <p:nvPr/>
          </p:nvSpPr>
          <p:spPr>
            <a:xfrm>
              <a:off x="7724" y="4772"/>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5" name="文本框 34"/>
            <p:cNvSpPr txBox="1"/>
            <p:nvPr/>
          </p:nvSpPr>
          <p:spPr>
            <a:xfrm>
              <a:off x="6564" y="5003"/>
              <a:ext cx="652" cy="434"/>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10639" y="5346"/>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10856" y="4370"/>
              <a:ext cx="9" cy="97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11009" y="4319"/>
              <a:ext cx="1842" cy="1081"/>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11009" y="5664"/>
              <a:ext cx="1186" cy="42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11072" y="5532"/>
              <a:ext cx="2423" cy="548"/>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357" y="4658"/>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11072" y="5791"/>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12452" y="5512"/>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11203" y="4772"/>
              <a:ext cx="587" cy="434"/>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14794" y="3669"/>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14809" y="2931"/>
              <a:ext cx="587" cy="434"/>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13329" y="7435"/>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13762" y="7621"/>
              <a:ext cx="3124" cy="34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10496" y="7621"/>
              <a:ext cx="2833" cy="16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4809" y="7817"/>
              <a:ext cx="587" cy="434"/>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12174" y="7577"/>
              <a:ext cx="587" cy="434"/>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sp>
          <p:nvSpPr>
            <p:cNvPr id="8" name="文本框 7"/>
            <p:cNvSpPr txBox="1"/>
            <p:nvPr/>
          </p:nvSpPr>
          <p:spPr>
            <a:xfrm>
              <a:off x="7750" y="204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10" name="文本框 9"/>
            <p:cNvSpPr txBox="1"/>
            <p:nvPr/>
          </p:nvSpPr>
          <p:spPr>
            <a:xfrm>
              <a:off x="7825" y="2745"/>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26" name="文本框 25"/>
            <p:cNvSpPr txBox="1"/>
            <p:nvPr/>
          </p:nvSpPr>
          <p:spPr>
            <a:xfrm>
              <a:off x="7062" y="477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4" name="文本框 53"/>
            <p:cNvSpPr txBox="1"/>
            <p:nvPr/>
          </p:nvSpPr>
          <p:spPr>
            <a:xfrm>
              <a:off x="8091" y="5003"/>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5" name="文本框 54"/>
            <p:cNvSpPr txBox="1"/>
            <p:nvPr/>
          </p:nvSpPr>
          <p:spPr>
            <a:xfrm>
              <a:off x="7945" y="5589"/>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6" name="文本框 55"/>
            <p:cNvSpPr txBox="1"/>
            <p:nvPr/>
          </p:nvSpPr>
          <p:spPr>
            <a:xfrm>
              <a:off x="10784" y="4637"/>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7" name="文本框 56"/>
            <p:cNvSpPr txBox="1"/>
            <p:nvPr/>
          </p:nvSpPr>
          <p:spPr>
            <a:xfrm>
              <a:off x="11522" y="496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8" name="文本框 57"/>
            <p:cNvSpPr txBox="1"/>
            <p:nvPr/>
          </p:nvSpPr>
          <p:spPr>
            <a:xfrm>
              <a:off x="12564" y="594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9" name="文本框 58"/>
            <p:cNvSpPr txBox="1"/>
            <p:nvPr/>
          </p:nvSpPr>
          <p:spPr>
            <a:xfrm>
              <a:off x="11400" y="5562"/>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0" name="文本框 59"/>
            <p:cNvSpPr txBox="1"/>
            <p:nvPr/>
          </p:nvSpPr>
          <p:spPr>
            <a:xfrm>
              <a:off x="14544" y="2970"/>
              <a:ext cx="652" cy="434"/>
            </a:xfrm>
            <a:prstGeom prst="rect">
              <a:avLst/>
            </a:prstGeom>
            <a:noFill/>
          </p:spPr>
          <p:txBody>
            <a:bodyPr wrap="square" rtlCol="0">
              <a:spAutoFit/>
            </a:bodyPr>
            <a:p>
              <a:r>
                <a:rPr lang="en-US" altLang="zh-CN" sz="1200" b="1">
                  <a:solidFill>
                    <a:srgbClr val="FF0000"/>
                  </a:solidFill>
                </a:rPr>
                <a:t>6</a:t>
              </a:r>
              <a:endParaRPr lang="en-US" altLang="zh-CN" sz="1200" b="1">
                <a:solidFill>
                  <a:srgbClr val="FF0000"/>
                </a:solidFill>
              </a:endParaRPr>
            </a:p>
          </p:txBody>
        </p:sp>
        <p:sp>
          <p:nvSpPr>
            <p:cNvPr id="61" name="文本框 60"/>
            <p:cNvSpPr txBox="1"/>
            <p:nvPr/>
          </p:nvSpPr>
          <p:spPr>
            <a:xfrm>
              <a:off x="12114" y="7341"/>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62" name="文本框 61"/>
            <p:cNvSpPr txBox="1"/>
            <p:nvPr/>
          </p:nvSpPr>
          <p:spPr>
            <a:xfrm>
              <a:off x="15172" y="7415"/>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grpSp>
      <p:sp>
        <p:nvSpPr>
          <p:cNvPr id="64" name="文本框 63"/>
          <p:cNvSpPr txBox="1"/>
          <p:nvPr/>
        </p:nvSpPr>
        <p:spPr>
          <a:xfrm>
            <a:off x="109855" y="3099435"/>
            <a:ext cx="3467100" cy="1076325"/>
          </a:xfrm>
          <a:prstGeom prst="rect">
            <a:avLst/>
          </a:prstGeom>
          <a:noFill/>
        </p:spPr>
        <p:txBody>
          <a:bodyPr wrap="square" rtlCol="0">
            <a:spAutoFit/>
          </a:bodyPr>
          <a:p>
            <a:r>
              <a:rPr lang="en-US" altLang="zh-CN" sz="3200" b="1">
                <a:solidFill>
                  <a:srgbClr val="FF0000"/>
                </a:solidFill>
                <a:sym typeface="+mn-ea"/>
              </a:rPr>
              <a:t>B</a:t>
            </a:r>
            <a:r>
              <a:rPr lang="en-US" altLang="zh-CN" sz="3200" b="1" baseline="-25000">
                <a:solidFill>
                  <a:srgbClr val="FF0000"/>
                </a:solidFill>
                <a:sym typeface="+mn-ea"/>
              </a:rPr>
              <a:t>E</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8F8F8F"/>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8F8F8F"/>
                </a:solidFill>
                <a:latin typeface="Georgia" panose="02040502050405020303" charset="0"/>
                <a:cs typeface="Georgia" panose="02040502050405020303" charset="0"/>
                <a:sym typeface="+mn-ea"/>
              </a:rPr>
              <a:t>B2</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B2</a:t>
            </a:r>
            <a:r>
              <a:rPr lang="en-US" altLang="zh-CN" sz="3200" b="1">
                <a:solidFill>
                  <a:srgbClr val="FF0000"/>
                </a:solidFill>
                <a:sym typeface="+mn-ea"/>
              </a:rPr>
              <a:t>,</a:t>
            </a:r>
            <a:r>
              <a:rPr lang="en-US" sz="2800" b="1">
                <a:solidFill>
                  <a:srgbClr val="1D1DFF"/>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B3</a:t>
            </a:r>
            <a:r>
              <a:rPr lang="en-US" altLang="zh-CN" sz="3200" b="1">
                <a:solidFill>
                  <a:srgbClr val="FF0000"/>
                </a:solidFill>
                <a:sym typeface="+mn-ea"/>
              </a:rPr>
              <a:t>,</a:t>
            </a:r>
            <a:r>
              <a:rPr lang="en-US" sz="2800" b="1">
                <a:solidFill>
                  <a:schemeClr val="tx1"/>
                </a:solidFill>
                <a:latin typeface="Georgia" panose="02040502050405020303" charset="0"/>
                <a:cs typeface="Georgia" panose="02040502050405020303" charset="0"/>
                <a:sym typeface="+mn-ea"/>
              </a:rPr>
              <a:t>B1</a:t>
            </a:r>
            <a:r>
              <a:rPr lang="en-US" altLang="zh-CN" sz="3200" b="1">
                <a:solidFill>
                  <a:srgbClr val="FF0000"/>
                </a:solidFill>
                <a:sym typeface="+mn-ea"/>
              </a:rPr>
              <a:t>}</a:t>
            </a:r>
            <a:endParaRPr lang="en-US" altLang="zh-CN" sz="3200" b="1">
              <a:solidFill>
                <a:srgbClr val="FF0000"/>
              </a:solidFill>
              <a:latin typeface="Georgia" panose="02040502050405020303" charset="0"/>
              <a:cs typeface="Georgia" panose="02040502050405020303" charset="0"/>
              <a:sym typeface="+mn-ea"/>
            </a:endParaRPr>
          </a:p>
        </p:txBody>
      </p:sp>
      <p:sp>
        <p:nvSpPr>
          <p:cNvPr id="65" name="文本框 64"/>
          <p:cNvSpPr txBox="1"/>
          <p:nvPr/>
        </p:nvSpPr>
        <p:spPr>
          <a:xfrm>
            <a:off x="88265" y="2252980"/>
            <a:ext cx="834961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Q( </a:t>
            </a:r>
            <a:r>
              <a:rPr lang="en-US" altLang="zh-CN" sz="2800" b="1">
                <a:solidFill>
                  <a:srgbClr val="FF0000"/>
                </a:solidFill>
                <a:latin typeface="Georgia" panose="02040502050405020303" charset="0"/>
                <a:cs typeface="Georgia" panose="02040502050405020303" charset="0"/>
                <a:sym typeface="+mn-ea"/>
              </a:rPr>
              <a:t>q </a:t>
            </a:r>
            <a:r>
              <a:rPr lang="en-US" sz="2800" b="1">
                <a:solidFill>
                  <a:srgbClr val="0070C0"/>
                </a:solidFill>
                <a:latin typeface="Georgia" panose="02040502050405020303" charset="0"/>
                <a:cs typeface="Georgia" panose="02040502050405020303" charset="0"/>
                <a:sym typeface="+mn-ea"/>
              </a:rPr>
              <a:t>, </a:t>
            </a:r>
            <a:r>
              <a:rPr lang="en-US" altLang="zh-CN" sz="2800" i="1">
                <a:solidFill>
                  <a:srgbClr val="FF0000"/>
                </a:solidFill>
                <a:sym typeface="+mn-ea"/>
              </a:rPr>
              <a:t>∆t = 15 </a:t>
            </a:r>
            <a:r>
              <a:rPr lang="en-US" sz="2800" b="1">
                <a:solidFill>
                  <a:srgbClr val="0070C0"/>
                </a:solidFill>
                <a:latin typeface="Georgia" panose="02040502050405020303" charset="0"/>
                <a:cs typeface="Georgia" panose="02040502050405020303" charset="0"/>
                <a:sym typeface="+mn-ea"/>
              </a:rPr>
              <a:t>, </a:t>
            </a:r>
            <a:r>
              <a:rPr lang="en-US" altLang="zh-CN" sz="2800" b="1">
                <a:solidFill>
                  <a:srgbClr val="00CCCC"/>
                </a:solidFill>
                <a:latin typeface="Georgia" panose="02040502050405020303" charset="0"/>
                <a:cs typeface="Georgia" panose="02040502050405020303" charset="0"/>
                <a:sym typeface="+mn-ea"/>
              </a:rPr>
              <a:t>P </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63" name="文本框 62"/>
          <p:cNvSpPr txBox="1"/>
          <p:nvPr/>
        </p:nvSpPr>
        <p:spPr>
          <a:xfrm>
            <a:off x="6757035" y="255714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2" name="文本框 1"/>
          <p:cNvSpPr txBox="1"/>
          <p:nvPr/>
        </p:nvSpPr>
        <p:spPr>
          <a:xfrm>
            <a:off x="7653020" y="3765550"/>
            <a:ext cx="414020" cy="275590"/>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3" name="文本框 2"/>
          <p:cNvSpPr txBox="1"/>
          <p:nvPr/>
        </p:nvSpPr>
        <p:spPr>
          <a:xfrm>
            <a:off x="8465820" y="3763645"/>
            <a:ext cx="414020" cy="275590"/>
          </a:xfrm>
          <a:prstGeom prst="rect">
            <a:avLst/>
          </a:prstGeom>
          <a:noFill/>
        </p:spPr>
        <p:txBody>
          <a:bodyPr wrap="square" rtlCol="0">
            <a:spAutoFit/>
          </a:bodyPr>
          <a:p>
            <a:r>
              <a:rPr lang="en-US" altLang="zh-CN" sz="1200" b="1">
                <a:solidFill>
                  <a:schemeClr val="tx1"/>
                </a:solidFill>
              </a:rPr>
              <a:t>B3</a:t>
            </a:r>
            <a:endParaRPr lang="en-US" altLang="zh-CN" sz="1200" b="1">
              <a:solidFill>
                <a:schemeClr val="tx1"/>
              </a:solidFill>
            </a:endParaRPr>
          </a:p>
        </p:txBody>
      </p:sp>
      <p:sp>
        <p:nvSpPr>
          <p:cNvPr id="66" name="文本框 65"/>
          <p:cNvSpPr txBox="1"/>
          <p:nvPr/>
        </p:nvSpPr>
        <p:spPr>
          <a:xfrm>
            <a:off x="5580380" y="284289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67" name="文本框 66"/>
          <p:cNvSpPr txBox="1"/>
          <p:nvPr/>
        </p:nvSpPr>
        <p:spPr>
          <a:xfrm>
            <a:off x="5642610" y="3667760"/>
            <a:ext cx="414020" cy="275590"/>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68" name="文本框 67"/>
          <p:cNvSpPr txBox="1"/>
          <p:nvPr/>
        </p:nvSpPr>
        <p:spPr>
          <a:xfrm>
            <a:off x="6490970" y="489521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69" name="文本框 68"/>
          <p:cNvSpPr txBox="1"/>
          <p:nvPr/>
        </p:nvSpPr>
        <p:spPr>
          <a:xfrm>
            <a:off x="9184005" y="869950"/>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500" fill="hold">
                                          <p:stCondLst>
                                            <p:cond delay="0"/>
                                          </p:stCondLst>
                                        </p:cTn>
                                        <p:tgtEl>
                                          <p:spTgt spid="65"/>
                                        </p:tgtEl>
                                        <p:attrNameLst>
                                          <p:attrName>style.visibility</p:attrName>
                                        </p:attrNameLst>
                                      </p:cBhvr>
                                      <p:to>
                                        <p:strVal val="visible"/>
                                      </p:to>
                                    </p:set>
                                    <p:animEffect transition="in" filter="blinds(horizontal)">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500" fill="hold">
                                          <p:stCondLst>
                                            <p:cond delay="0"/>
                                          </p:stCondLst>
                                        </p:cTn>
                                        <p:tgtEl>
                                          <p:spTgt spid="64"/>
                                        </p:tgtEl>
                                        <p:attrNameLst>
                                          <p:attrName>style.visibility</p:attrName>
                                        </p:attrNameLst>
                                      </p:cBhvr>
                                      <p:to>
                                        <p:strVal val="visible"/>
                                      </p:to>
                                    </p:set>
                                    <p:animEffect transition="in" filter="blinds(horizontal)">
                                      <p:cBhvr>
                                        <p:cTn id="2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4" grpId="0"/>
      <p:bldP spid="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803650" y="687705"/>
            <a:ext cx="8467725" cy="6088380"/>
          </a:xfrm>
          <a:prstGeom prst="rect">
            <a:avLst/>
          </a:prstGeom>
        </p:spPr>
      </p:pic>
      <p:sp>
        <p:nvSpPr>
          <p:cNvPr id="22" name="文本框 21"/>
          <p:cNvSpPr txBox="1"/>
          <p:nvPr/>
        </p:nvSpPr>
        <p:spPr>
          <a:xfrm>
            <a:off x="-69850" y="1191895"/>
            <a:ext cx="8349615" cy="521970"/>
          </a:xfrm>
          <a:prstGeom prst="rect">
            <a:avLst/>
          </a:prstGeom>
          <a:noFill/>
        </p:spPr>
        <p:txBody>
          <a:bodyPr wrap="square" rtlCol="0">
            <a:spAutoFit/>
          </a:bodyPr>
          <a:p>
            <a:r>
              <a:rPr lang="en-US" sz="2400" b="1">
                <a:solidFill>
                  <a:srgbClr val="1D1DFF"/>
                </a:solidFill>
                <a:latin typeface="Georgia" panose="02040502050405020303" charset="0"/>
                <a:cs typeface="Georgia" panose="02040502050405020303" charset="0"/>
              </a:rPr>
              <a:t>Upper Bound Expansion</a:t>
            </a:r>
            <a:r>
              <a:rPr lang="en-US" altLang="zh-CN" sz="2800" b="1">
                <a:solidFill>
                  <a:srgbClr val="FF0000"/>
                </a:solidFill>
                <a:latin typeface="Georgia" panose="02040502050405020303" charset="0"/>
                <a:cs typeface="Georgia" panose="02040502050405020303" charset="0"/>
                <a:sym typeface="+mn-ea"/>
              </a:rPr>
              <a:t> </a:t>
            </a:r>
            <a:r>
              <a:rPr lang="zh-CN" altLang="en-US" sz="2800" b="1">
                <a:solidFill>
                  <a:srgbClr val="FF0000"/>
                </a:solidFill>
                <a:latin typeface="Georgia" panose="02040502050405020303" charset="0"/>
                <a:cs typeface="Georgia" panose="02040502050405020303" charset="0"/>
                <a:sym typeface="+mn-ea"/>
              </a:rPr>
              <a:t> </a:t>
            </a:r>
            <a:endParaRPr lang="zh-CN" altLang="en-US" sz="2800" b="1" i="1">
              <a:solidFill>
                <a:srgbClr val="FF0000"/>
              </a:solidFill>
              <a:latin typeface="Georgia" panose="02040502050405020303" charset="0"/>
              <a:cs typeface="Georgia" panose="02040502050405020303" charset="0"/>
              <a:sym typeface="+mn-ea"/>
            </a:endParaRPr>
          </a:p>
        </p:txBody>
      </p:sp>
      <p:cxnSp>
        <p:nvCxnSpPr>
          <p:cNvPr id="46" name="直接连接符 45"/>
          <p:cNvCxnSpPr>
            <a:stCxn id="45" idx="0"/>
          </p:cNvCxnSpPr>
          <p:nvPr/>
        </p:nvCxnSpPr>
        <p:spPr>
          <a:xfrm flipH="1" flipV="1">
            <a:off x="9389110"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4215765" y="1085215"/>
            <a:ext cx="6554470" cy="4154170"/>
            <a:chOff x="6564" y="1709"/>
            <a:chExt cx="10322" cy="6542"/>
          </a:xfrm>
        </p:grpSpPr>
        <p:sp>
          <p:nvSpPr>
            <p:cNvPr id="19" name="椭圆 18"/>
            <p:cNvSpPr/>
            <p:nvPr/>
          </p:nvSpPr>
          <p:spPr>
            <a:xfrm>
              <a:off x="7042" y="2311"/>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7412" y="1709"/>
              <a:ext cx="1275" cy="65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7412" y="2629"/>
              <a:ext cx="1228" cy="302"/>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317" y="1877"/>
              <a:ext cx="652"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7655" y="2365"/>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7317" y="5214"/>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7687" y="5532"/>
              <a:ext cx="1169" cy="39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7687" y="4772"/>
              <a:ext cx="1274" cy="49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6776" y="4874"/>
              <a:ext cx="604" cy="394"/>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091" y="5403"/>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4" name="文本框 33"/>
            <p:cNvSpPr txBox="1"/>
            <p:nvPr/>
          </p:nvSpPr>
          <p:spPr>
            <a:xfrm>
              <a:off x="7724" y="4772"/>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5" name="文本框 34"/>
            <p:cNvSpPr txBox="1"/>
            <p:nvPr/>
          </p:nvSpPr>
          <p:spPr>
            <a:xfrm>
              <a:off x="6564" y="5003"/>
              <a:ext cx="652" cy="434"/>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10639" y="5346"/>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10856" y="4370"/>
              <a:ext cx="9" cy="97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11009" y="4319"/>
              <a:ext cx="1842" cy="1081"/>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11009" y="5664"/>
              <a:ext cx="1186" cy="42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11072" y="5532"/>
              <a:ext cx="2423" cy="548"/>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357" y="4658"/>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11072" y="5791"/>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12452" y="5512"/>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11203" y="4772"/>
              <a:ext cx="587" cy="434"/>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14794" y="3669"/>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14809" y="2931"/>
              <a:ext cx="587" cy="434"/>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13329" y="7435"/>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13762" y="7621"/>
              <a:ext cx="3124" cy="34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10496" y="7621"/>
              <a:ext cx="2833" cy="16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4809" y="7817"/>
              <a:ext cx="587" cy="434"/>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12174" y="7577"/>
              <a:ext cx="587" cy="434"/>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sp>
          <p:nvSpPr>
            <p:cNvPr id="8" name="文本框 7"/>
            <p:cNvSpPr txBox="1"/>
            <p:nvPr/>
          </p:nvSpPr>
          <p:spPr>
            <a:xfrm>
              <a:off x="7750" y="204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10" name="文本框 9"/>
            <p:cNvSpPr txBox="1"/>
            <p:nvPr/>
          </p:nvSpPr>
          <p:spPr>
            <a:xfrm>
              <a:off x="7825" y="2745"/>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26" name="文本框 25"/>
            <p:cNvSpPr txBox="1"/>
            <p:nvPr/>
          </p:nvSpPr>
          <p:spPr>
            <a:xfrm>
              <a:off x="7062" y="477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4" name="文本框 53"/>
            <p:cNvSpPr txBox="1"/>
            <p:nvPr/>
          </p:nvSpPr>
          <p:spPr>
            <a:xfrm>
              <a:off x="8091" y="5003"/>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5" name="文本框 54"/>
            <p:cNvSpPr txBox="1"/>
            <p:nvPr/>
          </p:nvSpPr>
          <p:spPr>
            <a:xfrm>
              <a:off x="7945" y="5589"/>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6" name="文本框 55"/>
            <p:cNvSpPr txBox="1"/>
            <p:nvPr/>
          </p:nvSpPr>
          <p:spPr>
            <a:xfrm>
              <a:off x="10784" y="4637"/>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7" name="文本框 56"/>
            <p:cNvSpPr txBox="1"/>
            <p:nvPr/>
          </p:nvSpPr>
          <p:spPr>
            <a:xfrm>
              <a:off x="11522" y="496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8" name="文本框 57"/>
            <p:cNvSpPr txBox="1"/>
            <p:nvPr/>
          </p:nvSpPr>
          <p:spPr>
            <a:xfrm>
              <a:off x="12564" y="594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9" name="文本框 58"/>
            <p:cNvSpPr txBox="1"/>
            <p:nvPr/>
          </p:nvSpPr>
          <p:spPr>
            <a:xfrm>
              <a:off x="11400" y="5562"/>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0" name="文本框 59"/>
            <p:cNvSpPr txBox="1"/>
            <p:nvPr/>
          </p:nvSpPr>
          <p:spPr>
            <a:xfrm>
              <a:off x="14544" y="2970"/>
              <a:ext cx="652" cy="434"/>
            </a:xfrm>
            <a:prstGeom prst="rect">
              <a:avLst/>
            </a:prstGeom>
            <a:noFill/>
          </p:spPr>
          <p:txBody>
            <a:bodyPr wrap="square" rtlCol="0">
              <a:spAutoFit/>
            </a:bodyPr>
            <a:p>
              <a:r>
                <a:rPr lang="en-US" altLang="zh-CN" sz="1200" b="1">
                  <a:solidFill>
                    <a:srgbClr val="FF0000"/>
                  </a:solidFill>
                </a:rPr>
                <a:t>6</a:t>
              </a:r>
              <a:endParaRPr lang="en-US" altLang="zh-CN" sz="1200" b="1">
                <a:solidFill>
                  <a:srgbClr val="FF0000"/>
                </a:solidFill>
              </a:endParaRPr>
            </a:p>
          </p:txBody>
        </p:sp>
        <p:sp>
          <p:nvSpPr>
            <p:cNvPr id="61" name="文本框 60"/>
            <p:cNvSpPr txBox="1"/>
            <p:nvPr/>
          </p:nvSpPr>
          <p:spPr>
            <a:xfrm>
              <a:off x="12114" y="7341"/>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62" name="文本框 61"/>
            <p:cNvSpPr txBox="1"/>
            <p:nvPr/>
          </p:nvSpPr>
          <p:spPr>
            <a:xfrm>
              <a:off x="15172" y="7415"/>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grpSp>
      <p:sp>
        <p:nvSpPr>
          <p:cNvPr id="63" name="文本框 62"/>
          <p:cNvSpPr txBox="1"/>
          <p:nvPr/>
        </p:nvSpPr>
        <p:spPr>
          <a:xfrm>
            <a:off x="42545" y="1885950"/>
            <a:ext cx="834961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Q( </a:t>
            </a:r>
            <a:r>
              <a:rPr lang="en-US" altLang="zh-CN" sz="2800" b="1">
                <a:solidFill>
                  <a:srgbClr val="FF0000"/>
                </a:solidFill>
                <a:latin typeface="Georgia" panose="02040502050405020303" charset="0"/>
                <a:cs typeface="Georgia" panose="02040502050405020303" charset="0"/>
                <a:sym typeface="+mn-ea"/>
              </a:rPr>
              <a:t>q </a:t>
            </a:r>
            <a:r>
              <a:rPr lang="en-US" sz="2800" b="1">
                <a:solidFill>
                  <a:srgbClr val="0070C0"/>
                </a:solidFill>
                <a:latin typeface="Georgia" panose="02040502050405020303" charset="0"/>
                <a:cs typeface="Georgia" panose="02040502050405020303" charset="0"/>
                <a:sym typeface="+mn-ea"/>
              </a:rPr>
              <a:t>, </a:t>
            </a:r>
            <a:r>
              <a:rPr lang="en-US" altLang="zh-CN" sz="2800" i="1">
                <a:solidFill>
                  <a:srgbClr val="FF0000"/>
                </a:solidFill>
                <a:sym typeface="+mn-ea"/>
              </a:rPr>
              <a:t>∆t = 15 </a:t>
            </a:r>
            <a:r>
              <a:rPr lang="en-US" sz="2800" b="1">
                <a:solidFill>
                  <a:srgbClr val="0070C0"/>
                </a:solidFill>
                <a:latin typeface="Georgia" panose="02040502050405020303" charset="0"/>
                <a:cs typeface="Georgia" panose="02040502050405020303" charset="0"/>
                <a:sym typeface="+mn-ea"/>
              </a:rPr>
              <a:t>, </a:t>
            </a:r>
            <a:r>
              <a:rPr lang="en-US" altLang="zh-CN" sz="2800" b="1">
                <a:solidFill>
                  <a:srgbClr val="00CCCC"/>
                </a:solidFill>
                <a:latin typeface="Georgia" panose="02040502050405020303" charset="0"/>
                <a:cs typeface="Georgia" panose="02040502050405020303" charset="0"/>
                <a:sym typeface="+mn-ea"/>
              </a:rPr>
              <a:t>P </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64" name="椭圆 63"/>
          <p:cNvSpPr/>
          <p:nvPr/>
        </p:nvSpPr>
        <p:spPr>
          <a:xfrm>
            <a:off x="8112760" y="244030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6712585" y="332359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7078345" y="295783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6819265" y="248793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椭圆 70"/>
          <p:cNvSpPr/>
          <p:nvPr/>
        </p:nvSpPr>
        <p:spPr>
          <a:xfrm>
            <a:off x="5599430" y="282321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椭圆 72"/>
          <p:cNvSpPr/>
          <p:nvPr/>
        </p:nvSpPr>
        <p:spPr>
          <a:xfrm>
            <a:off x="4908550" y="293243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椭圆 76"/>
          <p:cNvSpPr/>
          <p:nvPr/>
        </p:nvSpPr>
        <p:spPr>
          <a:xfrm>
            <a:off x="7662545" y="370649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6499225" y="481139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椭圆 79"/>
          <p:cNvSpPr/>
          <p:nvPr/>
        </p:nvSpPr>
        <p:spPr>
          <a:xfrm>
            <a:off x="7766050" y="481139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7120890" y="2621280"/>
            <a:ext cx="1615440" cy="1210945"/>
            <a:chOff x="11214" y="4128"/>
            <a:chExt cx="2544" cy="1907"/>
          </a:xfrm>
        </p:grpSpPr>
        <p:cxnSp>
          <p:nvCxnSpPr>
            <p:cNvPr id="5" name="直接连接符 4"/>
            <p:cNvCxnSpPr/>
            <p:nvPr/>
          </p:nvCxnSpPr>
          <p:spPr>
            <a:xfrm flipV="1">
              <a:off x="11214" y="4140"/>
              <a:ext cx="1740" cy="72"/>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2378" y="4277"/>
              <a:ext cx="736" cy="1759"/>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13278" y="4128"/>
              <a:ext cx="480" cy="1884"/>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sp>
        <p:nvSpPr>
          <p:cNvPr id="12" name="椭圆 11"/>
          <p:cNvSpPr/>
          <p:nvPr/>
        </p:nvSpPr>
        <p:spPr>
          <a:xfrm>
            <a:off x="8511540" y="370649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9224645" y="82296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椭圆 81"/>
          <p:cNvSpPr/>
          <p:nvPr/>
        </p:nvSpPr>
        <p:spPr>
          <a:xfrm>
            <a:off x="9451340" y="180784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文本框 82"/>
          <p:cNvSpPr txBox="1"/>
          <p:nvPr/>
        </p:nvSpPr>
        <p:spPr>
          <a:xfrm>
            <a:off x="240030" y="3943350"/>
            <a:ext cx="2936240"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Ru={</a:t>
            </a:r>
            <a:r>
              <a:rPr lang="en-US" sz="2800" b="1">
                <a:solidFill>
                  <a:srgbClr val="2DD52D"/>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84" name="文本框 83"/>
          <p:cNvSpPr txBox="1"/>
          <p:nvPr/>
        </p:nvSpPr>
        <p:spPr>
          <a:xfrm>
            <a:off x="249555" y="3952875"/>
            <a:ext cx="2936240"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Ru={</a:t>
            </a:r>
            <a:r>
              <a:rPr lang="en-US" sz="2800" b="1">
                <a:solidFill>
                  <a:srgbClr val="2DD52D"/>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B2</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85" name="文本框 84"/>
          <p:cNvSpPr txBox="1"/>
          <p:nvPr/>
        </p:nvSpPr>
        <p:spPr>
          <a:xfrm>
            <a:off x="249555" y="3943350"/>
            <a:ext cx="3585210"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Ru={</a:t>
            </a:r>
            <a:r>
              <a:rPr lang="en-US" sz="2800" b="1">
                <a:solidFill>
                  <a:srgbClr val="2DD52D"/>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B2</a:t>
            </a:r>
            <a:r>
              <a:rPr lang="en-US" sz="2800" b="1">
                <a:solidFill>
                  <a:srgbClr val="0070C0"/>
                </a:solidFill>
                <a:latin typeface="Georgia" panose="02040502050405020303" charset="0"/>
                <a:cs typeface="Georgia" panose="02040502050405020303" charset="0"/>
                <a:sym typeface="+mn-ea"/>
              </a:rPr>
              <a:t>,</a:t>
            </a:r>
            <a:r>
              <a:rPr lang="en-US" sz="2800" b="1">
                <a:solidFill>
                  <a:srgbClr val="1D1DFF"/>
                </a:solidFill>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86" name="文本框 85"/>
          <p:cNvSpPr txBox="1"/>
          <p:nvPr/>
        </p:nvSpPr>
        <p:spPr>
          <a:xfrm>
            <a:off x="240030" y="3952875"/>
            <a:ext cx="417258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Ru={</a:t>
            </a:r>
            <a:r>
              <a:rPr lang="en-US" sz="2800" b="1">
                <a:solidFill>
                  <a:srgbClr val="2DD52D"/>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B2</a:t>
            </a:r>
            <a:r>
              <a:rPr lang="en-US" sz="2800" b="1">
                <a:solidFill>
                  <a:srgbClr val="0070C0"/>
                </a:solidFill>
                <a:latin typeface="Georgia" panose="02040502050405020303" charset="0"/>
                <a:cs typeface="Georgia" panose="02040502050405020303" charset="0"/>
                <a:sym typeface="+mn-ea"/>
              </a:rPr>
              <a:t>,</a:t>
            </a:r>
            <a:r>
              <a:rPr lang="en-US" sz="2800" b="1">
                <a:solidFill>
                  <a:srgbClr val="1D1DFF"/>
                </a:solidFill>
                <a:latin typeface="Georgia" panose="02040502050405020303" charset="0"/>
                <a:cs typeface="Georgia" panose="02040502050405020303" charset="0"/>
                <a:sym typeface="+mn-ea"/>
              </a:rPr>
              <a:t>B1,</a:t>
            </a:r>
            <a:r>
              <a:rPr lang="en-US" sz="2800" b="1">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87" name="椭圆 86"/>
          <p:cNvSpPr/>
          <p:nvPr/>
        </p:nvSpPr>
        <p:spPr>
          <a:xfrm>
            <a:off x="5671185" y="359918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文本框 88"/>
          <p:cNvSpPr txBox="1"/>
          <p:nvPr/>
        </p:nvSpPr>
        <p:spPr>
          <a:xfrm>
            <a:off x="109855" y="2774950"/>
            <a:ext cx="3957955" cy="1076325"/>
          </a:xfrm>
          <a:prstGeom prst="rect">
            <a:avLst/>
          </a:prstGeom>
          <a:noFill/>
        </p:spPr>
        <p:txBody>
          <a:bodyPr wrap="square" rtlCol="0">
            <a:spAutoFit/>
          </a:bodyPr>
          <a:p>
            <a:r>
              <a:rPr lang="en-US" altLang="zh-CN" sz="3200" b="1">
                <a:solidFill>
                  <a:srgbClr val="FF0000"/>
                </a:solidFill>
                <a:sym typeface="+mn-ea"/>
              </a:rPr>
              <a:t>B</a:t>
            </a:r>
            <a:r>
              <a:rPr lang="en-US" altLang="zh-CN" sz="3200" b="1" baseline="-25000">
                <a:solidFill>
                  <a:srgbClr val="FF0000"/>
                </a:solidFill>
                <a:sym typeface="+mn-ea"/>
              </a:rPr>
              <a:t>E</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8F8F8F"/>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8F8F8F"/>
                </a:solidFill>
                <a:latin typeface="Georgia" panose="02040502050405020303" charset="0"/>
                <a:cs typeface="Georgia" panose="02040502050405020303" charset="0"/>
                <a:sym typeface="+mn-ea"/>
              </a:rPr>
              <a:t>B2</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B2</a:t>
            </a:r>
            <a:r>
              <a:rPr lang="en-US" altLang="zh-CN" sz="3200" b="1">
                <a:solidFill>
                  <a:srgbClr val="FF0000"/>
                </a:solidFill>
                <a:sym typeface="+mn-ea"/>
              </a:rPr>
              <a:t>,</a:t>
            </a:r>
            <a:r>
              <a:rPr lang="en-US" sz="2800" b="1">
                <a:solidFill>
                  <a:srgbClr val="1D1DFF"/>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B3</a:t>
            </a:r>
            <a:r>
              <a:rPr lang="en-US" altLang="zh-CN" sz="3200" b="1">
                <a:solidFill>
                  <a:srgbClr val="FF0000"/>
                </a:solidFill>
                <a:sym typeface="+mn-ea"/>
              </a:rPr>
              <a:t>,</a:t>
            </a:r>
            <a:r>
              <a:rPr lang="en-US" sz="2800" b="1">
                <a:solidFill>
                  <a:schemeClr val="tx1"/>
                </a:solidFill>
                <a:latin typeface="Georgia" panose="02040502050405020303" charset="0"/>
                <a:cs typeface="Georgia" panose="02040502050405020303" charset="0"/>
                <a:sym typeface="+mn-ea"/>
              </a:rPr>
              <a:t>B1</a:t>
            </a:r>
            <a:r>
              <a:rPr lang="en-US" altLang="zh-CN" sz="3200" b="1">
                <a:solidFill>
                  <a:srgbClr val="FF0000"/>
                </a:solidFill>
                <a:sym typeface="+mn-ea"/>
              </a:rPr>
              <a:t>}</a:t>
            </a:r>
            <a:endParaRPr lang="en-US" altLang="zh-CN" sz="3200" b="1">
              <a:solidFill>
                <a:srgbClr val="FF0000"/>
              </a:solidFill>
              <a:latin typeface="Georgia" panose="02040502050405020303" charset="0"/>
              <a:cs typeface="Georgia" panose="02040502050405020303" charset="0"/>
              <a:sym typeface="+mn-ea"/>
            </a:endParaRPr>
          </a:p>
        </p:txBody>
      </p:sp>
      <p:cxnSp>
        <p:nvCxnSpPr>
          <p:cNvPr id="90" name="直接连接符 89"/>
          <p:cNvCxnSpPr/>
          <p:nvPr/>
        </p:nvCxnSpPr>
        <p:spPr>
          <a:xfrm>
            <a:off x="1098550" y="282384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1658620" y="287337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2277745" y="2898140"/>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2916555" y="2898140"/>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3451225" y="293179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268605" y="337629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899795" y="339534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833235" y="255714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3" name="文本框 2"/>
          <p:cNvSpPr txBox="1"/>
          <p:nvPr/>
        </p:nvSpPr>
        <p:spPr>
          <a:xfrm>
            <a:off x="7729220" y="3765550"/>
            <a:ext cx="414020" cy="275590"/>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4" name="文本框 3"/>
          <p:cNvSpPr txBox="1"/>
          <p:nvPr/>
        </p:nvSpPr>
        <p:spPr>
          <a:xfrm>
            <a:off x="8542020" y="3763645"/>
            <a:ext cx="414020" cy="275590"/>
          </a:xfrm>
          <a:prstGeom prst="rect">
            <a:avLst/>
          </a:prstGeom>
          <a:noFill/>
        </p:spPr>
        <p:txBody>
          <a:bodyPr wrap="square" rtlCol="0">
            <a:spAutoFit/>
          </a:bodyPr>
          <a:p>
            <a:r>
              <a:rPr lang="en-US" altLang="zh-CN" sz="1200" b="1">
                <a:solidFill>
                  <a:schemeClr val="tx1"/>
                </a:solidFill>
              </a:rPr>
              <a:t>B3</a:t>
            </a:r>
            <a:endParaRPr lang="en-US" altLang="zh-CN" sz="1200" b="1">
              <a:solidFill>
                <a:schemeClr val="tx1"/>
              </a:solidFill>
            </a:endParaRPr>
          </a:p>
        </p:txBody>
      </p:sp>
      <p:sp>
        <p:nvSpPr>
          <p:cNvPr id="66" name="文本框 65"/>
          <p:cNvSpPr txBox="1"/>
          <p:nvPr/>
        </p:nvSpPr>
        <p:spPr>
          <a:xfrm>
            <a:off x="5656580" y="284289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13" name="文本框 12"/>
          <p:cNvSpPr txBox="1"/>
          <p:nvPr/>
        </p:nvSpPr>
        <p:spPr>
          <a:xfrm>
            <a:off x="5718810" y="3667760"/>
            <a:ext cx="414020" cy="275590"/>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68" name="文本框 67"/>
          <p:cNvSpPr txBox="1"/>
          <p:nvPr/>
        </p:nvSpPr>
        <p:spPr>
          <a:xfrm>
            <a:off x="6567170" y="489521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14" name="文本框 13"/>
          <p:cNvSpPr txBox="1"/>
          <p:nvPr/>
        </p:nvSpPr>
        <p:spPr>
          <a:xfrm>
            <a:off x="9260205" y="869950"/>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63"/>
                                        </p:tgtEl>
                                        <p:attrNameLst>
                                          <p:attrName>style.visibility</p:attrName>
                                        </p:attrNameLst>
                                      </p:cBhvr>
                                      <p:to>
                                        <p:strVal val="visible"/>
                                      </p:to>
                                    </p:set>
                                    <p:animEffect transition="in" filter="blinds(horizontal)">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blinds(horizontal)">
                                      <p:cBhvr>
                                        <p:cTn id="17" dur="500"/>
                                        <p:tgtEl>
                                          <p:spTgt spid="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64"/>
                                        </p:tgtEl>
                                        <p:attrNameLst>
                                          <p:attrName>style.visibility</p:attrName>
                                        </p:attrNameLst>
                                      </p:cBhvr>
                                      <p:to>
                                        <p:strVal val="visible"/>
                                      </p:to>
                                    </p:set>
                                    <p:animEffect transition="in" filter="blinds(horizontal)">
                                      <p:cBhvr>
                                        <p:cTn id="22" dur="500"/>
                                        <p:tgtEl>
                                          <p:spTgt spid="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1" nodeType="clickEffect">
                                  <p:stCondLst>
                                    <p:cond delay="0"/>
                                  </p:stCondLst>
                                  <p:childTnLst>
                                    <p:animEffect transition="out" filter="wipe(down)">
                                      <p:cBhvr>
                                        <p:cTn id="26" dur="500"/>
                                        <p:tgtEl>
                                          <p:spTgt spid="64"/>
                                        </p:tgtEl>
                                      </p:cBhvr>
                                    </p:animEffect>
                                    <p:set>
                                      <p:cBhvr>
                                        <p:cTn id="27" dur="1" fill="hold">
                                          <p:stCondLst>
                                            <p:cond delay="499"/>
                                          </p:stCondLst>
                                        </p:cTn>
                                        <p:tgtEl>
                                          <p:spTgt spid="6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500" fill="hold">
                                          <p:stCondLst>
                                            <p:cond delay="0"/>
                                          </p:stCondLst>
                                        </p:cTn>
                                        <p:tgtEl>
                                          <p:spTgt spid="65"/>
                                        </p:tgtEl>
                                        <p:attrNameLst>
                                          <p:attrName>style.visibility</p:attrName>
                                        </p:attrNameLst>
                                      </p:cBhvr>
                                      <p:to>
                                        <p:strVal val="visible"/>
                                      </p:to>
                                    </p:set>
                                    <p:animEffect transition="in" filter="blinds(horizontal)">
                                      <p:cBhvr>
                                        <p:cTn id="32" dur="5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1" nodeType="clickEffect">
                                  <p:stCondLst>
                                    <p:cond delay="0"/>
                                  </p:stCondLst>
                                  <p:childTnLst>
                                    <p:animEffect transition="out" filter="wipe(down)">
                                      <p:cBhvr>
                                        <p:cTn id="36" dur="500"/>
                                        <p:tgtEl>
                                          <p:spTgt spid="65"/>
                                        </p:tgtEl>
                                      </p:cBhvr>
                                    </p:animEffect>
                                    <p:set>
                                      <p:cBhvr>
                                        <p:cTn id="37" dur="1" fill="hold">
                                          <p:stCondLst>
                                            <p:cond delay="499"/>
                                          </p:stCondLst>
                                        </p:cTn>
                                        <p:tgtEl>
                                          <p:spTgt spid="6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500" fill="hold">
                                          <p:stCondLst>
                                            <p:cond delay="0"/>
                                          </p:stCondLst>
                                        </p:cTn>
                                        <p:tgtEl>
                                          <p:spTgt spid="67"/>
                                        </p:tgtEl>
                                        <p:attrNameLst>
                                          <p:attrName>style.visibility</p:attrName>
                                        </p:attrNameLst>
                                      </p:cBhvr>
                                      <p:to>
                                        <p:strVal val="visible"/>
                                      </p:to>
                                    </p:set>
                                    <p:animEffect transition="in" filter="blinds(horizontal)">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67"/>
                                        </p:tgtEl>
                                      </p:cBhvr>
                                    </p:animEffect>
                                    <p:set>
                                      <p:cBhvr>
                                        <p:cTn id="47" dur="1" fill="hold">
                                          <p:stCondLst>
                                            <p:cond delay="499"/>
                                          </p:stCondLst>
                                        </p:cTn>
                                        <p:tgtEl>
                                          <p:spTgt spid="6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Par">
                                  <p:stCondLst>
                                    <p:cond delay="0"/>
                                  </p:stCondLst>
                                  <p:childTnLst>
                                    <p:set>
                                      <p:cBhvr>
                                        <p:cTn id="51" dur="500"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500" fill="hold">
                                          <p:stCondLst>
                                            <p:cond delay="0"/>
                                          </p:stCondLst>
                                        </p:cTn>
                                        <p:tgtEl>
                                          <p:spTgt spid="83"/>
                                        </p:tgtEl>
                                        <p:attrNameLst>
                                          <p:attrName>style.visibility</p:attrName>
                                        </p:attrNameLst>
                                      </p:cBhvr>
                                      <p:to>
                                        <p:strVal val="visible"/>
                                      </p:to>
                                    </p:set>
                                    <p:animEffect transition="in" filter="blinds(horizontal)">
                                      <p:cBhvr>
                                        <p:cTn id="57" dur="500"/>
                                        <p:tgtEl>
                                          <p:spTgt spid="8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500" fill="hold">
                                          <p:stCondLst>
                                            <p:cond delay="0"/>
                                          </p:stCondLst>
                                        </p:cTn>
                                        <p:tgtEl>
                                          <p:spTgt spid="69"/>
                                        </p:tgtEl>
                                        <p:attrNameLst>
                                          <p:attrName>style.visibility</p:attrName>
                                        </p:attrNameLst>
                                      </p:cBhvr>
                                      <p:to>
                                        <p:strVal val="visible"/>
                                      </p:to>
                                    </p:set>
                                    <p:animEffect transition="in" filter="blinds(horizontal)">
                                      <p:cBhvr>
                                        <p:cTn id="62" dur="500"/>
                                        <p:tgtEl>
                                          <p:spTgt spid="6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69"/>
                                        </p:tgtEl>
                                      </p:cBhvr>
                                    </p:animEffect>
                                    <p:set>
                                      <p:cBhvr>
                                        <p:cTn id="67" dur="1" fill="hold">
                                          <p:stCondLst>
                                            <p:cond delay="499"/>
                                          </p:stCondLst>
                                        </p:cTn>
                                        <p:tgtEl>
                                          <p:spTgt spid="6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500" fill="hold">
                                          <p:stCondLst>
                                            <p:cond delay="0"/>
                                          </p:stCondLst>
                                        </p:cTn>
                                        <p:tgtEl>
                                          <p:spTgt spid="71"/>
                                        </p:tgtEl>
                                        <p:attrNameLst>
                                          <p:attrName>style.visibility</p:attrName>
                                        </p:attrNameLst>
                                      </p:cBhvr>
                                      <p:to>
                                        <p:strVal val="visible"/>
                                      </p:to>
                                    </p:set>
                                    <p:animEffect transition="in" filter="blinds(horizontal)">
                                      <p:cBhvr>
                                        <p:cTn id="72" dur="500"/>
                                        <p:tgtEl>
                                          <p:spTgt spid="7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grpId="1" nodeType="clickEffect">
                                  <p:stCondLst>
                                    <p:cond delay="0"/>
                                  </p:stCondLst>
                                  <p:childTnLst>
                                    <p:animEffect transition="out" filter="wipe(down)">
                                      <p:cBhvr>
                                        <p:cTn id="76" dur="500"/>
                                        <p:tgtEl>
                                          <p:spTgt spid="71"/>
                                        </p:tgtEl>
                                      </p:cBhvr>
                                    </p:animEffect>
                                    <p:set>
                                      <p:cBhvr>
                                        <p:cTn id="77" dur="1" fill="hold">
                                          <p:stCondLst>
                                            <p:cond delay="499"/>
                                          </p:stCondLst>
                                        </p:cTn>
                                        <p:tgtEl>
                                          <p:spTgt spid="7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500" fill="hold">
                                          <p:stCondLst>
                                            <p:cond delay="0"/>
                                          </p:stCondLst>
                                        </p:cTn>
                                        <p:tgtEl>
                                          <p:spTgt spid="73"/>
                                        </p:tgtEl>
                                        <p:attrNameLst>
                                          <p:attrName>style.visibility</p:attrName>
                                        </p:attrNameLst>
                                      </p:cBhvr>
                                      <p:to>
                                        <p:strVal val="visible"/>
                                      </p:to>
                                    </p:set>
                                    <p:animEffect transition="in" filter="blinds(horizontal)">
                                      <p:cBhvr>
                                        <p:cTn id="82" dur="500"/>
                                        <p:tgtEl>
                                          <p:spTgt spid="7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xit" presetSubtype="4" fill="hold" grpId="1" nodeType="clickEffect">
                                  <p:stCondLst>
                                    <p:cond delay="0"/>
                                  </p:stCondLst>
                                  <p:childTnLst>
                                    <p:animEffect transition="out" filter="wipe(down)">
                                      <p:cBhvr>
                                        <p:cTn id="86" dur="500"/>
                                        <p:tgtEl>
                                          <p:spTgt spid="73"/>
                                        </p:tgtEl>
                                      </p:cBhvr>
                                    </p:animEffect>
                                    <p:set>
                                      <p:cBhvr>
                                        <p:cTn id="87" dur="1" fill="hold">
                                          <p:stCondLst>
                                            <p:cond delay="499"/>
                                          </p:stCondLst>
                                        </p:cTn>
                                        <p:tgtEl>
                                          <p:spTgt spid="7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500" fill="hold">
                                          <p:stCondLst>
                                            <p:cond delay="0"/>
                                          </p:stCondLst>
                                        </p:cTn>
                                        <p:tgtEl>
                                          <p:spTgt spid="87"/>
                                        </p:tgtEl>
                                        <p:attrNameLst>
                                          <p:attrName>style.visibility</p:attrName>
                                        </p:attrNameLst>
                                      </p:cBhvr>
                                      <p:to>
                                        <p:strVal val="visible"/>
                                      </p:to>
                                    </p:set>
                                    <p:animEffect transition="in" filter="blinds(horizontal)">
                                      <p:cBhvr>
                                        <p:cTn id="92" dur="500"/>
                                        <p:tgtEl>
                                          <p:spTgt spid="8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grpId="1" nodeType="clickEffect">
                                  <p:stCondLst>
                                    <p:cond delay="0"/>
                                  </p:stCondLst>
                                  <p:childTnLst>
                                    <p:animEffect transition="out" filter="wipe(down)">
                                      <p:cBhvr>
                                        <p:cTn id="96" dur="500"/>
                                        <p:tgtEl>
                                          <p:spTgt spid="87"/>
                                        </p:tgtEl>
                                      </p:cBhvr>
                                    </p:animEffect>
                                    <p:set>
                                      <p:cBhvr>
                                        <p:cTn id="97" dur="1" fill="hold">
                                          <p:stCondLst>
                                            <p:cond delay="499"/>
                                          </p:stCondLst>
                                        </p:cTn>
                                        <p:tgtEl>
                                          <p:spTgt spid="8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xit" presetSubtype="4" fill="hold" grpId="1" nodeType="clickEffect">
                                  <p:stCondLst>
                                    <p:cond delay="0"/>
                                  </p:stCondLst>
                                  <p:childTnLst>
                                    <p:animEffect transition="out" filter="wipe(down)">
                                      <p:cBhvr>
                                        <p:cTn id="101" dur="500"/>
                                        <p:tgtEl>
                                          <p:spTgt spid="83"/>
                                        </p:tgtEl>
                                      </p:cBhvr>
                                    </p:animEffect>
                                    <p:set>
                                      <p:cBhvr>
                                        <p:cTn id="102" dur="1" fill="hold">
                                          <p:stCondLst>
                                            <p:cond delay="499"/>
                                          </p:stCondLst>
                                        </p:cTn>
                                        <p:tgtEl>
                                          <p:spTgt spid="8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500" fill="hold">
                                          <p:stCondLst>
                                            <p:cond delay="0"/>
                                          </p:stCondLst>
                                        </p:cTn>
                                        <p:tgtEl>
                                          <p:spTgt spid="84"/>
                                        </p:tgtEl>
                                        <p:attrNameLst>
                                          <p:attrName>style.visibility</p:attrName>
                                        </p:attrNameLst>
                                      </p:cBhvr>
                                      <p:to>
                                        <p:strVal val="visible"/>
                                      </p:to>
                                    </p:set>
                                    <p:animEffect transition="in" filter="blinds(horizontal)">
                                      <p:cBhvr>
                                        <p:cTn id="107" dur="500"/>
                                        <p:tgtEl>
                                          <p:spTgt spid="84"/>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90"/>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9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92"/>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500" fill="hold">
                                          <p:stCondLst>
                                            <p:cond delay="0"/>
                                          </p:stCondLst>
                                        </p:cTn>
                                        <p:tgtEl>
                                          <p:spTgt spid="77"/>
                                        </p:tgtEl>
                                        <p:attrNameLst>
                                          <p:attrName>style.visibility</p:attrName>
                                        </p:attrNameLst>
                                      </p:cBhvr>
                                      <p:to>
                                        <p:strVal val="visible"/>
                                      </p:to>
                                    </p:set>
                                    <p:animEffect transition="in" filter="blinds(horizontal)">
                                      <p:cBhvr>
                                        <p:cTn id="124" dur="500"/>
                                        <p:tgtEl>
                                          <p:spTgt spid="77"/>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77"/>
                                        </p:tgtEl>
                                      </p:cBhvr>
                                    </p:animEffect>
                                    <p:set>
                                      <p:cBhvr>
                                        <p:cTn id="129" dur="1" fill="hold">
                                          <p:stCondLst>
                                            <p:cond delay="499"/>
                                          </p:stCondLst>
                                        </p:cTn>
                                        <p:tgtEl>
                                          <p:spTgt spid="77"/>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500" fill="hold">
                                          <p:stCondLst>
                                            <p:cond delay="0"/>
                                          </p:stCondLst>
                                        </p:cTn>
                                        <p:tgtEl>
                                          <p:spTgt spid="79"/>
                                        </p:tgtEl>
                                        <p:attrNameLst>
                                          <p:attrName>style.visibility</p:attrName>
                                        </p:attrNameLst>
                                      </p:cBhvr>
                                      <p:to>
                                        <p:strVal val="visible"/>
                                      </p:to>
                                    </p:set>
                                    <p:animEffect transition="in" filter="blinds(horizontal)">
                                      <p:cBhvr>
                                        <p:cTn id="134" dur="500"/>
                                        <p:tgtEl>
                                          <p:spTgt spid="79"/>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1" nodeType="clickEffect">
                                  <p:stCondLst>
                                    <p:cond delay="0"/>
                                  </p:stCondLst>
                                  <p:childTnLst>
                                    <p:animEffect transition="out" filter="wipe(down)">
                                      <p:cBhvr>
                                        <p:cTn id="138" dur="500"/>
                                        <p:tgtEl>
                                          <p:spTgt spid="79"/>
                                        </p:tgtEl>
                                      </p:cBhvr>
                                    </p:animEffect>
                                    <p:set>
                                      <p:cBhvr>
                                        <p:cTn id="139" dur="1" fill="hold">
                                          <p:stCondLst>
                                            <p:cond delay="499"/>
                                          </p:stCondLst>
                                        </p:cTn>
                                        <p:tgtEl>
                                          <p:spTgt spid="79"/>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Par">
                                  <p:stCondLst>
                                    <p:cond delay="0"/>
                                  </p:stCondLst>
                                  <p:childTnLst>
                                    <p:set>
                                      <p:cBhvr>
                                        <p:cTn id="143" dur="500" fill="hold">
                                          <p:stCondLst>
                                            <p:cond delay="0"/>
                                          </p:stCondLst>
                                        </p:cTn>
                                        <p:tgtEl>
                                          <p:spTgt spid="80"/>
                                        </p:tgtEl>
                                        <p:attrNameLst>
                                          <p:attrName>style.visibility</p:attrName>
                                        </p:attrNameLst>
                                      </p:cBhvr>
                                      <p:to>
                                        <p:strVal val="visible"/>
                                      </p:to>
                                    </p:set>
                                    <p:animEffect transition="in" filter="blinds(horizontal)">
                                      <p:cBhvr>
                                        <p:cTn id="144" dur="500"/>
                                        <p:tgtEl>
                                          <p:spTgt spid="80"/>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Par">
                                  <p:stCondLst>
                                    <p:cond delay="0"/>
                                  </p:stCondLst>
                                  <p:childTnLst>
                                    <p:animEffect transition="out" filter="wipe(down)">
                                      <p:cBhvr>
                                        <p:cTn id="148" dur="500"/>
                                        <p:tgtEl>
                                          <p:spTgt spid="80"/>
                                        </p:tgtEl>
                                      </p:cBhvr>
                                    </p:animEffect>
                                    <p:set>
                                      <p:cBhvr>
                                        <p:cTn id="149" dur="1" fill="hold">
                                          <p:stCondLst>
                                            <p:cond delay="499"/>
                                          </p:stCondLst>
                                        </p:cTn>
                                        <p:tgtEl>
                                          <p:spTgt spid="80"/>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22" presetClass="exit" presetSubtype="4" fill="hold" grpId="1" nodeType="clickEffect">
                                  <p:stCondLst>
                                    <p:cond delay="0"/>
                                  </p:stCondLst>
                                  <p:childTnLst>
                                    <p:animEffect transition="out" filter="wipe(down)">
                                      <p:cBhvr>
                                        <p:cTn id="153" dur="500"/>
                                        <p:tgtEl>
                                          <p:spTgt spid="84"/>
                                        </p:tgtEl>
                                      </p:cBhvr>
                                    </p:animEffect>
                                    <p:set>
                                      <p:cBhvr>
                                        <p:cTn id="154" dur="1" fill="hold">
                                          <p:stCondLst>
                                            <p:cond delay="499"/>
                                          </p:stCondLst>
                                        </p:cTn>
                                        <p:tgtEl>
                                          <p:spTgt spid="84"/>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grpId="0" nodeType="clickEffect">
                                  <p:stCondLst>
                                    <p:cond delay="0"/>
                                  </p:stCondLst>
                                  <p:childTnLst>
                                    <p:set>
                                      <p:cBhvr>
                                        <p:cTn id="158" dur="500" fill="hold">
                                          <p:stCondLst>
                                            <p:cond delay="0"/>
                                          </p:stCondLst>
                                        </p:cTn>
                                        <p:tgtEl>
                                          <p:spTgt spid="85"/>
                                        </p:tgtEl>
                                        <p:attrNameLst>
                                          <p:attrName>style.visibility</p:attrName>
                                        </p:attrNameLst>
                                      </p:cBhvr>
                                      <p:to>
                                        <p:strVal val="visible"/>
                                      </p:to>
                                    </p:set>
                                    <p:animEffect transition="in" filter="blinds(horizontal)">
                                      <p:cBhvr>
                                        <p:cTn id="159" dur="500"/>
                                        <p:tgtEl>
                                          <p:spTgt spid="85"/>
                                        </p:tgtEl>
                                      </p:cBhvr>
                                    </p:animEffec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nodeType="clickEffect">
                                  <p:stCondLst>
                                    <p:cond delay="0"/>
                                  </p:stCondLst>
                                  <p:childTnLst>
                                    <p:set>
                                      <p:cBhvr>
                                        <p:cTn id="163" dur="1" fill="hold">
                                          <p:stCondLst>
                                            <p:cond delay="0"/>
                                          </p:stCondLst>
                                        </p:cTn>
                                        <p:tgtEl>
                                          <p:spTgt spid="93"/>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nodeType="clickEffect">
                                  <p:stCondLst>
                                    <p:cond delay="0"/>
                                  </p:stCondLst>
                                  <p:childTnLst>
                                    <p:set>
                                      <p:cBhvr>
                                        <p:cTn id="167" dur="1" fill="hold">
                                          <p:stCondLst>
                                            <p:cond delay="0"/>
                                          </p:stCondLst>
                                        </p:cTn>
                                        <p:tgtEl>
                                          <p:spTgt spid="94"/>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grpId="0" nodeType="clickEffect">
                                  <p:stCondLst>
                                    <p:cond delay="0"/>
                                  </p:stCondLst>
                                  <p:childTnLst>
                                    <p:set>
                                      <p:cBhvr>
                                        <p:cTn id="171" dur="500" fill="hold">
                                          <p:stCondLst>
                                            <p:cond delay="0"/>
                                          </p:stCondLst>
                                        </p:cTn>
                                        <p:tgtEl>
                                          <p:spTgt spid="12"/>
                                        </p:tgtEl>
                                        <p:attrNameLst>
                                          <p:attrName>style.visibility</p:attrName>
                                        </p:attrNameLst>
                                      </p:cBhvr>
                                      <p:to>
                                        <p:strVal val="visible"/>
                                      </p:to>
                                    </p:set>
                                    <p:animEffect transition="in" filter="blinds(horizontal)">
                                      <p:cBhvr>
                                        <p:cTn id="172" dur="500"/>
                                        <p:tgtEl>
                                          <p:spTgt spid="12"/>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xit" presetSubtype="4" fill="hold" grpId="1" nodeType="clickEffect">
                                  <p:stCondLst>
                                    <p:cond delay="0"/>
                                  </p:stCondLst>
                                  <p:childTnLst>
                                    <p:animEffect transition="out" filter="wipe(down)">
                                      <p:cBhvr>
                                        <p:cTn id="176" dur="500"/>
                                        <p:tgtEl>
                                          <p:spTgt spid="12"/>
                                        </p:tgtEl>
                                      </p:cBhvr>
                                    </p:animEffect>
                                    <p:set>
                                      <p:cBhvr>
                                        <p:cTn id="177" dur="1" fill="hold">
                                          <p:stCondLst>
                                            <p:cond delay="499"/>
                                          </p:stCondLst>
                                        </p:cTn>
                                        <p:tgtEl>
                                          <p:spTgt spid="12"/>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nodeType="clickEffect">
                                  <p:stCondLst>
                                    <p:cond delay="0"/>
                                  </p:stCondLst>
                                  <p:childTnLst>
                                    <p:set>
                                      <p:cBhvr>
                                        <p:cTn id="181" dur="1" fill="hold">
                                          <p:stCondLst>
                                            <p:cond delay="0"/>
                                          </p:stCondLst>
                                        </p:cTn>
                                        <p:tgtEl>
                                          <p:spTgt spid="95"/>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500" fill="hold">
                                          <p:stCondLst>
                                            <p:cond delay="0"/>
                                          </p:stCondLst>
                                        </p:cTn>
                                        <p:tgtEl>
                                          <p:spTgt spid="81"/>
                                        </p:tgtEl>
                                        <p:attrNameLst>
                                          <p:attrName>style.visibility</p:attrName>
                                        </p:attrNameLst>
                                      </p:cBhvr>
                                      <p:to>
                                        <p:strVal val="visible"/>
                                      </p:to>
                                    </p:set>
                                    <p:animEffect transition="in" filter="blinds(horizontal)">
                                      <p:cBhvr>
                                        <p:cTn id="186" dur="500"/>
                                        <p:tgtEl>
                                          <p:spTgt spid="81"/>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xit" presetSubtype="4" fill="hold" grpId="1" nodeType="clickEffect">
                                  <p:stCondLst>
                                    <p:cond delay="0"/>
                                  </p:stCondLst>
                                  <p:childTnLst>
                                    <p:animEffect transition="out" filter="wipe(down)">
                                      <p:cBhvr>
                                        <p:cTn id="190" dur="500"/>
                                        <p:tgtEl>
                                          <p:spTgt spid="81"/>
                                        </p:tgtEl>
                                      </p:cBhvr>
                                    </p:animEffect>
                                    <p:set>
                                      <p:cBhvr>
                                        <p:cTn id="191" dur="1" fill="hold">
                                          <p:stCondLst>
                                            <p:cond delay="499"/>
                                          </p:stCondLst>
                                        </p:cTn>
                                        <p:tgtEl>
                                          <p:spTgt spid="81"/>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500" fill="hold">
                                          <p:stCondLst>
                                            <p:cond delay="0"/>
                                          </p:stCondLst>
                                        </p:cTn>
                                        <p:tgtEl>
                                          <p:spTgt spid="82"/>
                                        </p:tgtEl>
                                        <p:attrNameLst>
                                          <p:attrName>style.visibility</p:attrName>
                                        </p:attrNameLst>
                                      </p:cBhvr>
                                      <p:to>
                                        <p:strVal val="visible"/>
                                      </p:to>
                                    </p:set>
                                    <p:animEffect transition="in" filter="blinds(horizontal)">
                                      <p:cBhvr>
                                        <p:cTn id="196" dur="500"/>
                                        <p:tgtEl>
                                          <p:spTgt spid="82"/>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xit" presetSubtype="4" fill="hold" grpId="1" nodeType="clickEffect">
                                  <p:stCondLst>
                                    <p:cond delay="0"/>
                                  </p:stCondLst>
                                  <p:childTnLst>
                                    <p:animEffect transition="out" filter="wipe(down)">
                                      <p:cBhvr>
                                        <p:cTn id="200" dur="500"/>
                                        <p:tgtEl>
                                          <p:spTgt spid="82"/>
                                        </p:tgtEl>
                                      </p:cBhvr>
                                    </p:animEffect>
                                    <p:set>
                                      <p:cBhvr>
                                        <p:cTn id="201" dur="1" fill="hold">
                                          <p:stCondLst>
                                            <p:cond delay="499"/>
                                          </p:stCondLst>
                                        </p:cTn>
                                        <p:tgtEl>
                                          <p:spTgt spid="82"/>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22" presetClass="exit" presetSubtype="4" fill="hold" grpId="1" nodeType="clickEffect">
                                  <p:stCondLst>
                                    <p:cond delay="0"/>
                                  </p:stCondLst>
                                  <p:childTnLst>
                                    <p:animEffect transition="out" filter="wipe(down)">
                                      <p:cBhvr>
                                        <p:cTn id="205" dur="500"/>
                                        <p:tgtEl>
                                          <p:spTgt spid="85"/>
                                        </p:tgtEl>
                                      </p:cBhvr>
                                    </p:animEffect>
                                    <p:set>
                                      <p:cBhvr>
                                        <p:cTn id="206" dur="1" fill="hold">
                                          <p:stCondLst>
                                            <p:cond delay="499"/>
                                          </p:stCondLst>
                                        </p:cTn>
                                        <p:tgtEl>
                                          <p:spTgt spid="85"/>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3" presetClass="entr" presetSubtype="10" fill="hold" grpId="0" nodeType="clickEffect">
                                  <p:stCondLst>
                                    <p:cond delay="0"/>
                                  </p:stCondLst>
                                  <p:childTnLst>
                                    <p:set>
                                      <p:cBhvr>
                                        <p:cTn id="210" dur="500" fill="hold">
                                          <p:stCondLst>
                                            <p:cond delay="0"/>
                                          </p:stCondLst>
                                        </p:cTn>
                                        <p:tgtEl>
                                          <p:spTgt spid="86"/>
                                        </p:tgtEl>
                                        <p:attrNameLst>
                                          <p:attrName>style.visibility</p:attrName>
                                        </p:attrNameLst>
                                      </p:cBhvr>
                                      <p:to>
                                        <p:strVal val="visible"/>
                                      </p:to>
                                    </p:set>
                                    <p:animEffect transition="in" filter="blinds(horizontal)">
                                      <p:cBhvr>
                                        <p:cTn id="211" dur="500"/>
                                        <p:tgtEl>
                                          <p:spTgt spid="86"/>
                                        </p:tgtEl>
                                      </p:cBhvr>
                                    </p:animEffec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3" grpId="0"/>
      <p:bldP spid="64" grpId="0" bldLvl="0" animBg="1"/>
      <p:bldP spid="64" grpId="1" bldLvl="0" animBg="1"/>
      <p:bldP spid="65" grpId="0" bldLvl="0" animBg="1"/>
      <p:bldP spid="65" grpId="1" bldLvl="0" animBg="1"/>
      <p:bldP spid="67" grpId="0" bldLvl="0" animBg="1"/>
      <p:bldP spid="67" grpId="1" bldLvl="0" animBg="1"/>
      <p:bldP spid="69" grpId="0" bldLvl="0" animBg="1"/>
      <p:bldP spid="69" grpId="1" bldLvl="0" animBg="1"/>
      <p:bldP spid="71" grpId="0" bldLvl="0" animBg="1"/>
      <p:bldP spid="71" grpId="1" bldLvl="0" animBg="1"/>
      <p:bldP spid="73" grpId="0" bldLvl="0" animBg="1"/>
      <p:bldP spid="73" grpId="1" bldLvl="0" animBg="1"/>
      <p:bldP spid="77" grpId="0" bldLvl="0" animBg="1"/>
      <p:bldP spid="77" grpId="1" bldLvl="0" animBg="1"/>
      <p:bldP spid="79" grpId="0" bldLvl="0" animBg="1"/>
      <p:bldP spid="79" grpId="1" bldLvl="0" animBg="1"/>
      <p:bldP spid="80" grpId="0" bldLvl="0" animBg="1"/>
      <p:bldP spid="80" grpId="1" bldLvl="0" animBg="1"/>
      <p:bldP spid="12" grpId="0" bldLvl="0" animBg="1"/>
      <p:bldP spid="12" grpId="1" bldLvl="0" animBg="1"/>
      <p:bldP spid="81" grpId="0" bldLvl="0" animBg="1"/>
      <p:bldP spid="81" grpId="1" bldLvl="0" animBg="1"/>
      <p:bldP spid="82" grpId="0" bldLvl="0" animBg="1"/>
      <p:bldP spid="82" grpId="1" bldLvl="0" animBg="1"/>
      <p:bldP spid="83" grpId="0"/>
      <p:bldP spid="84" grpId="0"/>
      <p:bldP spid="83" grpId="1"/>
      <p:bldP spid="85" grpId="0"/>
      <p:bldP spid="84" grpId="1"/>
      <p:bldP spid="86" grpId="0"/>
      <p:bldP spid="85" grpId="1"/>
      <p:bldP spid="87" grpId="0" bldLvl="0" animBg="1"/>
      <p:bldP spid="87" grpId="1" bldLvl="0" animBg="1"/>
      <p:bldP spid="8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140075" y="1497330"/>
            <a:ext cx="8817610" cy="5365750"/>
          </a:xfrm>
          <a:prstGeom prst="rect">
            <a:avLst/>
          </a:prstGeom>
        </p:spPr>
      </p:pic>
      <p:pic>
        <p:nvPicPr>
          <p:cNvPr id="3" name="图片 2"/>
          <p:cNvPicPr>
            <a:picLocks noChangeAspect="1"/>
          </p:cNvPicPr>
          <p:nvPr/>
        </p:nvPicPr>
        <p:blipFill>
          <a:blip r:embed="rId2"/>
          <a:stretch>
            <a:fillRect/>
          </a:stretch>
        </p:blipFill>
        <p:spPr>
          <a:xfrm>
            <a:off x="278765" y="120015"/>
            <a:ext cx="4283710" cy="1499235"/>
          </a:xfrm>
          <a:prstGeom prst="rect">
            <a:avLst/>
          </a:prstGeom>
        </p:spPr>
      </p:pic>
      <p:pic>
        <p:nvPicPr>
          <p:cNvPr id="4" name="图片 3"/>
          <p:cNvPicPr>
            <a:picLocks noChangeAspect="1"/>
          </p:cNvPicPr>
          <p:nvPr/>
        </p:nvPicPr>
        <p:blipFill>
          <a:blip r:embed="rId3"/>
          <a:stretch>
            <a:fillRect/>
          </a:stretch>
        </p:blipFill>
        <p:spPr>
          <a:xfrm>
            <a:off x="6774180" y="189230"/>
            <a:ext cx="3866515" cy="981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803650" y="687705"/>
            <a:ext cx="8467725" cy="6088380"/>
          </a:xfrm>
          <a:prstGeom prst="rect">
            <a:avLst/>
          </a:prstGeom>
        </p:spPr>
      </p:pic>
      <p:sp>
        <p:nvSpPr>
          <p:cNvPr id="22" name="文本框 21"/>
          <p:cNvSpPr txBox="1"/>
          <p:nvPr/>
        </p:nvSpPr>
        <p:spPr>
          <a:xfrm>
            <a:off x="-69850" y="1191895"/>
            <a:ext cx="8349615" cy="521970"/>
          </a:xfrm>
          <a:prstGeom prst="rect">
            <a:avLst/>
          </a:prstGeom>
          <a:noFill/>
        </p:spPr>
        <p:txBody>
          <a:bodyPr wrap="square" rtlCol="0">
            <a:spAutoFit/>
          </a:bodyPr>
          <a:p>
            <a:r>
              <a:rPr lang="en-US" sz="2400" b="1">
                <a:solidFill>
                  <a:srgbClr val="1D1DFF"/>
                </a:solidFill>
                <a:latin typeface="Georgia" panose="02040502050405020303" charset="0"/>
                <a:cs typeface="Georgia" panose="02040502050405020303" charset="0"/>
              </a:rPr>
              <a:t>Lower Bound Expansion</a:t>
            </a:r>
            <a:r>
              <a:rPr lang="en-US" altLang="zh-CN" sz="2800" b="1">
                <a:solidFill>
                  <a:srgbClr val="C00000"/>
                </a:solidFill>
                <a:latin typeface="Georgia" panose="02040502050405020303" charset="0"/>
                <a:cs typeface="Georgia" panose="02040502050405020303" charset="0"/>
                <a:sym typeface="+mn-ea"/>
              </a:rPr>
              <a:t> </a:t>
            </a:r>
            <a:r>
              <a:rPr lang="zh-CN" altLang="en-US" sz="2800" b="1">
                <a:solidFill>
                  <a:srgbClr val="FF0000"/>
                </a:solidFill>
                <a:latin typeface="Georgia" panose="02040502050405020303" charset="0"/>
                <a:cs typeface="Georgia" panose="02040502050405020303" charset="0"/>
                <a:sym typeface="+mn-ea"/>
              </a:rPr>
              <a:t> </a:t>
            </a:r>
            <a:endParaRPr lang="zh-CN" altLang="en-US" sz="2800" b="1" i="1">
              <a:solidFill>
                <a:srgbClr val="FF0000"/>
              </a:solidFill>
              <a:latin typeface="Georgia" panose="02040502050405020303" charset="0"/>
              <a:cs typeface="Georgia" panose="02040502050405020303" charset="0"/>
              <a:sym typeface="+mn-ea"/>
            </a:endParaRPr>
          </a:p>
        </p:txBody>
      </p:sp>
      <p:cxnSp>
        <p:nvCxnSpPr>
          <p:cNvPr id="46" name="直接连接符 45"/>
          <p:cNvCxnSpPr>
            <a:stCxn id="45" idx="0"/>
          </p:cNvCxnSpPr>
          <p:nvPr/>
        </p:nvCxnSpPr>
        <p:spPr>
          <a:xfrm flipH="1" flipV="1">
            <a:off x="9389110"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4215765" y="1085215"/>
            <a:ext cx="6554470" cy="4154170"/>
            <a:chOff x="6564" y="1709"/>
            <a:chExt cx="10322" cy="6542"/>
          </a:xfrm>
        </p:grpSpPr>
        <p:sp>
          <p:nvSpPr>
            <p:cNvPr id="19" name="椭圆 18"/>
            <p:cNvSpPr/>
            <p:nvPr/>
          </p:nvSpPr>
          <p:spPr>
            <a:xfrm>
              <a:off x="7042" y="2311"/>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7412" y="1709"/>
              <a:ext cx="1275" cy="65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7412" y="2629"/>
              <a:ext cx="1228" cy="302"/>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317" y="1877"/>
              <a:ext cx="652"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7655" y="2365"/>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7317" y="5214"/>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7687" y="5532"/>
              <a:ext cx="1169" cy="39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7687" y="4772"/>
              <a:ext cx="1274" cy="49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6776" y="4874"/>
              <a:ext cx="604" cy="394"/>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091" y="5403"/>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4" name="文本框 33"/>
            <p:cNvSpPr txBox="1"/>
            <p:nvPr/>
          </p:nvSpPr>
          <p:spPr>
            <a:xfrm>
              <a:off x="7724" y="4772"/>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5" name="文本框 34"/>
            <p:cNvSpPr txBox="1"/>
            <p:nvPr/>
          </p:nvSpPr>
          <p:spPr>
            <a:xfrm>
              <a:off x="6564" y="5003"/>
              <a:ext cx="652" cy="434"/>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10639" y="5346"/>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10856" y="4370"/>
              <a:ext cx="9" cy="97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11009" y="4319"/>
              <a:ext cx="1842" cy="1081"/>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11009" y="5664"/>
              <a:ext cx="1186" cy="42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11072" y="5532"/>
              <a:ext cx="2423" cy="548"/>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357" y="4658"/>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11072" y="5791"/>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12452" y="5512"/>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11203" y="4772"/>
              <a:ext cx="587" cy="434"/>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14794" y="3669"/>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14809" y="2931"/>
              <a:ext cx="587" cy="434"/>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13329" y="7435"/>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13762" y="7621"/>
              <a:ext cx="3124" cy="34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10496" y="7621"/>
              <a:ext cx="2833" cy="16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4809" y="7817"/>
              <a:ext cx="587" cy="434"/>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12174" y="7577"/>
              <a:ext cx="587" cy="434"/>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sp>
          <p:nvSpPr>
            <p:cNvPr id="8" name="文本框 7"/>
            <p:cNvSpPr txBox="1"/>
            <p:nvPr/>
          </p:nvSpPr>
          <p:spPr>
            <a:xfrm>
              <a:off x="7750" y="204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10" name="文本框 9"/>
            <p:cNvSpPr txBox="1"/>
            <p:nvPr/>
          </p:nvSpPr>
          <p:spPr>
            <a:xfrm>
              <a:off x="7825" y="2745"/>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26" name="文本框 25"/>
            <p:cNvSpPr txBox="1"/>
            <p:nvPr/>
          </p:nvSpPr>
          <p:spPr>
            <a:xfrm>
              <a:off x="7062" y="477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4" name="文本框 53"/>
            <p:cNvSpPr txBox="1"/>
            <p:nvPr/>
          </p:nvSpPr>
          <p:spPr>
            <a:xfrm>
              <a:off x="8091" y="5003"/>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5" name="文本框 54"/>
            <p:cNvSpPr txBox="1"/>
            <p:nvPr/>
          </p:nvSpPr>
          <p:spPr>
            <a:xfrm>
              <a:off x="7945" y="5589"/>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6" name="文本框 55"/>
            <p:cNvSpPr txBox="1"/>
            <p:nvPr/>
          </p:nvSpPr>
          <p:spPr>
            <a:xfrm>
              <a:off x="10784" y="4637"/>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7" name="文本框 56"/>
            <p:cNvSpPr txBox="1"/>
            <p:nvPr/>
          </p:nvSpPr>
          <p:spPr>
            <a:xfrm>
              <a:off x="11522" y="496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8" name="文本框 57"/>
            <p:cNvSpPr txBox="1"/>
            <p:nvPr/>
          </p:nvSpPr>
          <p:spPr>
            <a:xfrm>
              <a:off x="12564" y="594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9" name="文本框 58"/>
            <p:cNvSpPr txBox="1"/>
            <p:nvPr/>
          </p:nvSpPr>
          <p:spPr>
            <a:xfrm>
              <a:off x="11400" y="5562"/>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0" name="文本框 59"/>
            <p:cNvSpPr txBox="1"/>
            <p:nvPr/>
          </p:nvSpPr>
          <p:spPr>
            <a:xfrm>
              <a:off x="14544" y="2970"/>
              <a:ext cx="652" cy="434"/>
            </a:xfrm>
            <a:prstGeom prst="rect">
              <a:avLst/>
            </a:prstGeom>
            <a:noFill/>
          </p:spPr>
          <p:txBody>
            <a:bodyPr wrap="square" rtlCol="0">
              <a:spAutoFit/>
            </a:bodyPr>
            <a:p>
              <a:r>
                <a:rPr lang="en-US" altLang="zh-CN" sz="1200" b="1">
                  <a:solidFill>
                    <a:srgbClr val="FF0000"/>
                  </a:solidFill>
                </a:rPr>
                <a:t>6</a:t>
              </a:r>
              <a:endParaRPr lang="en-US" altLang="zh-CN" sz="1200" b="1">
                <a:solidFill>
                  <a:srgbClr val="FF0000"/>
                </a:solidFill>
              </a:endParaRPr>
            </a:p>
          </p:txBody>
        </p:sp>
        <p:sp>
          <p:nvSpPr>
            <p:cNvPr id="61" name="文本框 60"/>
            <p:cNvSpPr txBox="1"/>
            <p:nvPr/>
          </p:nvSpPr>
          <p:spPr>
            <a:xfrm>
              <a:off x="12114" y="7341"/>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62" name="文本框 61"/>
            <p:cNvSpPr txBox="1"/>
            <p:nvPr/>
          </p:nvSpPr>
          <p:spPr>
            <a:xfrm>
              <a:off x="15172" y="7415"/>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grpSp>
      <p:sp>
        <p:nvSpPr>
          <p:cNvPr id="63" name="文本框 62"/>
          <p:cNvSpPr txBox="1"/>
          <p:nvPr/>
        </p:nvSpPr>
        <p:spPr>
          <a:xfrm>
            <a:off x="42545" y="1885950"/>
            <a:ext cx="834961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Q( </a:t>
            </a:r>
            <a:r>
              <a:rPr lang="en-US" altLang="zh-CN" sz="2800" b="1">
                <a:solidFill>
                  <a:srgbClr val="FF0000"/>
                </a:solidFill>
                <a:latin typeface="Georgia" panose="02040502050405020303" charset="0"/>
                <a:cs typeface="Georgia" panose="02040502050405020303" charset="0"/>
                <a:sym typeface="+mn-ea"/>
              </a:rPr>
              <a:t>q </a:t>
            </a:r>
            <a:r>
              <a:rPr lang="en-US" sz="2800" b="1">
                <a:solidFill>
                  <a:srgbClr val="0070C0"/>
                </a:solidFill>
                <a:latin typeface="Georgia" panose="02040502050405020303" charset="0"/>
                <a:cs typeface="Georgia" panose="02040502050405020303" charset="0"/>
                <a:sym typeface="+mn-ea"/>
              </a:rPr>
              <a:t>, </a:t>
            </a:r>
            <a:r>
              <a:rPr lang="en-US" altLang="zh-CN" sz="2800" i="1">
                <a:solidFill>
                  <a:srgbClr val="FF0000"/>
                </a:solidFill>
                <a:sym typeface="+mn-ea"/>
              </a:rPr>
              <a:t>∆t = 15 </a:t>
            </a:r>
            <a:r>
              <a:rPr lang="en-US" sz="2800" b="1">
                <a:solidFill>
                  <a:srgbClr val="0070C0"/>
                </a:solidFill>
                <a:latin typeface="Georgia" panose="02040502050405020303" charset="0"/>
                <a:cs typeface="Georgia" panose="02040502050405020303" charset="0"/>
                <a:sym typeface="+mn-ea"/>
              </a:rPr>
              <a:t>, </a:t>
            </a:r>
            <a:r>
              <a:rPr lang="en-US" altLang="zh-CN" sz="2800" b="1">
                <a:solidFill>
                  <a:srgbClr val="00CCCC"/>
                </a:solidFill>
                <a:latin typeface="Georgia" panose="02040502050405020303" charset="0"/>
                <a:cs typeface="Georgia" panose="02040502050405020303" charset="0"/>
                <a:sym typeface="+mn-ea"/>
              </a:rPr>
              <a:t>P </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64" name="椭圆 63"/>
          <p:cNvSpPr/>
          <p:nvPr/>
        </p:nvSpPr>
        <p:spPr>
          <a:xfrm>
            <a:off x="8112760" y="244030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6712585" y="332359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7309485" y="307530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6819265" y="248793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椭圆 70"/>
          <p:cNvSpPr/>
          <p:nvPr/>
        </p:nvSpPr>
        <p:spPr>
          <a:xfrm>
            <a:off x="5599430" y="282321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椭圆 72"/>
          <p:cNvSpPr/>
          <p:nvPr/>
        </p:nvSpPr>
        <p:spPr>
          <a:xfrm>
            <a:off x="5121910" y="315912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7" name="椭圆 76"/>
          <p:cNvSpPr/>
          <p:nvPr/>
        </p:nvSpPr>
        <p:spPr>
          <a:xfrm>
            <a:off x="5671185" y="359918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6555105" y="481139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椭圆 79"/>
          <p:cNvSpPr/>
          <p:nvPr/>
        </p:nvSpPr>
        <p:spPr>
          <a:xfrm>
            <a:off x="8511540" y="370649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7670800" y="373634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6555105" y="4811395"/>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7670800" y="458343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2" name="椭圆 81"/>
          <p:cNvSpPr/>
          <p:nvPr/>
        </p:nvSpPr>
        <p:spPr>
          <a:xfrm>
            <a:off x="9220835" y="81915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36525" y="4394200"/>
            <a:ext cx="2929890"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Rl={</a:t>
            </a:r>
            <a:r>
              <a:rPr lang="en-US" sz="2800" b="1">
                <a:solidFill>
                  <a:srgbClr val="8F8F8F"/>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3" name="椭圆 2"/>
          <p:cNvSpPr/>
          <p:nvPr/>
        </p:nvSpPr>
        <p:spPr>
          <a:xfrm>
            <a:off x="9137650" y="1885950"/>
            <a:ext cx="441960" cy="353695"/>
          </a:xfrm>
          <a:prstGeom prst="ellipse">
            <a:avLst/>
          </a:prstGeom>
          <a:solidFill>
            <a:schemeClr val="bg2">
              <a:lumMod val="50000"/>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36525" y="4405630"/>
            <a:ext cx="2929890"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Rl={</a:t>
            </a:r>
            <a:r>
              <a:rPr lang="en-US" sz="2800" b="1">
                <a:solidFill>
                  <a:srgbClr val="8F8F8F"/>
                </a:solidFill>
                <a:latin typeface="Georgia" panose="02040502050405020303" charset="0"/>
                <a:cs typeface="Georgia" panose="02040502050405020303" charset="0"/>
                <a:sym typeface="+mn-ea"/>
              </a:rPr>
              <a:t>V,</a:t>
            </a:r>
            <a:r>
              <a:rPr lang="en-US" sz="2800" b="1">
                <a:solidFill>
                  <a:srgbClr val="00000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cxnSp>
        <p:nvCxnSpPr>
          <p:cNvPr id="15" name="直接连接符 14"/>
          <p:cNvCxnSpPr/>
          <p:nvPr/>
        </p:nvCxnSpPr>
        <p:spPr>
          <a:xfrm>
            <a:off x="1014095" y="4898390"/>
            <a:ext cx="36322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419860" y="4899025"/>
            <a:ext cx="36322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34925" y="2573020"/>
            <a:ext cx="417258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Ru={</a:t>
            </a:r>
            <a:r>
              <a:rPr lang="en-US" sz="2800" b="1">
                <a:solidFill>
                  <a:srgbClr val="2DD52D"/>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B2</a:t>
            </a:r>
            <a:r>
              <a:rPr lang="en-US" sz="2800" b="1">
                <a:solidFill>
                  <a:srgbClr val="0070C0"/>
                </a:solidFill>
                <a:latin typeface="Georgia" panose="02040502050405020303" charset="0"/>
                <a:cs typeface="Georgia" panose="02040502050405020303" charset="0"/>
                <a:sym typeface="+mn-ea"/>
              </a:rPr>
              <a:t>,</a:t>
            </a:r>
            <a:r>
              <a:rPr lang="en-US" sz="2800" b="1">
                <a:solidFill>
                  <a:srgbClr val="1D1DFF"/>
                </a:solidFill>
                <a:latin typeface="Georgia" panose="02040502050405020303" charset="0"/>
                <a:cs typeface="Georgia" panose="02040502050405020303" charset="0"/>
                <a:sym typeface="+mn-ea"/>
              </a:rPr>
              <a:t>B1,</a:t>
            </a:r>
            <a:r>
              <a:rPr lang="en-US" sz="2800" b="1">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70" name="文本框 69"/>
          <p:cNvSpPr txBox="1"/>
          <p:nvPr/>
        </p:nvSpPr>
        <p:spPr>
          <a:xfrm>
            <a:off x="42545" y="3131820"/>
            <a:ext cx="3467100" cy="1076325"/>
          </a:xfrm>
          <a:prstGeom prst="rect">
            <a:avLst/>
          </a:prstGeom>
          <a:noFill/>
        </p:spPr>
        <p:txBody>
          <a:bodyPr wrap="square" rtlCol="0">
            <a:spAutoFit/>
          </a:bodyPr>
          <a:p>
            <a:r>
              <a:rPr lang="en-US" altLang="zh-CN" sz="3200" b="1">
                <a:solidFill>
                  <a:srgbClr val="FF0000"/>
                </a:solidFill>
                <a:sym typeface="+mn-ea"/>
              </a:rPr>
              <a:t>B</a:t>
            </a:r>
            <a:r>
              <a:rPr lang="en-US" altLang="zh-CN" sz="3200" b="1" baseline="-25000">
                <a:solidFill>
                  <a:srgbClr val="FF0000"/>
                </a:solidFill>
                <a:sym typeface="+mn-ea"/>
              </a:rPr>
              <a:t>E</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8F8F8F"/>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8F8F8F"/>
                </a:solidFill>
                <a:latin typeface="Georgia" panose="02040502050405020303" charset="0"/>
                <a:cs typeface="Georgia" panose="02040502050405020303" charset="0"/>
                <a:sym typeface="+mn-ea"/>
              </a:rPr>
              <a:t>B2</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B2</a:t>
            </a:r>
            <a:r>
              <a:rPr lang="en-US" altLang="zh-CN" sz="3200" b="1">
                <a:solidFill>
                  <a:srgbClr val="FF0000"/>
                </a:solidFill>
                <a:sym typeface="+mn-ea"/>
              </a:rPr>
              <a:t>,</a:t>
            </a:r>
            <a:r>
              <a:rPr lang="en-US" sz="2800" b="1">
                <a:solidFill>
                  <a:srgbClr val="1D1DFF"/>
                </a:solidFill>
                <a:latin typeface="Georgia" panose="02040502050405020303" charset="0"/>
                <a:cs typeface="Georgia" panose="02040502050405020303" charset="0"/>
                <a:sym typeface="+mn-ea"/>
              </a:rPr>
              <a:t>B1</a:t>
            </a:r>
            <a:r>
              <a:rPr lang="en-US" altLang="zh-CN" sz="3200" b="1">
                <a:solidFill>
                  <a:srgbClr val="FF0000"/>
                </a:solidFill>
                <a:sym typeface="+mn-ea"/>
              </a:rPr>
              <a:t>,</a:t>
            </a:r>
            <a:r>
              <a:rPr lang="en-US" sz="2800" b="1">
                <a:solidFill>
                  <a:srgbClr val="2DD52D"/>
                </a:solidFill>
                <a:latin typeface="Georgia" panose="02040502050405020303" charset="0"/>
                <a:cs typeface="Georgia" panose="02040502050405020303" charset="0"/>
                <a:sym typeface="+mn-ea"/>
              </a:rPr>
              <a:t>B3</a:t>
            </a:r>
            <a:r>
              <a:rPr lang="en-US" altLang="zh-CN" sz="3200" b="1">
                <a:solidFill>
                  <a:srgbClr val="FF0000"/>
                </a:solidFill>
                <a:sym typeface="+mn-ea"/>
              </a:rPr>
              <a:t>,</a:t>
            </a:r>
            <a:r>
              <a:rPr lang="en-US" sz="2800" b="1">
                <a:solidFill>
                  <a:schemeClr val="tx1"/>
                </a:solidFill>
                <a:latin typeface="Georgia" panose="02040502050405020303" charset="0"/>
                <a:cs typeface="Georgia" panose="02040502050405020303" charset="0"/>
                <a:sym typeface="+mn-ea"/>
              </a:rPr>
              <a:t>B1</a:t>
            </a:r>
            <a:r>
              <a:rPr lang="en-US" altLang="zh-CN" sz="3200" b="1">
                <a:solidFill>
                  <a:srgbClr val="FF0000"/>
                </a:solidFill>
                <a:sym typeface="+mn-ea"/>
              </a:rPr>
              <a:t>}</a:t>
            </a:r>
            <a:endParaRPr lang="en-US" altLang="zh-CN" sz="3200" b="1">
              <a:solidFill>
                <a:srgbClr val="FF0000"/>
              </a:solidFill>
              <a:latin typeface="Georgia" panose="02040502050405020303" charset="0"/>
              <a:cs typeface="Georgia" panose="02040502050405020303" charset="0"/>
              <a:sym typeface="+mn-ea"/>
            </a:endParaRPr>
          </a:p>
        </p:txBody>
      </p:sp>
      <p:cxnSp>
        <p:nvCxnSpPr>
          <p:cNvPr id="90" name="直接连接符 89"/>
          <p:cNvCxnSpPr/>
          <p:nvPr/>
        </p:nvCxnSpPr>
        <p:spPr>
          <a:xfrm>
            <a:off x="1014095" y="315912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1584325" y="319341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190115" y="317690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789555" y="326453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13995" y="3736340"/>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805180" y="3778885"/>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1283335" y="3736340"/>
            <a:ext cx="383540" cy="471805"/>
          </a:xfrm>
          <a:prstGeom prst="line">
            <a:avLst/>
          </a:prstGeom>
          <a:ln w="47625" cmpd="sng">
            <a:solidFill>
              <a:srgbClr val="323F4F"/>
            </a:solidFill>
            <a:prstDash val="solid"/>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6757035" y="255714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83" name="文本框 82"/>
          <p:cNvSpPr txBox="1"/>
          <p:nvPr/>
        </p:nvSpPr>
        <p:spPr>
          <a:xfrm>
            <a:off x="7653020" y="3765550"/>
            <a:ext cx="414020" cy="275590"/>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84" name="文本框 83"/>
          <p:cNvSpPr txBox="1"/>
          <p:nvPr/>
        </p:nvSpPr>
        <p:spPr>
          <a:xfrm>
            <a:off x="8465820" y="3763645"/>
            <a:ext cx="414020" cy="275590"/>
          </a:xfrm>
          <a:prstGeom prst="rect">
            <a:avLst/>
          </a:prstGeom>
          <a:noFill/>
        </p:spPr>
        <p:txBody>
          <a:bodyPr wrap="square" rtlCol="0">
            <a:spAutoFit/>
          </a:bodyPr>
          <a:p>
            <a:r>
              <a:rPr lang="en-US" altLang="zh-CN" sz="1200" b="1">
                <a:solidFill>
                  <a:schemeClr val="tx1"/>
                </a:solidFill>
              </a:rPr>
              <a:t>B3</a:t>
            </a:r>
            <a:endParaRPr lang="en-US" altLang="zh-CN" sz="1200" b="1">
              <a:solidFill>
                <a:schemeClr val="tx1"/>
              </a:solidFill>
            </a:endParaRPr>
          </a:p>
        </p:txBody>
      </p:sp>
      <p:sp>
        <p:nvSpPr>
          <p:cNvPr id="86" name="文本框 85"/>
          <p:cNvSpPr txBox="1"/>
          <p:nvPr/>
        </p:nvSpPr>
        <p:spPr>
          <a:xfrm>
            <a:off x="5580380" y="284289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88" name="文本框 87"/>
          <p:cNvSpPr txBox="1"/>
          <p:nvPr/>
        </p:nvSpPr>
        <p:spPr>
          <a:xfrm>
            <a:off x="5642610" y="3667760"/>
            <a:ext cx="414020" cy="275590"/>
          </a:xfrm>
          <a:prstGeom prst="rect">
            <a:avLst/>
          </a:prstGeom>
          <a:noFill/>
        </p:spPr>
        <p:txBody>
          <a:bodyPr wrap="square" rtlCol="0">
            <a:spAutoFit/>
          </a:bodyPr>
          <a:p>
            <a:r>
              <a:rPr lang="en-US" altLang="zh-CN" sz="1200" b="1">
                <a:solidFill>
                  <a:schemeClr val="tx1"/>
                </a:solidFill>
              </a:rPr>
              <a:t>B2</a:t>
            </a:r>
            <a:endParaRPr lang="en-US" altLang="zh-CN" sz="1200" b="1">
              <a:solidFill>
                <a:schemeClr val="tx1"/>
              </a:solidFill>
            </a:endParaRPr>
          </a:p>
        </p:txBody>
      </p:sp>
      <p:sp>
        <p:nvSpPr>
          <p:cNvPr id="89" name="文本框 88"/>
          <p:cNvSpPr txBox="1"/>
          <p:nvPr/>
        </p:nvSpPr>
        <p:spPr>
          <a:xfrm>
            <a:off x="6490970" y="4895215"/>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
        <p:nvSpPr>
          <p:cNvPr id="91" name="文本框 90"/>
          <p:cNvSpPr txBox="1"/>
          <p:nvPr/>
        </p:nvSpPr>
        <p:spPr>
          <a:xfrm>
            <a:off x="9184005" y="869950"/>
            <a:ext cx="414020" cy="275590"/>
          </a:xfrm>
          <a:prstGeom prst="rect">
            <a:avLst/>
          </a:prstGeom>
          <a:noFill/>
        </p:spPr>
        <p:txBody>
          <a:bodyPr wrap="square" rtlCol="0">
            <a:spAutoFit/>
          </a:bodyPr>
          <a:p>
            <a:r>
              <a:rPr lang="en-US" altLang="zh-CN" sz="1200" b="1">
                <a:solidFill>
                  <a:schemeClr val="tx1"/>
                </a:solidFill>
              </a:rPr>
              <a:t>B1</a:t>
            </a:r>
            <a:endParaRPr lang="en-US" altLang="zh-CN" sz="1200" b="1">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63"/>
                                        </p:tgtEl>
                                        <p:attrNameLst>
                                          <p:attrName>style.visibility</p:attrName>
                                        </p:attrNameLst>
                                      </p:cBhvr>
                                      <p:to>
                                        <p:strVal val="visible"/>
                                      </p:to>
                                    </p:set>
                                    <p:animEffect transition="in" filter="blinds(horizontal)">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68"/>
                                        </p:tgtEl>
                                        <p:attrNameLst>
                                          <p:attrName>style.visibility</p:attrName>
                                        </p:attrNameLst>
                                      </p:cBhvr>
                                      <p:to>
                                        <p:strVal val="visible"/>
                                      </p:to>
                                    </p:set>
                                    <p:animEffect transition="in" filter="blinds(horizont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70"/>
                                        </p:tgtEl>
                                        <p:attrNameLst>
                                          <p:attrName>style.visibility</p:attrName>
                                        </p:attrNameLst>
                                      </p:cBhvr>
                                      <p:to>
                                        <p:strVal val="visible"/>
                                      </p:to>
                                    </p:set>
                                    <p:animEffect transition="in" filter="blinds(horizontal)">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500" fill="hold">
                                          <p:stCondLst>
                                            <p:cond delay="0"/>
                                          </p:stCondLst>
                                        </p:cTn>
                                        <p:tgtEl>
                                          <p:spTgt spid="64"/>
                                        </p:tgtEl>
                                        <p:attrNameLst>
                                          <p:attrName>style.visibility</p:attrName>
                                        </p:attrNameLst>
                                      </p:cBhvr>
                                      <p:to>
                                        <p:strVal val="visible"/>
                                      </p:to>
                                    </p:set>
                                    <p:animEffect transition="in" filter="blinds(horizontal)">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64"/>
                                        </p:tgtEl>
                                      </p:cBhvr>
                                    </p:animEffect>
                                    <p:set>
                                      <p:cBhvr>
                                        <p:cTn id="32" dur="1" fill="hold">
                                          <p:stCondLst>
                                            <p:cond delay="499"/>
                                          </p:stCondLst>
                                        </p:cTn>
                                        <p:tgtEl>
                                          <p:spTgt spid="6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500" fill="hold">
                                          <p:stCondLst>
                                            <p:cond delay="0"/>
                                          </p:stCondLst>
                                        </p:cTn>
                                        <p:tgtEl>
                                          <p:spTgt spid="65"/>
                                        </p:tgtEl>
                                        <p:attrNameLst>
                                          <p:attrName>style.visibility</p:attrName>
                                        </p:attrNameLst>
                                      </p:cBhvr>
                                      <p:to>
                                        <p:strVal val="visible"/>
                                      </p:to>
                                    </p:set>
                                    <p:animEffect transition="in" filter="blinds(horizontal)">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1" nodeType="clickEffect">
                                  <p:stCondLst>
                                    <p:cond delay="0"/>
                                  </p:stCondLst>
                                  <p:childTnLst>
                                    <p:animEffect transition="out" filter="wipe(down)">
                                      <p:cBhvr>
                                        <p:cTn id="41" dur="500"/>
                                        <p:tgtEl>
                                          <p:spTgt spid="65"/>
                                        </p:tgtEl>
                                      </p:cBhvr>
                                    </p:animEffect>
                                    <p:set>
                                      <p:cBhvr>
                                        <p:cTn id="42" dur="1" fill="hold">
                                          <p:stCondLst>
                                            <p:cond delay="499"/>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500" fill="hold">
                                          <p:stCondLst>
                                            <p:cond delay="0"/>
                                          </p:stCondLst>
                                        </p:cTn>
                                        <p:tgtEl>
                                          <p:spTgt spid="67"/>
                                        </p:tgtEl>
                                        <p:attrNameLst>
                                          <p:attrName>style.visibility</p:attrName>
                                        </p:attrNameLst>
                                      </p:cBhvr>
                                      <p:to>
                                        <p:strVal val="visible"/>
                                      </p:to>
                                    </p:set>
                                    <p:animEffect transition="in" filter="blinds(horizontal)">
                                      <p:cBhvr>
                                        <p:cTn id="47" dur="500"/>
                                        <p:tgtEl>
                                          <p:spTgt spid="6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67"/>
                                        </p:tgtEl>
                                      </p:cBhvr>
                                    </p:animEffect>
                                    <p:set>
                                      <p:cBhvr>
                                        <p:cTn id="52" dur="1" fill="hold">
                                          <p:stCondLst>
                                            <p:cond delay="499"/>
                                          </p:stCondLst>
                                        </p:cTn>
                                        <p:tgtEl>
                                          <p:spTgt spid="6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500" fill="hold">
                                          <p:stCondLst>
                                            <p:cond delay="0"/>
                                          </p:stCondLst>
                                        </p:cTn>
                                        <p:tgtEl>
                                          <p:spTgt spid="69"/>
                                        </p:tgtEl>
                                        <p:attrNameLst>
                                          <p:attrName>style.visibility</p:attrName>
                                        </p:attrNameLst>
                                      </p:cBhvr>
                                      <p:to>
                                        <p:strVal val="visible"/>
                                      </p:to>
                                    </p:set>
                                    <p:animEffect transition="in" filter="blinds(horizontal)">
                                      <p:cBhvr>
                                        <p:cTn id="57" dur="500"/>
                                        <p:tgtEl>
                                          <p:spTgt spid="6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69"/>
                                        </p:tgtEl>
                                      </p:cBhvr>
                                    </p:animEffect>
                                    <p:set>
                                      <p:cBhvr>
                                        <p:cTn id="62" dur="1" fill="hold">
                                          <p:stCondLst>
                                            <p:cond delay="499"/>
                                          </p:stCondLst>
                                        </p:cTn>
                                        <p:tgtEl>
                                          <p:spTgt spid="6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500" fill="hold">
                                          <p:stCondLst>
                                            <p:cond delay="0"/>
                                          </p:stCondLst>
                                        </p:cTn>
                                        <p:tgtEl>
                                          <p:spTgt spid="71"/>
                                        </p:tgtEl>
                                        <p:attrNameLst>
                                          <p:attrName>style.visibility</p:attrName>
                                        </p:attrNameLst>
                                      </p:cBhvr>
                                      <p:to>
                                        <p:strVal val="visible"/>
                                      </p:to>
                                    </p:set>
                                    <p:animEffect transition="in" filter="blinds(horizontal)">
                                      <p:cBhvr>
                                        <p:cTn id="67" dur="500"/>
                                        <p:tgtEl>
                                          <p:spTgt spid="7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4" fill="hold" grpId="1" nodeType="clickEffect">
                                  <p:stCondLst>
                                    <p:cond delay="0"/>
                                  </p:stCondLst>
                                  <p:childTnLst>
                                    <p:animEffect transition="out" filter="wipe(down)">
                                      <p:cBhvr>
                                        <p:cTn id="71" dur="500"/>
                                        <p:tgtEl>
                                          <p:spTgt spid="71"/>
                                        </p:tgtEl>
                                      </p:cBhvr>
                                    </p:animEffect>
                                    <p:set>
                                      <p:cBhvr>
                                        <p:cTn id="72" dur="1" fill="hold">
                                          <p:stCondLst>
                                            <p:cond delay="499"/>
                                          </p:stCondLst>
                                        </p:cTn>
                                        <p:tgtEl>
                                          <p:spTgt spid="7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500" fill="hold">
                                          <p:stCondLst>
                                            <p:cond delay="0"/>
                                          </p:stCondLst>
                                        </p:cTn>
                                        <p:tgtEl>
                                          <p:spTgt spid="73"/>
                                        </p:tgtEl>
                                        <p:attrNameLst>
                                          <p:attrName>style.visibility</p:attrName>
                                        </p:attrNameLst>
                                      </p:cBhvr>
                                      <p:to>
                                        <p:strVal val="visible"/>
                                      </p:to>
                                    </p:set>
                                    <p:animEffect transition="in" filter="blinds(horizontal)">
                                      <p:cBhvr>
                                        <p:cTn id="77" dur="500"/>
                                        <p:tgtEl>
                                          <p:spTgt spid="7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grpId="1" nodeType="clickEffect">
                                  <p:stCondLst>
                                    <p:cond delay="0"/>
                                  </p:stCondLst>
                                  <p:childTnLst>
                                    <p:animEffect transition="out" filter="wipe(down)">
                                      <p:cBhvr>
                                        <p:cTn id="81" dur="500"/>
                                        <p:tgtEl>
                                          <p:spTgt spid="73"/>
                                        </p:tgtEl>
                                      </p:cBhvr>
                                    </p:animEffect>
                                    <p:set>
                                      <p:cBhvr>
                                        <p:cTn id="82" dur="1" fill="hold">
                                          <p:stCondLst>
                                            <p:cond delay="499"/>
                                          </p:stCondLst>
                                        </p:cTn>
                                        <p:tgtEl>
                                          <p:spTgt spid="7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500" fill="hold">
                                          <p:stCondLst>
                                            <p:cond delay="0"/>
                                          </p:stCondLst>
                                        </p:cTn>
                                        <p:tgtEl>
                                          <p:spTgt spid="2"/>
                                        </p:tgtEl>
                                        <p:attrNameLst>
                                          <p:attrName>style.visibility</p:attrName>
                                        </p:attrNameLst>
                                      </p:cBhvr>
                                      <p:to>
                                        <p:strVal val="visible"/>
                                      </p:to>
                                    </p:set>
                                    <p:animEffect transition="in" filter="blinds(horizontal)">
                                      <p:cBhvr>
                                        <p:cTn id="87" dur="500"/>
                                        <p:tgtEl>
                                          <p:spTgt spid="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500" fill="hold">
                                          <p:stCondLst>
                                            <p:cond delay="0"/>
                                          </p:stCondLst>
                                        </p:cTn>
                                        <p:tgtEl>
                                          <p:spTgt spid="77"/>
                                        </p:tgtEl>
                                        <p:attrNameLst>
                                          <p:attrName>style.visibility</p:attrName>
                                        </p:attrNameLst>
                                      </p:cBhvr>
                                      <p:to>
                                        <p:strVal val="visible"/>
                                      </p:to>
                                    </p:set>
                                    <p:animEffect transition="in" filter="blinds(horizontal)">
                                      <p:cBhvr>
                                        <p:cTn id="92" dur="500"/>
                                        <p:tgtEl>
                                          <p:spTgt spid="7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grpId="1" nodeType="clickEffect">
                                  <p:stCondLst>
                                    <p:cond delay="0"/>
                                  </p:stCondLst>
                                  <p:childTnLst>
                                    <p:animEffect transition="out" filter="wipe(down)">
                                      <p:cBhvr>
                                        <p:cTn id="96" dur="500"/>
                                        <p:tgtEl>
                                          <p:spTgt spid="77"/>
                                        </p:tgtEl>
                                      </p:cBhvr>
                                    </p:animEffect>
                                    <p:set>
                                      <p:cBhvr>
                                        <p:cTn id="97" dur="1" fill="hold">
                                          <p:stCondLst>
                                            <p:cond delay="499"/>
                                          </p:stCondLst>
                                        </p:cTn>
                                        <p:tgtEl>
                                          <p:spTgt spid="7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9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7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74"/>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500" fill="hold">
                                          <p:stCondLst>
                                            <p:cond delay="0"/>
                                          </p:stCondLst>
                                        </p:cTn>
                                        <p:tgtEl>
                                          <p:spTgt spid="18"/>
                                        </p:tgtEl>
                                        <p:attrNameLst>
                                          <p:attrName>style.visibility</p:attrName>
                                        </p:attrNameLst>
                                      </p:cBhvr>
                                      <p:to>
                                        <p:strVal val="visible"/>
                                      </p:to>
                                    </p:set>
                                    <p:animEffect transition="in" filter="blinds(horizontal)">
                                      <p:cBhvr>
                                        <p:cTn id="114" dur="500"/>
                                        <p:tgtEl>
                                          <p:spTgt spid="18"/>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xit" presetSubtype="4" fill="hold" grpId="1" nodeType="clickEffect">
                                  <p:stCondLst>
                                    <p:cond delay="0"/>
                                  </p:stCondLst>
                                  <p:childTnLst>
                                    <p:animEffect transition="out" filter="wipe(down)">
                                      <p:cBhvr>
                                        <p:cTn id="118" dur="500"/>
                                        <p:tgtEl>
                                          <p:spTgt spid="18"/>
                                        </p:tgtEl>
                                      </p:cBhvr>
                                    </p:animEffect>
                                    <p:set>
                                      <p:cBhvr>
                                        <p:cTn id="119" dur="1" fill="hold">
                                          <p:stCondLst>
                                            <p:cond delay="499"/>
                                          </p:stCondLst>
                                        </p:cTn>
                                        <p:tgtEl>
                                          <p:spTgt spid="18"/>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500" fill="hold">
                                          <p:stCondLst>
                                            <p:cond delay="0"/>
                                          </p:stCondLst>
                                        </p:cTn>
                                        <p:tgtEl>
                                          <p:spTgt spid="66"/>
                                        </p:tgtEl>
                                        <p:attrNameLst>
                                          <p:attrName>style.visibility</p:attrName>
                                        </p:attrNameLst>
                                      </p:cBhvr>
                                      <p:to>
                                        <p:strVal val="visible"/>
                                      </p:to>
                                    </p:set>
                                    <p:animEffect transition="in" filter="blinds(horizontal)">
                                      <p:cBhvr>
                                        <p:cTn id="124" dur="500"/>
                                        <p:tgtEl>
                                          <p:spTgt spid="66"/>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xit" presetSubtype="4" fill="hold" grpId="1" nodeType="clickEffect">
                                  <p:stCondLst>
                                    <p:cond delay="0"/>
                                  </p:stCondLst>
                                  <p:childTnLst>
                                    <p:animEffect transition="out" filter="wipe(down)">
                                      <p:cBhvr>
                                        <p:cTn id="128" dur="500"/>
                                        <p:tgtEl>
                                          <p:spTgt spid="66"/>
                                        </p:tgtEl>
                                      </p:cBhvr>
                                    </p:animEffect>
                                    <p:set>
                                      <p:cBhvr>
                                        <p:cTn id="129" dur="1" fill="hold">
                                          <p:stCondLst>
                                            <p:cond delay="499"/>
                                          </p:stCondLst>
                                        </p:cTn>
                                        <p:tgtEl>
                                          <p:spTgt spid="6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3" presetClass="entr" presetSubtype="10" fill="hold" grpId="0" nodeType="clickEffect">
                                  <p:stCondLst>
                                    <p:cond delay="0"/>
                                  </p:stCondLst>
                                  <p:childTnLst>
                                    <p:set>
                                      <p:cBhvr>
                                        <p:cTn id="133" dur="500" fill="hold">
                                          <p:stCondLst>
                                            <p:cond delay="0"/>
                                          </p:stCondLst>
                                        </p:cTn>
                                        <p:tgtEl>
                                          <p:spTgt spid="81"/>
                                        </p:tgtEl>
                                        <p:attrNameLst>
                                          <p:attrName>style.visibility</p:attrName>
                                        </p:attrNameLst>
                                      </p:cBhvr>
                                      <p:to>
                                        <p:strVal val="visible"/>
                                      </p:to>
                                    </p:set>
                                    <p:animEffect transition="in" filter="blinds(horizontal)">
                                      <p:cBhvr>
                                        <p:cTn id="134" dur="500"/>
                                        <p:tgtEl>
                                          <p:spTgt spid="81"/>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xit" presetSubtype="4" fill="hold" grpId="1" nodeType="clickEffect">
                                  <p:stCondLst>
                                    <p:cond delay="0"/>
                                  </p:stCondLst>
                                  <p:childTnLst>
                                    <p:animEffect transition="out" filter="wipe(down)">
                                      <p:cBhvr>
                                        <p:cTn id="138" dur="500"/>
                                        <p:tgtEl>
                                          <p:spTgt spid="81"/>
                                        </p:tgtEl>
                                      </p:cBhvr>
                                    </p:animEffect>
                                    <p:set>
                                      <p:cBhvr>
                                        <p:cTn id="139" dur="1" fill="hold">
                                          <p:stCondLst>
                                            <p:cond delay="499"/>
                                          </p:stCondLst>
                                        </p:cTn>
                                        <p:tgtEl>
                                          <p:spTgt spid="81"/>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3" presetClass="entr" presetSubtype="10" fill="hold" grpId="0" nodeType="clickEffect">
                                  <p:stCondLst>
                                    <p:cond delay="0"/>
                                  </p:stCondLst>
                                  <p:childTnLst>
                                    <p:set>
                                      <p:cBhvr>
                                        <p:cTn id="143" dur="500" fill="hold">
                                          <p:stCondLst>
                                            <p:cond delay="0"/>
                                          </p:stCondLst>
                                        </p:cTn>
                                        <p:tgtEl>
                                          <p:spTgt spid="79"/>
                                        </p:tgtEl>
                                        <p:attrNameLst>
                                          <p:attrName>style.visibility</p:attrName>
                                        </p:attrNameLst>
                                      </p:cBhvr>
                                      <p:to>
                                        <p:strVal val="visible"/>
                                      </p:to>
                                    </p:set>
                                    <p:animEffect transition="in" filter="blinds(horizontal)">
                                      <p:cBhvr>
                                        <p:cTn id="144" dur="500"/>
                                        <p:tgtEl>
                                          <p:spTgt spid="7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xit" presetSubtype="4" fill="hold" grpId="1" nodeType="clickEffect">
                                  <p:stCondLst>
                                    <p:cond delay="0"/>
                                  </p:stCondLst>
                                  <p:childTnLst>
                                    <p:animEffect transition="out" filter="wipe(down)">
                                      <p:cBhvr>
                                        <p:cTn id="148" dur="500"/>
                                        <p:tgtEl>
                                          <p:spTgt spid="79"/>
                                        </p:tgtEl>
                                      </p:cBhvr>
                                    </p:animEffect>
                                    <p:set>
                                      <p:cBhvr>
                                        <p:cTn id="149" dur="1" fill="hold">
                                          <p:stCondLst>
                                            <p:cond delay="499"/>
                                          </p:stCondLst>
                                        </p:cTn>
                                        <p:tgtEl>
                                          <p:spTgt spid="79"/>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0"/>
                                          </p:stCondLst>
                                        </p:cTn>
                                        <p:tgtEl>
                                          <p:spTgt spid="7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nodeType="clickPar">
                                  <p:stCondLst>
                                    <p:cond delay="0"/>
                                  </p:stCondLst>
                                  <p:childTnLst>
                                    <p:set>
                                      <p:cBhvr>
                                        <p:cTn id="157" dur="1" fill="hold">
                                          <p:stCondLst>
                                            <p:cond delay="0"/>
                                          </p:stCondLst>
                                        </p:cTn>
                                        <p:tgtEl>
                                          <p:spTgt spid="78"/>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0" nodeType="clickEffect">
                                  <p:stCondLst>
                                    <p:cond delay="0"/>
                                  </p:stCondLst>
                                  <p:childTnLst>
                                    <p:set>
                                      <p:cBhvr>
                                        <p:cTn id="161" dur="500" fill="hold">
                                          <p:stCondLst>
                                            <p:cond delay="0"/>
                                          </p:stCondLst>
                                        </p:cTn>
                                        <p:tgtEl>
                                          <p:spTgt spid="80"/>
                                        </p:tgtEl>
                                        <p:attrNameLst>
                                          <p:attrName>style.visibility</p:attrName>
                                        </p:attrNameLst>
                                      </p:cBhvr>
                                      <p:to>
                                        <p:strVal val="visible"/>
                                      </p:to>
                                    </p:set>
                                    <p:animEffect transition="in" filter="blinds(horizontal)">
                                      <p:cBhvr>
                                        <p:cTn id="162" dur="500"/>
                                        <p:tgtEl>
                                          <p:spTgt spid="80"/>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xit" presetSubtype="4" fill="hold" grpId="1" nodeType="clickEffect">
                                  <p:stCondLst>
                                    <p:cond delay="0"/>
                                  </p:stCondLst>
                                  <p:childTnLst>
                                    <p:animEffect transition="out" filter="wipe(down)">
                                      <p:cBhvr>
                                        <p:cTn id="166" dur="500"/>
                                        <p:tgtEl>
                                          <p:spTgt spid="80"/>
                                        </p:tgtEl>
                                      </p:cBhvr>
                                    </p:animEffect>
                                    <p:set>
                                      <p:cBhvr>
                                        <p:cTn id="167" dur="1" fill="hold">
                                          <p:stCondLst>
                                            <p:cond delay="499"/>
                                          </p:stCondLst>
                                        </p:cTn>
                                        <p:tgtEl>
                                          <p:spTgt spid="80"/>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nodeType="clickEffect">
                                  <p:stCondLst>
                                    <p:cond delay="0"/>
                                  </p:stCondLst>
                                  <p:childTnLst>
                                    <p:set>
                                      <p:cBhvr>
                                        <p:cTn id="171" dur="1" fill="hold">
                                          <p:stCondLst>
                                            <p:cond delay="0"/>
                                          </p:stCondLst>
                                        </p:cTn>
                                        <p:tgtEl>
                                          <p:spTgt spid="85"/>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3" presetClass="entr" presetSubtype="10" fill="hold" grpId="0" nodeType="clickEffect">
                                  <p:stCondLst>
                                    <p:cond delay="0"/>
                                  </p:stCondLst>
                                  <p:childTnLst>
                                    <p:set>
                                      <p:cBhvr>
                                        <p:cTn id="175" dur="500" fill="hold">
                                          <p:stCondLst>
                                            <p:cond delay="0"/>
                                          </p:stCondLst>
                                        </p:cTn>
                                        <p:tgtEl>
                                          <p:spTgt spid="82"/>
                                        </p:tgtEl>
                                        <p:attrNameLst>
                                          <p:attrName>style.visibility</p:attrName>
                                        </p:attrNameLst>
                                      </p:cBhvr>
                                      <p:to>
                                        <p:strVal val="visible"/>
                                      </p:to>
                                    </p:set>
                                    <p:animEffect transition="in" filter="blinds(horizontal)">
                                      <p:cBhvr>
                                        <p:cTn id="176" dur="500"/>
                                        <p:tgtEl>
                                          <p:spTgt spid="82"/>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xit" presetSubtype="4" fill="hold" grpId="1" nodeType="clickEffect">
                                  <p:stCondLst>
                                    <p:cond delay="0"/>
                                  </p:stCondLst>
                                  <p:childTnLst>
                                    <p:animEffect transition="out" filter="wipe(down)">
                                      <p:cBhvr>
                                        <p:cTn id="180" dur="500"/>
                                        <p:tgtEl>
                                          <p:spTgt spid="82"/>
                                        </p:tgtEl>
                                      </p:cBhvr>
                                    </p:animEffect>
                                    <p:set>
                                      <p:cBhvr>
                                        <p:cTn id="181" dur="1" fill="hold">
                                          <p:stCondLst>
                                            <p:cond delay="499"/>
                                          </p:stCondLst>
                                        </p:cTn>
                                        <p:tgtEl>
                                          <p:spTgt spid="82"/>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3" presetClass="entr" presetSubtype="10" fill="hold" grpId="0" nodeType="clickEffect">
                                  <p:stCondLst>
                                    <p:cond delay="0"/>
                                  </p:stCondLst>
                                  <p:childTnLst>
                                    <p:set>
                                      <p:cBhvr>
                                        <p:cTn id="185" dur="500" fill="hold">
                                          <p:stCondLst>
                                            <p:cond delay="0"/>
                                          </p:stCondLst>
                                        </p:cTn>
                                        <p:tgtEl>
                                          <p:spTgt spid="3"/>
                                        </p:tgtEl>
                                        <p:attrNameLst>
                                          <p:attrName>style.visibility</p:attrName>
                                        </p:attrNameLst>
                                      </p:cBhvr>
                                      <p:to>
                                        <p:strVal val="visible"/>
                                      </p:to>
                                    </p:set>
                                    <p:animEffect transition="in" filter="blinds(horizontal)">
                                      <p:cBhvr>
                                        <p:cTn id="186" dur="500"/>
                                        <p:tgtEl>
                                          <p:spTgt spid="3"/>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xit" presetSubtype="4" fill="hold" grpId="1" nodeType="clickEffect">
                                  <p:stCondLst>
                                    <p:cond delay="0"/>
                                  </p:stCondLst>
                                  <p:childTnLst>
                                    <p:animEffect transition="out" filter="wipe(down)">
                                      <p:cBhvr>
                                        <p:cTn id="190" dur="500"/>
                                        <p:tgtEl>
                                          <p:spTgt spid="3"/>
                                        </p:tgtEl>
                                      </p:cBhvr>
                                    </p:animEffect>
                                    <p:set>
                                      <p:cBhvr>
                                        <p:cTn id="191" dur="1" fill="hold">
                                          <p:stCondLst>
                                            <p:cond delay="499"/>
                                          </p:stCondLst>
                                        </p:cTn>
                                        <p:tgtEl>
                                          <p:spTgt spid="3"/>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22" presetClass="exit" presetSubtype="4" fill="hold" grpId="1" nodeType="clickEffect">
                                  <p:stCondLst>
                                    <p:cond delay="0"/>
                                  </p:stCondLst>
                                  <p:childTnLst>
                                    <p:animEffect transition="out" filter="wipe(down)">
                                      <p:cBhvr>
                                        <p:cTn id="195" dur="500"/>
                                        <p:tgtEl>
                                          <p:spTgt spid="2"/>
                                        </p:tgtEl>
                                      </p:cBhvr>
                                    </p:animEffect>
                                    <p:set>
                                      <p:cBhvr>
                                        <p:cTn id="196" dur="1" fill="hold">
                                          <p:stCondLst>
                                            <p:cond delay="499"/>
                                          </p:stCondLst>
                                        </p:cTn>
                                        <p:tgtEl>
                                          <p:spTgt spid="2"/>
                                        </p:tgtEl>
                                        <p:attrNameLst>
                                          <p:attrName>style.visibility</p:attrName>
                                        </p:attrNameLst>
                                      </p:cBhvr>
                                      <p:to>
                                        <p:strVal val="hidden"/>
                                      </p:to>
                                    </p:set>
                                  </p:childTnLst>
                                </p:cTn>
                              </p:par>
                            </p:childTnLst>
                          </p:cTn>
                        </p:par>
                      </p:childTnLst>
                    </p:cTn>
                  </p:par>
                  <p:par>
                    <p:cTn id="197" fill="hold">
                      <p:stCondLst>
                        <p:cond delay="indefinite"/>
                      </p:stCondLst>
                      <p:childTnLst>
                        <p:par>
                          <p:cTn id="198" fill="hold">
                            <p:stCondLst>
                              <p:cond delay="0"/>
                            </p:stCondLst>
                            <p:childTnLst>
                              <p:par>
                                <p:cTn id="199" presetID="3" presetClass="entr" presetSubtype="10" fill="hold" grpId="0" nodeType="clickEffect">
                                  <p:stCondLst>
                                    <p:cond delay="0"/>
                                  </p:stCondLst>
                                  <p:childTnLst>
                                    <p:set>
                                      <p:cBhvr>
                                        <p:cTn id="200" dur="500" fill="hold">
                                          <p:stCondLst>
                                            <p:cond delay="0"/>
                                          </p:stCondLst>
                                        </p:cTn>
                                        <p:tgtEl>
                                          <p:spTgt spid="4"/>
                                        </p:tgtEl>
                                        <p:attrNameLst>
                                          <p:attrName>style.visibility</p:attrName>
                                        </p:attrNameLst>
                                      </p:cBhvr>
                                      <p:to>
                                        <p:strVal val="visible"/>
                                      </p:to>
                                    </p:set>
                                    <p:animEffect transition="in" filter="blinds(horizontal)">
                                      <p:cBhvr>
                                        <p:cTn id="201" dur="500"/>
                                        <p:tgtEl>
                                          <p:spTgt spid="4"/>
                                        </p:tgtEl>
                                      </p:cBhvr>
                                    </p:animEffec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nodeType="clickPar">
                                  <p:stCondLst>
                                    <p:cond delay="0"/>
                                  </p:stCondLst>
                                  <p:childTnLst>
                                    <p:set>
                                      <p:cBhvr>
                                        <p:cTn id="205" dur="1" fill="hold">
                                          <p:stCondLst>
                                            <p:cond delay="0"/>
                                          </p:stCondLst>
                                        </p:cTn>
                                        <p:tgtEl>
                                          <p:spTgt spid="87"/>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nodeType="clickEffect">
                                  <p:stCondLst>
                                    <p:cond delay="0"/>
                                  </p:stCondLst>
                                  <p:childTnLst>
                                    <p:set>
                                      <p:cBhvr>
                                        <p:cTn id="209" dur="1" fill="hold">
                                          <p:stCondLst>
                                            <p:cond delay="0"/>
                                          </p:stCondLst>
                                        </p:cTn>
                                        <p:tgtEl>
                                          <p:spTgt spid="16"/>
                                        </p:tgtEl>
                                        <p:attrNameLst>
                                          <p:attrName>style.visibility</p:attrName>
                                        </p:attrNameLst>
                                      </p:cBhvr>
                                      <p:to>
                                        <p:strVal val="visible"/>
                                      </p:to>
                                    </p:set>
                                  </p:childTnLst>
                                </p:cTn>
                              </p:par>
                              <p:par>
                                <p:cTn id="210" presetID="1" presetClass="entr" presetSubtype="0" fill="hold" nodeType="withEffect">
                                  <p:stCondLst>
                                    <p:cond delay="0"/>
                                  </p:stCondLst>
                                  <p:childTnLst>
                                    <p:set>
                                      <p:cBhvr>
                                        <p:cTn id="2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63" grpId="0"/>
      <p:bldP spid="64" grpId="0" bldLvl="0" animBg="1"/>
      <p:bldP spid="64" grpId="1" bldLvl="0" animBg="1"/>
      <p:bldP spid="65" grpId="0" bldLvl="0" animBg="1"/>
      <p:bldP spid="65" grpId="1" bldLvl="0" animBg="1"/>
      <p:bldP spid="67" grpId="0" bldLvl="0" animBg="1"/>
      <p:bldP spid="67" grpId="1" bldLvl="0" animBg="1"/>
      <p:bldP spid="69" grpId="0" bldLvl="0" animBg="1"/>
      <p:bldP spid="69" grpId="1" bldLvl="0" animBg="1"/>
      <p:bldP spid="71" grpId="0" bldLvl="0" animBg="1"/>
      <p:bldP spid="71" grpId="1" bldLvl="0" animBg="1"/>
      <p:bldP spid="73" grpId="0" bldLvl="0" animBg="1"/>
      <p:bldP spid="73" grpId="1" bldLvl="0" animBg="1"/>
      <p:bldP spid="77" grpId="0" bldLvl="0" animBg="1"/>
      <p:bldP spid="77" grpId="1" bldLvl="0" animBg="1"/>
      <p:bldP spid="79" grpId="0" bldLvl="0" animBg="1"/>
      <p:bldP spid="79" grpId="1" bldLvl="0" animBg="1"/>
      <p:bldP spid="80" grpId="0" bldLvl="0" animBg="1"/>
      <p:bldP spid="80" grpId="1" bldLvl="0" animBg="1"/>
      <p:bldP spid="18" grpId="0" bldLvl="0" animBg="1"/>
      <p:bldP spid="18" grpId="1" bldLvl="0" animBg="1"/>
      <p:bldP spid="66" grpId="0" bldLvl="0" animBg="1"/>
      <p:bldP spid="66" grpId="1" bldLvl="0" animBg="1"/>
      <p:bldP spid="81" grpId="0" bldLvl="0" animBg="1"/>
      <p:bldP spid="81" grpId="1" bldLvl="0" animBg="1"/>
      <p:bldP spid="82" grpId="0" bldLvl="0" animBg="1"/>
      <p:bldP spid="82" grpId="1" bldLvl="0" animBg="1"/>
      <p:bldP spid="2" grpId="0"/>
      <p:bldP spid="3" grpId="0" bldLvl="0" animBg="1"/>
      <p:bldP spid="3" grpId="1" bldLvl="0" animBg="1"/>
      <p:bldP spid="4" grpId="0"/>
      <p:bldP spid="2" grpId="1"/>
      <p:bldP spid="68" grpId="0"/>
      <p:bldP spid="7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756025" y="687705"/>
            <a:ext cx="8467725" cy="6088380"/>
          </a:xfrm>
          <a:prstGeom prst="rect">
            <a:avLst/>
          </a:prstGeom>
        </p:spPr>
      </p:pic>
      <p:cxnSp>
        <p:nvCxnSpPr>
          <p:cNvPr id="46" name="直接连接符 45"/>
          <p:cNvCxnSpPr>
            <a:stCxn id="45" idx="0"/>
          </p:cNvCxnSpPr>
          <p:nvPr/>
        </p:nvCxnSpPr>
        <p:spPr>
          <a:xfrm flipH="1" flipV="1">
            <a:off x="9341485"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4168140" y="1085215"/>
            <a:ext cx="6554470" cy="4154170"/>
            <a:chOff x="6564" y="1709"/>
            <a:chExt cx="10322" cy="6542"/>
          </a:xfrm>
        </p:grpSpPr>
        <p:sp>
          <p:nvSpPr>
            <p:cNvPr id="19" name="椭圆 18"/>
            <p:cNvSpPr/>
            <p:nvPr/>
          </p:nvSpPr>
          <p:spPr>
            <a:xfrm>
              <a:off x="7042" y="2311"/>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7412" y="1709"/>
              <a:ext cx="1275" cy="65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7412" y="2629"/>
              <a:ext cx="1228" cy="302"/>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317" y="1877"/>
              <a:ext cx="652"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7655" y="2365"/>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7317" y="5214"/>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7687" y="5532"/>
              <a:ext cx="1169" cy="39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7687" y="4772"/>
              <a:ext cx="1274" cy="49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6776" y="4874"/>
              <a:ext cx="604" cy="394"/>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8091" y="5403"/>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4" name="文本框 33"/>
            <p:cNvSpPr txBox="1"/>
            <p:nvPr/>
          </p:nvSpPr>
          <p:spPr>
            <a:xfrm>
              <a:off x="7724" y="4772"/>
              <a:ext cx="652" cy="434"/>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35" name="文本框 34"/>
            <p:cNvSpPr txBox="1"/>
            <p:nvPr/>
          </p:nvSpPr>
          <p:spPr>
            <a:xfrm>
              <a:off x="6564" y="5003"/>
              <a:ext cx="652" cy="434"/>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10639" y="5346"/>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10856" y="4370"/>
              <a:ext cx="9" cy="97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11009" y="4319"/>
              <a:ext cx="1842" cy="1081"/>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11009" y="5664"/>
              <a:ext cx="1186" cy="42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11072" y="5532"/>
              <a:ext cx="2423" cy="548"/>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10357" y="4658"/>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11072" y="5791"/>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12452" y="5512"/>
              <a:ext cx="587" cy="434"/>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11203" y="4772"/>
              <a:ext cx="587" cy="434"/>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14794" y="3669"/>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14809" y="2931"/>
              <a:ext cx="587" cy="434"/>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13329" y="7435"/>
              <a:ext cx="433" cy="372"/>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13762" y="7621"/>
              <a:ext cx="3124" cy="34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10496" y="7621"/>
              <a:ext cx="2833" cy="166"/>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4809" y="7817"/>
              <a:ext cx="587" cy="434"/>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12174" y="7577"/>
              <a:ext cx="587" cy="434"/>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sp>
          <p:nvSpPr>
            <p:cNvPr id="8" name="文本框 7"/>
            <p:cNvSpPr txBox="1"/>
            <p:nvPr/>
          </p:nvSpPr>
          <p:spPr>
            <a:xfrm>
              <a:off x="7750" y="204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10" name="文本框 9"/>
            <p:cNvSpPr txBox="1"/>
            <p:nvPr/>
          </p:nvSpPr>
          <p:spPr>
            <a:xfrm>
              <a:off x="7825" y="2745"/>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26" name="文本框 25"/>
            <p:cNvSpPr txBox="1"/>
            <p:nvPr/>
          </p:nvSpPr>
          <p:spPr>
            <a:xfrm>
              <a:off x="7062" y="4772"/>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4" name="文本框 53"/>
            <p:cNvSpPr txBox="1"/>
            <p:nvPr/>
          </p:nvSpPr>
          <p:spPr>
            <a:xfrm>
              <a:off x="8091" y="5003"/>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5" name="文本框 54"/>
            <p:cNvSpPr txBox="1"/>
            <p:nvPr/>
          </p:nvSpPr>
          <p:spPr>
            <a:xfrm>
              <a:off x="7945" y="5589"/>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6" name="文本框 55"/>
            <p:cNvSpPr txBox="1"/>
            <p:nvPr/>
          </p:nvSpPr>
          <p:spPr>
            <a:xfrm>
              <a:off x="10784" y="4637"/>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7" name="文本框 56"/>
            <p:cNvSpPr txBox="1"/>
            <p:nvPr/>
          </p:nvSpPr>
          <p:spPr>
            <a:xfrm>
              <a:off x="11522" y="496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8" name="文本框 57"/>
            <p:cNvSpPr txBox="1"/>
            <p:nvPr/>
          </p:nvSpPr>
          <p:spPr>
            <a:xfrm>
              <a:off x="12564" y="5946"/>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9" name="文本框 58"/>
            <p:cNvSpPr txBox="1"/>
            <p:nvPr/>
          </p:nvSpPr>
          <p:spPr>
            <a:xfrm>
              <a:off x="11400" y="5562"/>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0" name="文本框 59"/>
            <p:cNvSpPr txBox="1"/>
            <p:nvPr/>
          </p:nvSpPr>
          <p:spPr>
            <a:xfrm>
              <a:off x="14544" y="2970"/>
              <a:ext cx="652" cy="434"/>
            </a:xfrm>
            <a:prstGeom prst="rect">
              <a:avLst/>
            </a:prstGeom>
            <a:noFill/>
          </p:spPr>
          <p:txBody>
            <a:bodyPr wrap="square" rtlCol="0">
              <a:spAutoFit/>
            </a:bodyPr>
            <a:p>
              <a:r>
                <a:rPr lang="en-US" altLang="zh-CN" sz="1200" b="1">
                  <a:solidFill>
                    <a:srgbClr val="FF0000"/>
                  </a:solidFill>
                </a:rPr>
                <a:t>6</a:t>
              </a:r>
              <a:endParaRPr lang="en-US" altLang="zh-CN" sz="1200" b="1">
                <a:solidFill>
                  <a:srgbClr val="FF0000"/>
                </a:solidFill>
              </a:endParaRPr>
            </a:p>
          </p:txBody>
        </p:sp>
        <p:sp>
          <p:nvSpPr>
            <p:cNvPr id="61" name="文本框 60"/>
            <p:cNvSpPr txBox="1"/>
            <p:nvPr/>
          </p:nvSpPr>
          <p:spPr>
            <a:xfrm>
              <a:off x="12114" y="7341"/>
              <a:ext cx="652" cy="434"/>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62" name="文本框 61"/>
            <p:cNvSpPr txBox="1"/>
            <p:nvPr/>
          </p:nvSpPr>
          <p:spPr>
            <a:xfrm>
              <a:off x="15172" y="7415"/>
              <a:ext cx="652" cy="434"/>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grpSp>
      <p:sp>
        <p:nvSpPr>
          <p:cNvPr id="63" name="文本框 62"/>
          <p:cNvSpPr txBox="1"/>
          <p:nvPr/>
        </p:nvSpPr>
        <p:spPr>
          <a:xfrm>
            <a:off x="-69850" y="1191895"/>
            <a:ext cx="8349615" cy="521970"/>
          </a:xfrm>
          <a:prstGeom prst="rect">
            <a:avLst/>
          </a:prstGeom>
          <a:noFill/>
        </p:spPr>
        <p:txBody>
          <a:bodyPr wrap="square" rtlCol="0">
            <a:spAutoFit/>
          </a:bodyPr>
          <a:p>
            <a:r>
              <a:rPr lang="en-US" sz="2400" b="1">
                <a:solidFill>
                  <a:srgbClr val="1D1DFF"/>
                </a:solidFill>
                <a:latin typeface="Georgia" panose="02040502050405020303" charset="0"/>
                <a:cs typeface="Georgia" panose="02040502050405020303" charset="0"/>
              </a:rPr>
              <a:t>Candidate Verification</a:t>
            </a:r>
            <a:r>
              <a:rPr lang="en-US" altLang="zh-CN" sz="2800" b="1">
                <a:solidFill>
                  <a:srgbClr val="C00000"/>
                </a:solidFill>
                <a:latin typeface="Georgia" panose="02040502050405020303" charset="0"/>
                <a:cs typeface="Georgia" panose="02040502050405020303" charset="0"/>
                <a:sym typeface="+mn-ea"/>
              </a:rPr>
              <a:t> </a:t>
            </a:r>
            <a:r>
              <a:rPr lang="zh-CN" altLang="en-US" sz="2800" b="1">
                <a:solidFill>
                  <a:srgbClr val="FF0000"/>
                </a:solidFill>
                <a:latin typeface="Georgia" panose="02040502050405020303" charset="0"/>
                <a:cs typeface="Georgia" panose="02040502050405020303" charset="0"/>
                <a:sym typeface="+mn-ea"/>
              </a:rPr>
              <a:t> </a:t>
            </a:r>
            <a:endParaRPr lang="zh-CN" altLang="en-US" sz="2800" b="1" i="1">
              <a:solidFill>
                <a:srgbClr val="FF0000"/>
              </a:solidFill>
              <a:latin typeface="Georgia" panose="02040502050405020303" charset="0"/>
              <a:cs typeface="Georgia" panose="02040502050405020303" charset="0"/>
              <a:sym typeface="+mn-ea"/>
            </a:endParaRPr>
          </a:p>
        </p:txBody>
      </p:sp>
      <p:sp>
        <p:nvSpPr>
          <p:cNvPr id="64" name="文本框 63"/>
          <p:cNvSpPr txBox="1"/>
          <p:nvPr/>
        </p:nvSpPr>
        <p:spPr>
          <a:xfrm>
            <a:off x="42545" y="1762760"/>
            <a:ext cx="834961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Q( </a:t>
            </a:r>
            <a:r>
              <a:rPr lang="en-US" altLang="zh-CN" sz="2800" b="1">
                <a:solidFill>
                  <a:srgbClr val="FF0000"/>
                </a:solidFill>
                <a:latin typeface="Georgia" panose="02040502050405020303" charset="0"/>
                <a:cs typeface="Georgia" panose="02040502050405020303" charset="0"/>
                <a:sym typeface="+mn-ea"/>
              </a:rPr>
              <a:t>q </a:t>
            </a:r>
            <a:r>
              <a:rPr lang="en-US" sz="2800" b="1">
                <a:solidFill>
                  <a:srgbClr val="0070C0"/>
                </a:solidFill>
                <a:latin typeface="Georgia" panose="02040502050405020303" charset="0"/>
                <a:cs typeface="Georgia" panose="02040502050405020303" charset="0"/>
                <a:sym typeface="+mn-ea"/>
              </a:rPr>
              <a:t>, </a:t>
            </a:r>
            <a:r>
              <a:rPr lang="en-US" altLang="zh-CN" sz="2800" i="1">
                <a:solidFill>
                  <a:srgbClr val="FF0000"/>
                </a:solidFill>
                <a:sym typeface="+mn-ea"/>
              </a:rPr>
              <a:t>∆t = 15 </a:t>
            </a:r>
            <a:r>
              <a:rPr lang="en-US" sz="2800" b="1">
                <a:solidFill>
                  <a:srgbClr val="0070C0"/>
                </a:solidFill>
                <a:latin typeface="Georgia" panose="02040502050405020303" charset="0"/>
                <a:cs typeface="Georgia" panose="02040502050405020303" charset="0"/>
                <a:sym typeface="+mn-ea"/>
              </a:rPr>
              <a:t>, </a:t>
            </a:r>
            <a:r>
              <a:rPr lang="en-US" altLang="zh-CN" sz="2800" b="1">
                <a:solidFill>
                  <a:srgbClr val="00CCCC"/>
                </a:solidFill>
                <a:latin typeface="Georgia" panose="02040502050405020303" charset="0"/>
                <a:cs typeface="Georgia" panose="02040502050405020303" charset="0"/>
                <a:sym typeface="+mn-ea"/>
              </a:rPr>
              <a:t>P </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65" name="文本框 64"/>
          <p:cNvSpPr txBox="1"/>
          <p:nvPr/>
        </p:nvSpPr>
        <p:spPr>
          <a:xfrm>
            <a:off x="42545" y="3186430"/>
            <a:ext cx="2929890"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Rl={</a:t>
            </a:r>
            <a:r>
              <a:rPr lang="en-US" sz="2800" b="1">
                <a:solidFill>
                  <a:srgbClr val="8F8F8F"/>
                </a:solidFill>
                <a:latin typeface="Georgia" panose="02040502050405020303" charset="0"/>
                <a:cs typeface="Georgia" panose="02040502050405020303" charset="0"/>
                <a:sym typeface="+mn-ea"/>
              </a:rPr>
              <a:t>V,</a:t>
            </a:r>
            <a:r>
              <a:rPr lang="en-US" sz="2800" b="1">
                <a:solidFill>
                  <a:srgbClr val="00000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68" name="文本框 67"/>
          <p:cNvSpPr txBox="1"/>
          <p:nvPr/>
        </p:nvSpPr>
        <p:spPr>
          <a:xfrm>
            <a:off x="34925" y="2508250"/>
            <a:ext cx="417258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Ru={</a:t>
            </a:r>
            <a:r>
              <a:rPr lang="en-US" sz="2800" b="1">
                <a:solidFill>
                  <a:srgbClr val="2DD52D"/>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r>
              <a:rPr lang="en-US" sz="2800" b="1">
                <a:solidFill>
                  <a:srgbClr val="8F8F8F"/>
                </a:solidFill>
                <a:latin typeface="Georgia" panose="02040502050405020303" charset="0"/>
                <a:cs typeface="Georgia" panose="02040502050405020303" charset="0"/>
                <a:sym typeface="+mn-ea"/>
              </a:rPr>
              <a:t>B2</a:t>
            </a:r>
            <a:r>
              <a:rPr lang="en-US" sz="2800" b="1">
                <a:solidFill>
                  <a:srgbClr val="0070C0"/>
                </a:solidFill>
                <a:latin typeface="Georgia" panose="02040502050405020303" charset="0"/>
                <a:cs typeface="Georgia" panose="02040502050405020303" charset="0"/>
                <a:sym typeface="+mn-ea"/>
              </a:rPr>
              <a:t>,</a:t>
            </a:r>
            <a:r>
              <a:rPr lang="en-US" sz="2800" b="1">
                <a:solidFill>
                  <a:srgbClr val="1D1DFF"/>
                </a:solidFill>
                <a:latin typeface="Georgia" panose="02040502050405020303" charset="0"/>
                <a:cs typeface="Georgia" panose="02040502050405020303" charset="0"/>
                <a:sym typeface="+mn-ea"/>
              </a:rPr>
              <a:t>B1,</a:t>
            </a:r>
            <a:r>
              <a:rPr lang="en-US" sz="2800" b="1">
                <a:latin typeface="Georgia" panose="02040502050405020303" charset="0"/>
                <a:cs typeface="Georgia" panose="02040502050405020303" charset="0"/>
                <a:sym typeface="+mn-ea"/>
              </a:rPr>
              <a:t>B1</a:t>
            </a:r>
            <a:r>
              <a:rPr lang="en-US" sz="2800" b="1">
                <a:solidFill>
                  <a:srgbClr val="0070C0"/>
                </a:solidFill>
                <a:latin typeface="Georgia" panose="02040502050405020303" charset="0"/>
                <a:cs typeface="Georgia" panose="02040502050405020303" charset="0"/>
                <a:sym typeface="+mn-ea"/>
              </a:rPr>
              <a:t>}</a:t>
            </a:r>
            <a:endParaRPr lang="en-US" altLang="zh-CN" sz="2800" b="1" i="1">
              <a:solidFill>
                <a:srgbClr val="00CCCC"/>
              </a:solidFill>
              <a:latin typeface="Georgia" panose="02040502050405020303" charset="0"/>
              <a:cs typeface="Georgia" panose="02040502050405020303" charset="0"/>
              <a:sym typeface="+mn-ea"/>
            </a:endParaRPr>
          </a:p>
        </p:txBody>
      </p:sp>
      <p:sp>
        <p:nvSpPr>
          <p:cNvPr id="66" name="文本框 65"/>
          <p:cNvSpPr txBox="1"/>
          <p:nvPr/>
        </p:nvSpPr>
        <p:spPr>
          <a:xfrm>
            <a:off x="6350" y="4051300"/>
            <a:ext cx="5131435" cy="1229995"/>
          </a:xfrm>
          <a:prstGeom prst="rect">
            <a:avLst/>
          </a:prstGeom>
          <a:noFill/>
        </p:spPr>
        <p:txBody>
          <a:bodyPr wrap="square" rtlCol="0">
            <a:spAutoFit/>
          </a:bodyPr>
          <a:p>
            <a:r>
              <a:rPr lang="en-US" altLang="zh-CN" sz="2800" b="1" i="1">
                <a:solidFill>
                  <a:srgbClr val="AA0000"/>
                </a:solidFill>
                <a:latin typeface="Georgia" panose="02040502050405020303" charset="0"/>
                <a:cs typeface="Georgia" panose="02040502050405020303" charset="0"/>
                <a:sym typeface="+mn-ea"/>
              </a:rPr>
              <a:t>use A*  apporch to compute the result</a:t>
            </a:r>
            <a:endParaRPr lang="en-US" altLang="zh-CN" sz="2800" b="1" i="1">
              <a:solidFill>
                <a:srgbClr val="0070C0"/>
              </a:solidFill>
              <a:latin typeface="Georgia" panose="02040502050405020303" charset="0"/>
              <a:cs typeface="Georgia" panose="02040502050405020303" charset="0"/>
              <a:sym typeface="+mn-ea"/>
            </a:endParaRPr>
          </a:p>
          <a:p>
            <a:r>
              <a:rPr lang="en-US" altLang="zh-CN" b="1" i="1">
                <a:solidFill>
                  <a:srgbClr val="0070C0"/>
                </a:solidFill>
                <a:latin typeface="Georgia" panose="02040502050405020303" charset="0"/>
                <a:cs typeface="Georgia" panose="02040502050405020303" charset="0"/>
                <a:sym typeface="+mn-ea"/>
              </a:rPr>
              <a:t>(a efficient algorithm of short path )</a:t>
            </a:r>
            <a:endParaRPr lang="en-US" altLang="zh-CN" b="1" i="1">
              <a:solidFill>
                <a:srgbClr val="0070C0"/>
              </a:solidFill>
              <a:latin typeface="Georgia" panose="02040502050405020303" charset="0"/>
              <a:cs typeface="Georgia" panose="02040502050405020303" charset="0"/>
              <a:sym typeface="+mn-ea"/>
            </a:endParaRPr>
          </a:p>
        </p:txBody>
      </p:sp>
      <p:cxnSp>
        <p:nvCxnSpPr>
          <p:cNvPr id="67" name="直接连接符 66"/>
          <p:cNvCxnSpPr/>
          <p:nvPr/>
        </p:nvCxnSpPr>
        <p:spPr>
          <a:xfrm>
            <a:off x="194945" y="2971165"/>
            <a:ext cx="3536950" cy="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2540000" y="2206625"/>
            <a:ext cx="441960" cy="1143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90805" y="3619500"/>
            <a:ext cx="1813560" cy="11430"/>
          </a:xfrm>
          <a:prstGeom prst="lin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64"/>
                                        </p:tgtEl>
                                        <p:attrNameLst>
                                          <p:attrName>style.visibility</p:attrName>
                                        </p:attrNameLst>
                                      </p:cBhvr>
                                      <p:to>
                                        <p:strVal val="visible"/>
                                      </p:to>
                                    </p:set>
                                    <p:animEffect transition="in" filter="blinds(horizontal)">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68"/>
                                        </p:tgtEl>
                                        <p:attrNameLst>
                                          <p:attrName>style.visibility</p:attrName>
                                        </p:attrNameLst>
                                      </p:cBhvr>
                                      <p:to>
                                        <p:strVal val="visible"/>
                                      </p:to>
                                    </p:set>
                                    <p:animEffect transition="in" filter="blinds(horizontal)">
                                      <p:cBhvr>
                                        <p:cTn id="17" dur="500"/>
                                        <p:tgtEl>
                                          <p:spTgt spid="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65"/>
                                        </p:tgtEl>
                                        <p:attrNameLst>
                                          <p:attrName>style.visibility</p:attrName>
                                        </p:attrNameLst>
                                      </p:cBhvr>
                                      <p:to>
                                        <p:strVal val="visible"/>
                                      </p:to>
                                    </p:set>
                                    <p:animEffect transition="in" filter="blinds(horizontal)">
                                      <p:cBhvr>
                                        <p:cTn id="22" dur="500"/>
                                        <p:tgtEl>
                                          <p:spTgt spid="6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500" fill="hold"/>
                                        <p:tgtEl>
                                          <p:spTgt spid="67"/>
                                        </p:tgtEl>
                                        <p:attrNameLst>
                                          <p:attrName>ppt_x</p:attrName>
                                        </p:attrNameLst>
                                      </p:cBhvr>
                                      <p:tavLst>
                                        <p:tav tm="0">
                                          <p:val>
                                            <p:strVal val="0-#ppt_w/2"/>
                                          </p:val>
                                        </p:tav>
                                        <p:tav tm="100000">
                                          <p:val>
                                            <p:strVal val="#ppt_x"/>
                                          </p:val>
                                        </p:tav>
                                      </p:tavLst>
                                    </p:anim>
                                    <p:anim calcmode="lin" valueType="num">
                                      <p:cBhvr additive="base">
                                        <p:cTn id="28"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69"/>
                                        </p:tgtEl>
                                        <p:attrNameLst>
                                          <p:attrName>style.visibility</p:attrName>
                                        </p:attrNameLst>
                                      </p:cBhvr>
                                      <p:to>
                                        <p:strVal val="visible"/>
                                      </p:to>
                                    </p:set>
                                    <p:anim calcmode="lin" valueType="num">
                                      <p:cBhvr additive="base">
                                        <p:cTn id="33" dur="500" fill="hold"/>
                                        <p:tgtEl>
                                          <p:spTgt spid="69"/>
                                        </p:tgtEl>
                                        <p:attrNameLst>
                                          <p:attrName>ppt_x</p:attrName>
                                        </p:attrNameLst>
                                      </p:cBhvr>
                                      <p:tavLst>
                                        <p:tav tm="0">
                                          <p:val>
                                            <p:strVal val="0-#ppt_w/2"/>
                                          </p:val>
                                        </p:tav>
                                        <p:tav tm="100000">
                                          <p:val>
                                            <p:strVal val="#ppt_x"/>
                                          </p:val>
                                        </p:tav>
                                      </p:tavLst>
                                    </p:anim>
                                    <p:anim calcmode="lin" valueType="num">
                                      <p:cBhvr additive="base">
                                        <p:cTn id="34"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70"/>
                                        </p:tgtEl>
                                        <p:attrNameLst>
                                          <p:attrName>style.visibility</p:attrName>
                                        </p:attrNameLst>
                                      </p:cBhvr>
                                      <p:to>
                                        <p:strVal val="visible"/>
                                      </p:to>
                                    </p:set>
                                    <p:anim calcmode="lin" valueType="num">
                                      <p:cBhvr additive="base">
                                        <p:cTn id="39" dur="500" fill="hold"/>
                                        <p:tgtEl>
                                          <p:spTgt spid="70"/>
                                        </p:tgtEl>
                                        <p:attrNameLst>
                                          <p:attrName>ppt_x</p:attrName>
                                        </p:attrNameLst>
                                      </p:cBhvr>
                                      <p:tavLst>
                                        <p:tav tm="0">
                                          <p:val>
                                            <p:strVal val="0-#ppt_w/2"/>
                                          </p:val>
                                        </p:tav>
                                        <p:tav tm="100000">
                                          <p:val>
                                            <p:strVal val="#ppt_x"/>
                                          </p:val>
                                        </p:tav>
                                      </p:tavLst>
                                    </p:anim>
                                    <p:anim calcmode="lin" valueType="num">
                                      <p:cBhvr additive="base">
                                        <p:cTn id="40"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500" fill="hold">
                                          <p:stCondLst>
                                            <p:cond delay="0"/>
                                          </p:stCondLst>
                                        </p:cTn>
                                        <p:tgtEl>
                                          <p:spTgt spid="66"/>
                                        </p:tgtEl>
                                        <p:attrNameLst>
                                          <p:attrName>style.visibility</p:attrName>
                                        </p:attrNameLst>
                                      </p:cBhvr>
                                      <p:to>
                                        <p:strVal val="visible"/>
                                      </p:to>
                                    </p:set>
                                    <p:animEffect transition="in" filter="blinds(horizontal)">
                                      <p:cBhvr>
                                        <p:cTn id="45"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8" grpId="0"/>
      <p:bldP spid="6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756025" y="687705"/>
            <a:ext cx="8467725" cy="6088380"/>
          </a:xfrm>
          <a:prstGeom prst="rect">
            <a:avLst/>
          </a:prstGeom>
        </p:spPr>
      </p:pic>
      <p:cxnSp>
        <p:nvCxnSpPr>
          <p:cNvPr id="46" name="直接连接符 45"/>
          <p:cNvCxnSpPr>
            <a:stCxn id="45" idx="0"/>
          </p:cNvCxnSpPr>
          <p:nvPr/>
        </p:nvCxnSpPr>
        <p:spPr>
          <a:xfrm flipH="1" flipV="1">
            <a:off x="9341485"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471670" y="1467485"/>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4706620" y="1085215"/>
            <a:ext cx="809625" cy="41656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4706620" y="1669415"/>
            <a:ext cx="779780" cy="19177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646295" y="1191895"/>
            <a:ext cx="414020"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4860925" y="1501775"/>
            <a:ext cx="414020" cy="275590"/>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4646295" y="3310890"/>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4881245" y="3512820"/>
            <a:ext cx="742315" cy="25082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4881245" y="3030220"/>
            <a:ext cx="808990" cy="31496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4302760" y="3094990"/>
            <a:ext cx="383540" cy="25019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137785" y="3430905"/>
            <a:ext cx="414020" cy="275590"/>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4" name="文本框 33"/>
          <p:cNvSpPr txBox="1"/>
          <p:nvPr/>
        </p:nvSpPr>
        <p:spPr>
          <a:xfrm>
            <a:off x="4904740" y="3030220"/>
            <a:ext cx="414020" cy="275590"/>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5" name="文本框 34"/>
          <p:cNvSpPr txBox="1"/>
          <p:nvPr/>
        </p:nvSpPr>
        <p:spPr>
          <a:xfrm>
            <a:off x="4168140" y="3176905"/>
            <a:ext cx="414020" cy="275590"/>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6755765" y="3394710"/>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6893560" y="2774950"/>
            <a:ext cx="5715" cy="61976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6990715" y="2742565"/>
            <a:ext cx="1169670" cy="68643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6990715" y="3596640"/>
            <a:ext cx="753110" cy="27051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7030720" y="3512820"/>
            <a:ext cx="1538605" cy="34798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576695" y="2957830"/>
            <a:ext cx="372745"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7030720" y="3677285"/>
            <a:ext cx="372745"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7907020" y="3500120"/>
            <a:ext cx="372745"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7113905" y="3030220"/>
            <a:ext cx="372745" cy="275590"/>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9394190" y="2329815"/>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9403715" y="1861185"/>
            <a:ext cx="372745" cy="275590"/>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8463915" y="4721225"/>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8738870" y="4839335"/>
            <a:ext cx="1983740" cy="21971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6664960" y="4839335"/>
            <a:ext cx="1798955" cy="10541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9403715" y="4963795"/>
            <a:ext cx="372745" cy="275590"/>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7730490" y="4811395"/>
            <a:ext cx="372745" cy="275590"/>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sp>
        <p:nvSpPr>
          <p:cNvPr id="8" name="文本框 7"/>
          <p:cNvSpPr txBox="1"/>
          <p:nvPr/>
        </p:nvSpPr>
        <p:spPr>
          <a:xfrm>
            <a:off x="4921250" y="1296670"/>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10" name="文本框 9"/>
          <p:cNvSpPr txBox="1"/>
          <p:nvPr/>
        </p:nvSpPr>
        <p:spPr>
          <a:xfrm>
            <a:off x="4968875" y="174307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26" name="文本框 25"/>
          <p:cNvSpPr txBox="1"/>
          <p:nvPr/>
        </p:nvSpPr>
        <p:spPr>
          <a:xfrm>
            <a:off x="4484370" y="3030220"/>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4" name="文本框 53"/>
          <p:cNvSpPr txBox="1"/>
          <p:nvPr/>
        </p:nvSpPr>
        <p:spPr>
          <a:xfrm>
            <a:off x="5137785" y="317690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5" name="文本框 54"/>
          <p:cNvSpPr txBox="1"/>
          <p:nvPr/>
        </p:nvSpPr>
        <p:spPr>
          <a:xfrm>
            <a:off x="5045075" y="354901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6" name="文本框 55"/>
          <p:cNvSpPr txBox="1"/>
          <p:nvPr/>
        </p:nvSpPr>
        <p:spPr>
          <a:xfrm>
            <a:off x="6847840" y="2944495"/>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7" name="文本框 56"/>
          <p:cNvSpPr txBox="1"/>
          <p:nvPr/>
        </p:nvSpPr>
        <p:spPr>
          <a:xfrm>
            <a:off x="7316470" y="3153410"/>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8" name="文本框 57"/>
          <p:cNvSpPr txBox="1"/>
          <p:nvPr/>
        </p:nvSpPr>
        <p:spPr>
          <a:xfrm>
            <a:off x="7978140" y="3775710"/>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9" name="文本框 58"/>
          <p:cNvSpPr txBox="1"/>
          <p:nvPr/>
        </p:nvSpPr>
        <p:spPr>
          <a:xfrm>
            <a:off x="7239000" y="3531870"/>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0" name="文本框 59"/>
          <p:cNvSpPr txBox="1"/>
          <p:nvPr/>
        </p:nvSpPr>
        <p:spPr>
          <a:xfrm>
            <a:off x="9235440" y="1885950"/>
            <a:ext cx="414020" cy="275590"/>
          </a:xfrm>
          <a:prstGeom prst="rect">
            <a:avLst/>
          </a:prstGeom>
          <a:noFill/>
        </p:spPr>
        <p:txBody>
          <a:bodyPr wrap="square" rtlCol="0">
            <a:spAutoFit/>
          </a:bodyPr>
          <a:p>
            <a:r>
              <a:rPr lang="en-US" altLang="zh-CN" sz="1200" b="1">
                <a:solidFill>
                  <a:srgbClr val="FF0000"/>
                </a:solidFill>
              </a:rPr>
              <a:t>6</a:t>
            </a:r>
            <a:endParaRPr lang="en-US" altLang="zh-CN" sz="1200" b="1">
              <a:solidFill>
                <a:srgbClr val="FF0000"/>
              </a:solidFill>
            </a:endParaRPr>
          </a:p>
        </p:txBody>
      </p:sp>
      <p:sp>
        <p:nvSpPr>
          <p:cNvPr id="61" name="文本框 60"/>
          <p:cNvSpPr txBox="1"/>
          <p:nvPr/>
        </p:nvSpPr>
        <p:spPr>
          <a:xfrm>
            <a:off x="7692390" y="466153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62" name="文本框 61"/>
          <p:cNvSpPr txBox="1"/>
          <p:nvPr/>
        </p:nvSpPr>
        <p:spPr>
          <a:xfrm>
            <a:off x="9634220" y="4708525"/>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3" name="文本框 62"/>
          <p:cNvSpPr txBox="1"/>
          <p:nvPr/>
        </p:nvSpPr>
        <p:spPr>
          <a:xfrm>
            <a:off x="-69850" y="1191895"/>
            <a:ext cx="4125595" cy="460375"/>
          </a:xfrm>
          <a:prstGeom prst="rect">
            <a:avLst/>
          </a:prstGeom>
          <a:noFill/>
        </p:spPr>
        <p:txBody>
          <a:bodyPr wrap="square" rtlCol="0">
            <a:spAutoFit/>
          </a:bodyPr>
          <a:p>
            <a:r>
              <a:rPr lang="en-US" sz="2400" b="1">
                <a:solidFill>
                  <a:srgbClr val="1D1DFF"/>
                </a:solidFill>
                <a:latin typeface="Georgia" panose="02040502050405020303" charset="0"/>
                <a:cs typeface="Georgia" panose="02040502050405020303" charset="0"/>
              </a:rPr>
              <a:t>Extending the Algorithm</a:t>
            </a:r>
            <a:endParaRPr lang="en-US" sz="2400" b="1">
              <a:solidFill>
                <a:srgbClr val="1D1DFF"/>
              </a:solidFill>
              <a:latin typeface="Georgia" panose="02040502050405020303" charset="0"/>
              <a:cs typeface="Georgia" panose="02040502050405020303" charset="0"/>
            </a:endParaRPr>
          </a:p>
        </p:txBody>
      </p:sp>
      <p:sp>
        <p:nvSpPr>
          <p:cNvPr id="2" name="文本框 1"/>
          <p:cNvSpPr txBox="1"/>
          <p:nvPr/>
        </p:nvSpPr>
        <p:spPr>
          <a:xfrm>
            <a:off x="-69215" y="2018665"/>
            <a:ext cx="4237355" cy="2306955"/>
          </a:xfrm>
          <a:prstGeom prst="rect">
            <a:avLst/>
          </a:prstGeom>
          <a:noFill/>
        </p:spPr>
        <p:txBody>
          <a:bodyPr wrap="square" rtlCol="0">
            <a:spAutoFit/>
          </a:bodyPr>
          <a:p>
            <a:r>
              <a:rPr lang="zh-CN" sz="2400" b="1">
                <a:solidFill>
                  <a:srgbClr val="AA0000"/>
                </a:solidFill>
                <a:latin typeface="Georgia" panose="02040502050405020303" charset="0"/>
                <a:cs typeface="Georgia" panose="02040502050405020303" charset="0"/>
              </a:rPr>
              <a:t>①Directed Graphs</a:t>
            </a:r>
            <a:endParaRPr lang="zh-CN" sz="2400" b="1">
              <a:solidFill>
                <a:srgbClr val="AA0000"/>
              </a:solidFill>
              <a:latin typeface="Georgia" panose="02040502050405020303" charset="0"/>
              <a:cs typeface="Georgia" panose="02040502050405020303" charset="0"/>
            </a:endParaRPr>
          </a:p>
          <a:p>
            <a:endParaRPr lang="zh-CN" sz="2400" b="1">
              <a:solidFill>
                <a:srgbClr val="AA0000"/>
              </a:solidFill>
              <a:latin typeface="Georgia" panose="02040502050405020303" charset="0"/>
              <a:cs typeface="Georgia" panose="02040502050405020303" charset="0"/>
            </a:endParaRPr>
          </a:p>
          <a:p>
            <a:r>
              <a:rPr lang="zh-CN" sz="2400" b="1">
                <a:solidFill>
                  <a:schemeClr val="tx1">
                    <a:lumMod val="85000"/>
                    <a:lumOff val="15000"/>
                  </a:schemeClr>
                </a:solidFill>
                <a:latin typeface="Georgia" panose="02040502050405020303" charset="0"/>
                <a:cs typeface="Georgia" panose="02040502050405020303" charset="0"/>
              </a:rPr>
              <a:t>compute two upper and lower bounds for each relevant node pair (one for each direction)</a:t>
            </a:r>
            <a:endParaRPr lang="zh-CN" sz="2400" b="1">
              <a:solidFill>
                <a:schemeClr val="tx1">
                  <a:lumMod val="85000"/>
                  <a:lumOff val="15000"/>
                </a:schemeClr>
              </a:solidFill>
              <a:latin typeface="Georgia" panose="02040502050405020303" charset="0"/>
              <a:cs typeface="Georgia" panose="02040502050405020303" charset="0"/>
            </a:endParaRPr>
          </a:p>
        </p:txBody>
      </p:sp>
      <p:grpSp>
        <p:nvGrpSpPr>
          <p:cNvPr id="11" name="组合 10"/>
          <p:cNvGrpSpPr/>
          <p:nvPr/>
        </p:nvGrpSpPr>
        <p:grpSpPr>
          <a:xfrm>
            <a:off x="5656580" y="652780"/>
            <a:ext cx="3665220" cy="372745"/>
            <a:chOff x="8908" y="1028"/>
            <a:chExt cx="5772" cy="587"/>
          </a:xfrm>
        </p:grpSpPr>
        <p:sp>
          <p:nvSpPr>
            <p:cNvPr id="9" name="文本框 8"/>
            <p:cNvSpPr txBox="1"/>
            <p:nvPr/>
          </p:nvSpPr>
          <p:spPr>
            <a:xfrm>
              <a:off x="11138" y="1028"/>
              <a:ext cx="652" cy="434"/>
            </a:xfrm>
            <a:prstGeom prst="rect">
              <a:avLst/>
            </a:prstGeom>
            <a:noFill/>
          </p:spPr>
          <p:txBody>
            <a:bodyPr wrap="square" rtlCol="0">
              <a:spAutoFit/>
            </a:bodyPr>
            <a:p>
              <a:r>
                <a:rPr lang="en-US" altLang="zh-CN" sz="1200" b="1">
                  <a:solidFill>
                    <a:schemeClr val="tx1"/>
                  </a:solidFill>
                </a:rPr>
                <a:t>20</a:t>
              </a:r>
              <a:endParaRPr lang="en-US" altLang="zh-CN" sz="1200" b="1">
                <a:solidFill>
                  <a:schemeClr val="tx1"/>
                </a:solidFill>
              </a:endParaRPr>
            </a:p>
          </p:txBody>
        </p:sp>
        <p:cxnSp>
          <p:nvCxnSpPr>
            <p:cNvPr id="4" name="直接箭头连接符 3"/>
            <p:cNvCxnSpPr/>
            <p:nvPr/>
          </p:nvCxnSpPr>
          <p:spPr>
            <a:xfrm flipV="1">
              <a:off x="9017" y="1569"/>
              <a:ext cx="5527" cy="46"/>
            </a:xfrm>
            <a:prstGeom prst="straightConnector1">
              <a:avLst/>
            </a:prstGeom>
            <a:ln w="3492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8908" y="1446"/>
              <a:ext cx="5772" cy="16"/>
            </a:xfrm>
            <a:prstGeom prst="straightConnector1">
              <a:avLst/>
            </a:prstGeom>
            <a:ln w="3492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7" name="图片 6"/>
          <p:cNvPicPr>
            <a:picLocks noChangeAspect="1"/>
          </p:cNvPicPr>
          <p:nvPr/>
        </p:nvPicPr>
        <p:blipFill>
          <a:blip r:embed="rId1"/>
          <a:stretch>
            <a:fillRect/>
          </a:stretch>
        </p:blipFill>
        <p:spPr>
          <a:xfrm>
            <a:off x="3788410" y="687705"/>
            <a:ext cx="8467725" cy="6088380"/>
          </a:xfrm>
          <a:prstGeom prst="rect">
            <a:avLst/>
          </a:prstGeom>
        </p:spPr>
      </p:pic>
      <p:cxnSp>
        <p:nvCxnSpPr>
          <p:cNvPr id="46" name="直接连接符 45"/>
          <p:cNvCxnSpPr>
            <a:stCxn id="45" idx="0"/>
          </p:cNvCxnSpPr>
          <p:nvPr/>
        </p:nvCxnSpPr>
        <p:spPr>
          <a:xfrm flipH="1" flipV="1">
            <a:off x="9341485" y="1106170"/>
            <a:ext cx="190500" cy="122364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4471670" y="1467485"/>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0" name="直接连接符 19"/>
          <p:cNvCxnSpPr>
            <a:stCxn id="19" idx="7"/>
          </p:cNvCxnSpPr>
          <p:nvPr/>
        </p:nvCxnSpPr>
        <p:spPr>
          <a:xfrm flipV="1">
            <a:off x="4706620" y="1085215"/>
            <a:ext cx="809625" cy="41656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9" idx="5"/>
          </p:cNvCxnSpPr>
          <p:nvPr/>
        </p:nvCxnSpPr>
        <p:spPr>
          <a:xfrm>
            <a:off x="4706620" y="1669415"/>
            <a:ext cx="779780" cy="19177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646295" y="1191895"/>
            <a:ext cx="414020"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24" name="文本框 23"/>
          <p:cNvSpPr txBox="1"/>
          <p:nvPr/>
        </p:nvSpPr>
        <p:spPr>
          <a:xfrm>
            <a:off x="4860925" y="1501775"/>
            <a:ext cx="414020" cy="275590"/>
          </a:xfrm>
          <a:prstGeom prst="rect">
            <a:avLst/>
          </a:prstGeom>
          <a:noFill/>
        </p:spPr>
        <p:txBody>
          <a:bodyPr wrap="square" rtlCol="0">
            <a:spAutoFit/>
          </a:bodyPr>
          <a:p>
            <a:r>
              <a:rPr lang="en-US" altLang="zh-CN" sz="1200" b="1">
                <a:solidFill>
                  <a:srgbClr val="7030A0"/>
                </a:solidFill>
              </a:rPr>
              <a:t>14</a:t>
            </a:r>
            <a:endParaRPr lang="en-US" altLang="zh-CN" sz="1200" b="1">
              <a:solidFill>
                <a:srgbClr val="7030A0"/>
              </a:solidFill>
            </a:endParaRPr>
          </a:p>
        </p:txBody>
      </p:sp>
      <p:sp>
        <p:nvSpPr>
          <p:cNvPr id="25" name="椭圆 24"/>
          <p:cNvSpPr/>
          <p:nvPr/>
        </p:nvSpPr>
        <p:spPr>
          <a:xfrm>
            <a:off x="4646295" y="3310890"/>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a:stCxn id="25" idx="5"/>
          </p:cNvCxnSpPr>
          <p:nvPr/>
        </p:nvCxnSpPr>
        <p:spPr>
          <a:xfrm>
            <a:off x="4881245" y="3512820"/>
            <a:ext cx="742315" cy="25082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5" idx="7"/>
          </p:cNvCxnSpPr>
          <p:nvPr/>
        </p:nvCxnSpPr>
        <p:spPr>
          <a:xfrm flipV="1">
            <a:off x="4881245" y="3030220"/>
            <a:ext cx="808990" cy="31496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2" name="直接连接符 31"/>
          <p:cNvCxnSpPr>
            <a:endCxn id="25" idx="1"/>
          </p:cNvCxnSpPr>
          <p:nvPr/>
        </p:nvCxnSpPr>
        <p:spPr>
          <a:xfrm>
            <a:off x="4302760" y="3094990"/>
            <a:ext cx="383540" cy="25019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137785" y="3430905"/>
            <a:ext cx="414020" cy="275590"/>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4" name="文本框 33"/>
          <p:cNvSpPr txBox="1"/>
          <p:nvPr/>
        </p:nvSpPr>
        <p:spPr>
          <a:xfrm>
            <a:off x="4904740" y="3030220"/>
            <a:ext cx="414020" cy="275590"/>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5" name="文本框 34"/>
          <p:cNvSpPr txBox="1"/>
          <p:nvPr/>
        </p:nvSpPr>
        <p:spPr>
          <a:xfrm>
            <a:off x="4168140" y="3176905"/>
            <a:ext cx="414020" cy="275590"/>
          </a:xfrm>
          <a:prstGeom prst="rect">
            <a:avLst/>
          </a:prstGeom>
          <a:noFill/>
        </p:spPr>
        <p:txBody>
          <a:bodyPr wrap="square" rtlCol="0">
            <a:spAutoFit/>
          </a:bodyPr>
          <a:p>
            <a:r>
              <a:rPr lang="en-US" altLang="zh-CN" sz="1200" b="1">
                <a:solidFill>
                  <a:srgbClr val="7030A0"/>
                </a:solidFill>
              </a:rPr>
              <a:t>16</a:t>
            </a:r>
            <a:endParaRPr lang="en-US" altLang="zh-CN" sz="1200" b="1">
              <a:solidFill>
                <a:srgbClr val="7030A0"/>
              </a:solidFill>
            </a:endParaRPr>
          </a:p>
        </p:txBody>
      </p:sp>
      <p:sp>
        <p:nvSpPr>
          <p:cNvPr id="36" name="椭圆 35"/>
          <p:cNvSpPr/>
          <p:nvPr/>
        </p:nvSpPr>
        <p:spPr>
          <a:xfrm>
            <a:off x="6755765" y="3394710"/>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7" name="直接连接符 36"/>
          <p:cNvCxnSpPr>
            <a:stCxn id="36" idx="0"/>
          </p:cNvCxnSpPr>
          <p:nvPr/>
        </p:nvCxnSpPr>
        <p:spPr>
          <a:xfrm flipV="1">
            <a:off x="6893560" y="2774950"/>
            <a:ext cx="5715" cy="61976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6" idx="7"/>
            <a:endCxn id="5" idx="3"/>
          </p:cNvCxnSpPr>
          <p:nvPr/>
        </p:nvCxnSpPr>
        <p:spPr>
          <a:xfrm flipV="1">
            <a:off x="6990715" y="2742565"/>
            <a:ext cx="1169670" cy="686435"/>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6" idx="5"/>
          </p:cNvCxnSpPr>
          <p:nvPr/>
        </p:nvCxnSpPr>
        <p:spPr>
          <a:xfrm>
            <a:off x="6990715" y="3596640"/>
            <a:ext cx="753110" cy="27051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6" idx="6"/>
          </p:cNvCxnSpPr>
          <p:nvPr/>
        </p:nvCxnSpPr>
        <p:spPr>
          <a:xfrm>
            <a:off x="7030720" y="3512820"/>
            <a:ext cx="1538605" cy="34798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576695" y="2957830"/>
            <a:ext cx="372745"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2" name="文本框 41"/>
          <p:cNvSpPr txBox="1"/>
          <p:nvPr/>
        </p:nvSpPr>
        <p:spPr>
          <a:xfrm>
            <a:off x="7030720" y="3677285"/>
            <a:ext cx="372745"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3" name="文本框 42"/>
          <p:cNvSpPr txBox="1"/>
          <p:nvPr/>
        </p:nvSpPr>
        <p:spPr>
          <a:xfrm>
            <a:off x="7907020" y="3500120"/>
            <a:ext cx="372745" cy="275590"/>
          </a:xfrm>
          <a:prstGeom prst="rect">
            <a:avLst/>
          </a:prstGeom>
          <a:noFill/>
        </p:spPr>
        <p:txBody>
          <a:bodyPr wrap="square" rtlCol="0">
            <a:spAutoFit/>
          </a:bodyPr>
          <a:p>
            <a:r>
              <a:rPr lang="en-US" altLang="zh-CN" sz="1200" b="1">
                <a:solidFill>
                  <a:srgbClr val="7030A0"/>
                </a:solidFill>
              </a:rPr>
              <a:t>10</a:t>
            </a:r>
            <a:endParaRPr lang="en-US" altLang="zh-CN" sz="1200" b="1">
              <a:solidFill>
                <a:srgbClr val="7030A0"/>
              </a:solidFill>
            </a:endParaRPr>
          </a:p>
        </p:txBody>
      </p:sp>
      <p:sp>
        <p:nvSpPr>
          <p:cNvPr id="44" name="文本框 43"/>
          <p:cNvSpPr txBox="1"/>
          <p:nvPr/>
        </p:nvSpPr>
        <p:spPr>
          <a:xfrm>
            <a:off x="7113905" y="3030220"/>
            <a:ext cx="372745" cy="275590"/>
          </a:xfrm>
          <a:prstGeom prst="rect">
            <a:avLst/>
          </a:prstGeom>
          <a:noFill/>
        </p:spPr>
        <p:txBody>
          <a:bodyPr wrap="square" rtlCol="0">
            <a:spAutoFit/>
          </a:bodyPr>
          <a:p>
            <a:r>
              <a:rPr lang="en-US" altLang="zh-CN" sz="1200" b="1">
                <a:solidFill>
                  <a:srgbClr val="7030A0"/>
                </a:solidFill>
              </a:rPr>
              <a:t>5</a:t>
            </a:r>
            <a:endParaRPr lang="en-US" altLang="zh-CN" sz="1200" b="1">
              <a:solidFill>
                <a:srgbClr val="7030A0"/>
              </a:solidFill>
            </a:endParaRPr>
          </a:p>
        </p:txBody>
      </p:sp>
      <p:sp>
        <p:nvSpPr>
          <p:cNvPr id="45" name="椭圆 44"/>
          <p:cNvSpPr/>
          <p:nvPr/>
        </p:nvSpPr>
        <p:spPr>
          <a:xfrm>
            <a:off x="9394190" y="2329815"/>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文本框 46"/>
          <p:cNvSpPr txBox="1"/>
          <p:nvPr/>
        </p:nvSpPr>
        <p:spPr>
          <a:xfrm>
            <a:off x="9403715" y="1861185"/>
            <a:ext cx="372745" cy="275590"/>
          </a:xfrm>
          <a:prstGeom prst="rect">
            <a:avLst/>
          </a:prstGeom>
          <a:noFill/>
        </p:spPr>
        <p:txBody>
          <a:bodyPr wrap="square" rtlCol="0">
            <a:spAutoFit/>
          </a:bodyPr>
          <a:p>
            <a:r>
              <a:rPr lang="en-US" altLang="zh-CN" sz="1200" b="1">
                <a:solidFill>
                  <a:srgbClr val="7030A0"/>
                </a:solidFill>
              </a:rPr>
              <a:t>23</a:t>
            </a:r>
            <a:endParaRPr lang="en-US" altLang="zh-CN" sz="1200" b="1">
              <a:solidFill>
                <a:srgbClr val="7030A0"/>
              </a:solidFill>
            </a:endParaRPr>
          </a:p>
        </p:txBody>
      </p:sp>
      <p:sp>
        <p:nvSpPr>
          <p:cNvPr id="48" name="椭圆 47"/>
          <p:cNvSpPr/>
          <p:nvPr/>
        </p:nvSpPr>
        <p:spPr>
          <a:xfrm>
            <a:off x="8463915" y="4721225"/>
            <a:ext cx="274955" cy="236220"/>
          </a:xfrm>
          <a:prstGeom prst="ellipse">
            <a:avLst/>
          </a:prstGeom>
          <a:solidFill>
            <a:schemeClr val="bg1"/>
          </a:solidFill>
          <a:ln w="25400" cmpd="sng">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9" name="直接连接符 48"/>
          <p:cNvCxnSpPr>
            <a:stCxn id="48" idx="6"/>
          </p:cNvCxnSpPr>
          <p:nvPr/>
        </p:nvCxnSpPr>
        <p:spPr>
          <a:xfrm>
            <a:off x="8738870" y="4839335"/>
            <a:ext cx="1983740" cy="21971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48" idx="2"/>
          </p:cNvCxnSpPr>
          <p:nvPr/>
        </p:nvCxnSpPr>
        <p:spPr>
          <a:xfrm flipV="1">
            <a:off x="6664960" y="4839335"/>
            <a:ext cx="1798955" cy="105410"/>
          </a:xfrm>
          <a:prstGeom prst="line">
            <a:avLst/>
          </a:prstGeom>
          <a:ln w="28575" cmpd="sng">
            <a:solidFill>
              <a:srgbClr val="0070C0"/>
            </a:solidFill>
            <a:prstDash val="sysDot"/>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9403715" y="4963795"/>
            <a:ext cx="372745" cy="275590"/>
          </a:xfrm>
          <a:prstGeom prst="rect">
            <a:avLst/>
          </a:prstGeom>
          <a:noFill/>
        </p:spPr>
        <p:txBody>
          <a:bodyPr wrap="square" rtlCol="0">
            <a:spAutoFit/>
          </a:bodyPr>
          <a:p>
            <a:r>
              <a:rPr lang="en-US" altLang="zh-CN" sz="1200" b="1">
                <a:solidFill>
                  <a:srgbClr val="7030A0"/>
                </a:solidFill>
              </a:rPr>
              <a:t>30</a:t>
            </a:r>
            <a:endParaRPr lang="en-US" altLang="zh-CN" sz="1200" b="1">
              <a:solidFill>
                <a:srgbClr val="7030A0"/>
              </a:solidFill>
            </a:endParaRPr>
          </a:p>
        </p:txBody>
      </p:sp>
      <p:sp>
        <p:nvSpPr>
          <p:cNvPr id="52" name="文本框 51"/>
          <p:cNvSpPr txBox="1"/>
          <p:nvPr/>
        </p:nvSpPr>
        <p:spPr>
          <a:xfrm>
            <a:off x="7730490" y="4811395"/>
            <a:ext cx="372745" cy="275590"/>
          </a:xfrm>
          <a:prstGeom prst="rect">
            <a:avLst/>
          </a:prstGeom>
          <a:noFill/>
        </p:spPr>
        <p:txBody>
          <a:bodyPr wrap="square" rtlCol="0">
            <a:spAutoFit/>
          </a:bodyPr>
          <a:p>
            <a:r>
              <a:rPr lang="en-US" altLang="zh-CN" sz="1200" b="1">
                <a:solidFill>
                  <a:srgbClr val="7030A0"/>
                </a:solidFill>
              </a:rPr>
              <a:t>22</a:t>
            </a:r>
            <a:endParaRPr lang="en-US" altLang="zh-CN" sz="1200" b="1">
              <a:solidFill>
                <a:srgbClr val="7030A0"/>
              </a:solidFill>
            </a:endParaRPr>
          </a:p>
        </p:txBody>
      </p:sp>
      <p:sp>
        <p:nvSpPr>
          <p:cNvPr id="8" name="文本框 7"/>
          <p:cNvSpPr txBox="1"/>
          <p:nvPr/>
        </p:nvSpPr>
        <p:spPr>
          <a:xfrm>
            <a:off x="4921250" y="1296670"/>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10" name="文本框 9"/>
          <p:cNvSpPr txBox="1"/>
          <p:nvPr/>
        </p:nvSpPr>
        <p:spPr>
          <a:xfrm>
            <a:off x="4968875" y="174307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26" name="文本框 25"/>
          <p:cNvSpPr txBox="1"/>
          <p:nvPr/>
        </p:nvSpPr>
        <p:spPr>
          <a:xfrm>
            <a:off x="4484370" y="3030220"/>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4" name="文本框 53"/>
          <p:cNvSpPr txBox="1"/>
          <p:nvPr/>
        </p:nvSpPr>
        <p:spPr>
          <a:xfrm>
            <a:off x="5137785" y="317690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5" name="文本框 54"/>
          <p:cNvSpPr txBox="1"/>
          <p:nvPr/>
        </p:nvSpPr>
        <p:spPr>
          <a:xfrm>
            <a:off x="5045075" y="354901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56" name="文本框 55"/>
          <p:cNvSpPr txBox="1"/>
          <p:nvPr/>
        </p:nvSpPr>
        <p:spPr>
          <a:xfrm>
            <a:off x="6847840" y="2944495"/>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7" name="文本框 56"/>
          <p:cNvSpPr txBox="1"/>
          <p:nvPr/>
        </p:nvSpPr>
        <p:spPr>
          <a:xfrm>
            <a:off x="7316470" y="3153410"/>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8" name="文本框 57"/>
          <p:cNvSpPr txBox="1"/>
          <p:nvPr/>
        </p:nvSpPr>
        <p:spPr>
          <a:xfrm>
            <a:off x="7978140" y="3775710"/>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59" name="文本框 58"/>
          <p:cNvSpPr txBox="1"/>
          <p:nvPr/>
        </p:nvSpPr>
        <p:spPr>
          <a:xfrm>
            <a:off x="7239000" y="3531870"/>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0" name="文本框 59"/>
          <p:cNvSpPr txBox="1"/>
          <p:nvPr/>
        </p:nvSpPr>
        <p:spPr>
          <a:xfrm>
            <a:off x="9235440" y="1885950"/>
            <a:ext cx="414020" cy="275590"/>
          </a:xfrm>
          <a:prstGeom prst="rect">
            <a:avLst/>
          </a:prstGeom>
          <a:noFill/>
        </p:spPr>
        <p:txBody>
          <a:bodyPr wrap="square" rtlCol="0">
            <a:spAutoFit/>
          </a:bodyPr>
          <a:p>
            <a:r>
              <a:rPr lang="en-US" altLang="zh-CN" sz="1200" b="1">
                <a:solidFill>
                  <a:srgbClr val="FF0000"/>
                </a:solidFill>
              </a:rPr>
              <a:t>6</a:t>
            </a:r>
            <a:endParaRPr lang="en-US" altLang="zh-CN" sz="1200" b="1">
              <a:solidFill>
                <a:srgbClr val="FF0000"/>
              </a:solidFill>
            </a:endParaRPr>
          </a:p>
        </p:txBody>
      </p:sp>
      <p:sp>
        <p:nvSpPr>
          <p:cNvPr id="61" name="文本框 60"/>
          <p:cNvSpPr txBox="1"/>
          <p:nvPr/>
        </p:nvSpPr>
        <p:spPr>
          <a:xfrm>
            <a:off x="7692390" y="4661535"/>
            <a:ext cx="414020" cy="275590"/>
          </a:xfrm>
          <a:prstGeom prst="rect">
            <a:avLst/>
          </a:prstGeom>
          <a:noFill/>
        </p:spPr>
        <p:txBody>
          <a:bodyPr wrap="square" rtlCol="0">
            <a:spAutoFit/>
          </a:bodyPr>
          <a:p>
            <a:r>
              <a:rPr lang="en-US" altLang="zh-CN" sz="1200" b="1">
                <a:solidFill>
                  <a:srgbClr val="FF0000"/>
                </a:solidFill>
              </a:rPr>
              <a:t>4</a:t>
            </a:r>
            <a:endParaRPr lang="en-US" altLang="zh-CN" sz="1200" b="1">
              <a:solidFill>
                <a:srgbClr val="FF0000"/>
              </a:solidFill>
            </a:endParaRPr>
          </a:p>
        </p:txBody>
      </p:sp>
      <p:sp>
        <p:nvSpPr>
          <p:cNvPr id="62" name="文本框 61"/>
          <p:cNvSpPr txBox="1"/>
          <p:nvPr/>
        </p:nvSpPr>
        <p:spPr>
          <a:xfrm>
            <a:off x="9634220" y="4708525"/>
            <a:ext cx="414020" cy="275590"/>
          </a:xfrm>
          <a:prstGeom prst="rect">
            <a:avLst/>
          </a:prstGeom>
          <a:noFill/>
        </p:spPr>
        <p:txBody>
          <a:bodyPr wrap="square" rtlCol="0">
            <a:spAutoFit/>
          </a:bodyPr>
          <a:p>
            <a:r>
              <a:rPr lang="en-US" altLang="zh-CN" sz="1200" b="1">
                <a:solidFill>
                  <a:srgbClr val="FF0000"/>
                </a:solidFill>
              </a:rPr>
              <a:t>5</a:t>
            </a:r>
            <a:endParaRPr lang="en-US" altLang="zh-CN" sz="1200" b="1">
              <a:solidFill>
                <a:srgbClr val="FF0000"/>
              </a:solidFill>
            </a:endParaRPr>
          </a:p>
        </p:txBody>
      </p:sp>
      <p:sp>
        <p:nvSpPr>
          <p:cNvPr id="63" name="文本框 62"/>
          <p:cNvSpPr txBox="1"/>
          <p:nvPr/>
        </p:nvSpPr>
        <p:spPr>
          <a:xfrm>
            <a:off x="-69850" y="1191895"/>
            <a:ext cx="4125595" cy="460375"/>
          </a:xfrm>
          <a:prstGeom prst="rect">
            <a:avLst/>
          </a:prstGeom>
          <a:noFill/>
        </p:spPr>
        <p:txBody>
          <a:bodyPr wrap="square" rtlCol="0">
            <a:spAutoFit/>
          </a:bodyPr>
          <a:p>
            <a:r>
              <a:rPr lang="en-US" sz="2400" b="1">
                <a:solidFill>
                  <a:srgbClr val="1D1DFF"/>
                </a:solidFill>
                <a:latin typeface="Georgia" panose="02040502050405020303" charset="0"/>
                <a:cs typeface="Georgia" panose="02040502050405020303" charset="0"/>
              </a:rPr>
              <a:t>Extending the Algorithm</a:t>
            </a:r>
            <a:endParaRPr lang="en-US" sz="2400" b="1">
              <a:solidFill>
                <a:srgbClr val="1D1DFF"/>
              </a:solidFill>
              <a:latin typeface="Georgia" panose="02040502050405020303" charset="0"/>
              <a:cs typeface="Georgia" panose="02040502050405020303" charset="0"/>
            </a:endParaRPr>
          </a:p>
        </p:txBody>
      </p:sp>
      <p:sp>
        <p:nvSpPr>
          <p:cNvPr id="2" name="文本框 1"/>
          <p:cNvSpPr txBox="1"/>
          <p:nvPr/>
        </p:nvSpPr>
        <p:spPr>
          <a:xfrm>
            <a:off x="-69215" y="2018665"/>
            <a:ext cx="4237355" cy="4584700"/>
          </a:xfrm>
          <a:prstGeom prst="rect">
            <a:avLst/>
          </a:prstGeom>
          <a:noFill/>
        </p:spPr>
        <p:txBody>
          <a:bodyPr wrap="square" rtlCol="0">
            <a:spAutoFit/>
          </a:bodyPr>
          <a:p>
            <a:r>
              <a:rPr lang="zh-CN" sz="2400" b="1">
                <a:solidFill>
                  <a:srgbClr val="AA0000"/>
                </a:solidFill>
                <a:latin typeface="Georgia" panose="02040502050405020303" charset="0"/>
                <a:cs typeface="Georgia" panose="02040502050405020303" charset="0"/>
              </a:rPr>
              <a:t>②Effective Partitioning Strategy </a:t>
            </a:r>
            <a:r>
              <a:rPr lang="en-US" altLang="zh-CN" sz="2400" b="1">
                <a:solidFill>
                  <a:srgbClr val="AA0000"/>
                </a:solidFill>
                <a:latin typeface="Georgia" panose="02040502050405020303" charset="0"/>
                <a:cs typeface="Georgia" panose="02040502050405020303" charset="0"/>
              </a:rPr>
              <a:t>	</a:t>
            </a:r>
            <a:endParaRPr lang="zh-CN" sz="2400" b="1">
              <a:solidFill>
                <a:srgbClr val="AA0000"/>
              </a:solidFill>
              <a:latin typeface="Georgia" panose="02040502050405020303" charset="0"/>
              <a:cs typeface="Georgia" panose="02040502050405020303" charset="0"/>
            </a:endParaRPr>
          </a:p>
          <a:p>
            <a:endParaRPr lang="zh-CN" sz="2400" b="1">
              <a:solidFill>
                <a:srgbClr val="AA0000"/>
              </a:solidFill>
              <a:latin typeface="Georgia" panose="02040502050405020303" charset="0"/>
              <a:cs typeface="Georgia" panose="02040502050405020303" charset="0"/>
            </a:endParaRPr>
          </a:p>
          <a:p>
            <a:r>
              <a:rPr lang="zh-CN" sz="2000" b="1">
                <a:solidFill>
                  <a:schemeClr val="tx1">
                    <a:lumMod val="85000"/>
                    <a:lumOff val="15000"/>
                  </a:schemeClr>
                </a:solidFill>
                <a:latin typeface="Georgia" panose="02040502050405020303" charset="0"/>
                <a:cs typeface="Georgia" panose="02040502050405020303" charset="0"/>
              </a:rPr>
              <a:t>• the number of border nodes per cell should be small;</a:t>
            </a:r>
            <a:endParaRPr lang="zh-CN" sz="2000" b="1">
              <a:solidFill>
                <a:schemeClr val="tx1">
                  <a:lumMod val="85000"/>
                  <a:lumOff val="15000"/>
                </a:schemeClr>
              </a:solidFill>
              <a:latin typeface="Georgia" panose="02040502050405020303" charset="0"/>
              <a:cs typeface="Georgia" panose="02040502050405020303" charset="0"/>
            </a:endParaRPr>
          </a:p>
          <a:p>
            <a:r>
              <a:rPr lang="zh-CN" sz="2000" b="1">
                <a:solidFill>
                  <a:schemeClr val="tx1">
                    <a:lumMod val="85000"/>
                    <a:lumOff val="15000"/>
                  </a:schemeClr>
                </a:solidFill>
                <a:latin typeface="Georgia" panose="02040502050405020303" charset="0"/>
                <a:cs typeface="Georgia" panose="02040502050405020303" charset="0"/>
              </a:rPr>
              <a:t>• the overall number of border edges should be small;</a:t>
            </a:r>
            <a:endParaRPr lang="zh-CN" sz="2000" b="1">
              <a:solidFill>
                <a:schemeClr val="tx1">
                  <a:lumMod val="85000"/>
                  <a:lumOff val="15000"/>
                </a:schemeClr>
              </a:solidFill>
              <a:latin typeface="Georgia" panose="02040502050405020303" charset="0"/>
              <a:cs typeface="Georgia" panose="02040502050405020303" charset="0"/>
            </a:endParaRPr>
          </a:p>
          <a:p>
            <a:r>
              <a:rPr lang="zh-CN" sz="2000" b="1">
                <a:solidFill>
                  <a:schemeClr val="tx1">
                    <a:lumMod val="85000"/>
                    <a:lumOff val="15000"/>
                  </a:schemeClr>
                </a:solidFill>
                <a:latin typeface="Georgia" panose="02040502050405020303" charset="0"/>
                <a:cs typeface="Georgia" panose="02040502050405020303" charset="0"/>
              </a:rPr>
              <a:t>• the difference between the upper and lower bounds of</a:t>
            </a:r>
            <a:endParaRPr lang="zh-CN" sz="2000" b="1">
              <a:solidFill>
                <a:schemeClr val="tx1">
                  <a:lumMod val="85000"/>
                  <a:lumOff val="15000"/>
                </a:schemeClr>
              </a:solidFill>
              <a:latin typeface="Georgia" panose="02040502050405020303" charset="0"/>
              <a:cs typeface="Georgia" panose="02040502050405020303" charset="0"/>
            </a:endParaRPr>
          </a:p>
          <a:p>
            <a:r>
              <a:rPr lang="zh-CN" sz="2000" b="1">
                <a:solidFill>
                  <a:schemeClr val="tx1">
                    <a:lumMod val="85000"/>
                    <a:lumOff val="15000"/>
                  </a:schemeClr>
                </a:solidFill>
                <a:latin typeface="Georgia" panose="02040502050405020303" charset="0"/>
                <a:cs typeface="Georgia" panose="02040502050405020303" charset="0"/>
              </a:rPr>
              <a:t>a cell should be small;</a:t>
            </a:r>
            <a:endParaRPr lang="zh-CN" sz="2000" b="1">
              <a:solidFill>
                <a:schemeClr val="tx1">
                  <a:lumMod val="85000"/>
                  <a:lumOff val="15000"/>
                </a:schemeClr>
              </a:solidFill>
              <a:latin typeface="Georgia" panose="02040502050405020303" charset="0"/>
              <a:cs typeface="Georgia" panose="02040502050405020303" charset="0"/>
            </a:endParaRPr>
          </a:p>
          <a:p>
            <a:r>
              <a:rPr lang="zh-CN" sz="2000" b="1">
                <a:solidFill>
                  <a:schemeClr val="tx1">
                    <a:lumMod val="85000"/>
                    <a:lumOff val="15000"/>
                  </a:schemeClr>
                </a:solidFill>
                <a:latin typeface="Georgia" panose="02040502050405020303" charset="0"/>
                <a:cs typeface="Georgia" panose="02040502050405020303" charset="0"/>
              </a:rPr>
              <a:t>• all nodes in a cell should be pairwise reachable;</a:t>
            </a:r>
            <a:endParaRPr lang="zh-CN" sz="2000" b="1">
              <a:solidFill>
                <a:schemeClr val="tx1">
                  <a:lumMod val="85000"/>
                  <a:lumOff val="15000"/>
                </a:schemeClr>
              </a:solidFill>
              <a:latin typeface="Georgia" panose="02040502050405020303" charset="0"/>
              <a:cs typeface="Georgia" panose="02040502050405020303" charset="0"/>
            </a:endParaRPr>
          </a:p>
          <a:p>
            <a:r>
              <a:rPr lang="zh-CN" sz="2000" b="1">
                <a:solidFill>
                  <a:schemeClr val="tx1">
                    <a:lumMod val="85000"/>
                    <a:lumOff val="15000"/>
                  </a:schemeClr>
                </a:solidFill>
                <a:latin typeface="Georgia" panose="02040502050405020303" charset="0"/>
                <a:cs typeface="Georgia" panose="02040502050405020303" charset="0"/>
              </a:rPr>
              <a:t>• different cells should be of similar size </a:t>
            </a:r>
            <a:endParaRPr lang="zh-CN" sz="2000" b="1">
              <a:solidFill>
                <a:schemeClr val="tx1">
                  <a:lumMod val="85000"/>
                  <a:lumOff val="15000"/>
                </a:schemeClr>
              </a:solidFill>
              <a:latin typeface="Georgia" panose="02040502050405020303" charset="0"/>
              <a:cs typeface="Georgia" panose="02040502050405020303"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图片 85"/>
          <p:cNvPicPr>
            <a:picLocks noChangeAspect="1"/>
          </p:cNvPicPr>
          <p:nvPr/>
        </p:nvPicPr>
        <p:blipFill>
          <a:blip r:embed="rId1"/>
          <a:stretch>
            <a:fillRect/>
          </a:stretch>
        </p:blipFill>
        <p:spPr>
          <a:xfrm>
            <a:off x="4389755" y="962660"/>
            <a:ext cx="7868920" cy="586613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63" name="文本框 62"/>
          <p:cNvSpPr txBox="1"/>
          <p:nvPr/>
        </p:nvSpPr>
        <p:spPr>
          <a:xfrm>
            <a:off x="-69850" y="1191895"/>
            <a:ext cx="4125595" cy="460375"/>
          </a:xfrm>
          <a:prstGeom prst="rect">
            <a:avLst/>
          </a:prstGeom>
          <a:noFill/>
        </p:spPr>
        <p:txBody>
          <a:bodyPr wrap="square" rtlCol="0">
            <a:spAutoFit/>
          </a:bodyPr>
          <a:p>
            <a:r>
              <a:rPr lang="en-US" sz="2400" b="1">
                <a:solidFill>
                  <a:srgbClr val="1D1DFF"/>
                </a:solidFill>
                <a:latin typeface="Georgia" panose="02040502050405020303" charset="0"/>
                <a:cs typeface="Georgia" panose="02040502050405020303" charset="0"/>
              </a:rPr>
              <a:t>Extending the Algorithm</a:t>
            </a:r>
            <a:endParaRPr lang="en-US" sz="2400" b="1">
              <a:solidFill>
                <a:srgbClr val="1D1DFF"/>
              </a:solidFill>
              <a:latin typeface="Georgia" panose="02040502050405020303" charset="0"/>
              <a:cs typeface="Georgia" panose="02040502050405020303" charset="0"/>
            </a:endParaRPr>
          </a:p>
        </p:txBody>
      </p:sp>
      <p:sp>
        <p:nvSpPr>
          <p:cNvPr id="2" name="文本框 1"/>
          <p:cNvSpPr txBox="1"/>
          <p:nvPr/>
        </p:nvSpPr>
        <p:spPr>
          <a:xfrm>
            <a:off x="-69215" y="2018665"/>
            <a:ext cx="4454525" cy="1753235"/>
          </a:xfrm>
          <a:prstGeom prst="rect">
            <a:avLst/>
          </a:prstGeom>
          <a:noFill/>
        </p:spPr>
        <p:txBody>
          <a:bodyPr wrap="square" rtlCol="0">
            <a:spAutoFit/>
          </a:bodyPr>
          <a:p>
            <a:r>
              <a:rPr lang="zh-CN" sz="2400" b="1">
                <a:solidFill>
                  <a:srgbClr val="AA0000"/>
                </a:solidFill>
                <a:latin typeface="Georgia" panose="02040502050405020303" charset="0"/>
                <a:cs typeface="Georgia" panose="02040502050405020303" charset="0"/>
              </a:rPr>
              <a:t>③Time-Dependent Bounds</a:t>
            </a:r>
            <a:r>
              <a:rPr lang="en-US" altLang="zh-CN" sz="2400" b="1">
                <a:solidFill>
                  <a:srgbClr val="AA0000"/>
                </a:solidFill>
                <a:latin typeface="Georgia" panose="02040502050405020303" charset="0"/>
                <a:cs typeface="Georgia" panose="02040502050405020303" charset="0"/>
              </a:rPr>
              <a:t>	</a:t>
            </a:r>
            <a:endParaRPr lang="zh-CN" sz="2000" b="1">
              <a:solidFill>
                <a:schemeClr val="tx1">
                  <a:lumMod val="85000"/>
                  <a:lumOff val="15000"/>
                </a:schemeClr>
              </a:solidFill>
              <a:latin typeface="Georgia" panose="02040502050405020303" charset="0"/>
              <a:cs typeface="Georgia" panose="02040502050405020303" charset="0"/>
            </a:endParaRPr>
          </a:p>
          <a:p>
            <a:r>
              <a:rPr lang="zh-CN" sz="2000" b="1">
                <a:solidFill>
                  <a:schemeClr val="tx1">
                    <a:lumMod val="85000"/>
                    <a:lumOff val="15000"/>
                  </a:schemeClr>
                </a:solidFill>
                <a:latin typeface="Georgia" panose="02040502050405020303" charset="0"/>
                <a:cs typeface="Georgia" panose="02040502050405020303" charset="0"/>
              </a:rPr>
              <a:t>split the schedule into intervals and compute a different bound for each interval</a:t>
            </a:r>
            <a:endParaRPr lang="zh-CN" sz="2000" b="1">
              <a:solidFill>
                <a:schemeClr val="tx1">
                  <a:lumMod val="85000"/>
                  <a:lumOff val="15000"/>
                </a:schemeClr>
              </a:solidFill>
              <a:latin typeface="Georgia" panose="02040502050405020303" charset="0"/>
              <a:cs typeface="Georgia" panose="02040502050405020303" charset="0"/>
            </a:endParaRPr>
          </a:p>
        </p:txBody>
      </p:sp>
      <p:sp>
        <p:nvSpPr>
          <p:cNvPr id="75" name="圆角矩形 74"/>
          <p:cNvSpPr/>
          <p:nvPr/>
        </p:nvSpPr>
        <p:spPr>
          <a:xfrm>
            <a:off x="7357110" y="1635125"/>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6" name="文本框 75"/>
          <p:cNvSpPr txBox="1"/>
          <p:nvPr/>
        </p:nvSpPr>
        <p:spPr>
          <a:xfrm>
            <a:off x="7083425" y="1625600"/>
            <a:ext cx="528955" cy="398780"/>
          </a:xfrm>
          <a:prstGeom prst="rect">
            <a:avLst/>
          </a:prstGeom>
          <a:noFill/>
        </p:spPr>
        <p:txBody>
          <a:bodyPr wrap="square" rtlCol="0">
            <a:spAutoFit/>
          </a:bodyPr>
          <a:p>
            <a:r>
              <a:rPr lang="en-US" altLang="zh-CN" sz="2000" b="1">
                <a:solidFill>
                  <a:srgbClr val="FF0000"/>
                </a:solidFill>
                <a:sym typeface="+mn-ea"/>
              </a:rPr>
              <a:t>80</a:t>
            </a:r>
            <a:endParaRPr lang="en-US" altLang="zh-CN" sz="2000" b="1">
              <a:solidFill>
                <a:srgbClr val="FF0000"/>
              </a:solidFill>
              <a:sym typeface="+mn-ea"/>
            </a:endParaRPr>
          </a:p>
        </p:txBody>
      </p:sp>
      <p:sp>
        <p:nvSpPr>
          <p:cNvPr id="77" name="圆角矩形 76"/>
          <p:cNvSpPr/>
          <p:nvPr/>
        </p:nvSpPr>
        <p:spPr>
          <a:xfrm>
            <a:off x="9057005" y="3167380"/>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8" name="文本框 77"/>
          <p:cNvSpPr txBox="1"/>
          <p:nvPr/>
        </p:nvSpPr>
        <p:spPr>
          <a:xfrm>
            <a:off x="8994775" y="3167380"/>
            <a:ext cx="618490" cy="398780"/>
          </a:xfrm>
          <a:prstGeom prst="rect">
            <a:avLst/>
          </a:prstGeom>
          <a:noFill/>
        </p:spPr>
        <p:txBody>
          <a:bodyPr wrap="square" rtlCol="0">
            <a:spAutoFit/>
          </a:bodyPr>
          <a:p>
            <a:r>
              <a:rPr lang="en-US" altLang="zh-CN" sz="2000" b="1">
                <a:solidFill>
                  <a:srgbClr val="FF0000"/>
                </a:solidFill>
                <a:sym typeface="+mn-ea"/>
              </a:rPr>
              <a:t>30</a:t>
            </a:r>
            <a:endParaRPr lang="en-US" altLang="zh-CN" sz="2000" b="1">
              <a:solidFill>
                <a:srgbClr val="FF0000"/>
              </a:solidFill>
              <a:sym typeface="+mn-ea"/>
            </a:endParaRPr>
          </a:p>
        </p:txBody>
      </p:sp>
      <p:sp>
        <p:nvSpPr>
          <p:cNvPr id="79" name="圆角矩形 78"/>
          <p:cNvSpPr/>
          <p:nvPr/>
        </p:nvSpPr>
        <p:spPr>
          <a:xfrm>
            <a:off x="10186670" y="4237990"/>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0" name="文本框 79"/>
          <p:cNvSpPr txBox="1"/>
          <p:nvPr/>
        </p:nvSpPr>
        <p:spPr>
          <a:xfrm>
            <a:off x="9873615" y="4114165"/>
            <a:ext cx="618490" cy="398780"/>
          </a:xfrm>
          <a:prstGeom prst="rect">
            <a:avLst/>
          </a:prstGeom>
          <a:noFill/>
        </p:spPr>
        <p:txBody>
          <a:bodyPr wrap="square" rtlCol="0">
            <a:spAutoFit/>
          </a:bodyPr>
          <a:p>
            <a:r>
              <a:rPr lang="en-US" altLang="zh-CN" sz="2000" b="1">
                <a:solidFill>
                  <a:srgbClr val="FF0000"/>
                </a:solidFill>
                <a:sym typeface="+mn-ea"/>
              </a:rPr>
              <a:t>40</a:t>
            </a:r>
            <a:endParaRPr lang="en-US" altLang="zh-CN" sz="2000" b="1">
              <a:solidFill>
                <a:srgbClr val="FF0000"/>
              </a:solidFill>
              <a:sym typeface="+mn-ea"/>
            </a:endParaRPr>
          </a:p>
        </p:txBody>
      </p:sp>
      <p:sp>
        <p:nvSpPr>
          <p:cNvPr id="82" name="圆角矩形 81"/>
          <p:cNvSpPr/>
          <p:nvPr/>
        </p:nvSpPr>
        <p:spPr>
          <a:xfrm>
            <a:off x="6743700" y="2677160"/>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3" name="文本框 82"/>
          <p:cNvSpPr txBox="1"/>
          <p:nvPr/>
        </p:nvSpPr>
        <p:spPr>
          <a:xfrm>
            <a:off x="6538595" y="2614930"/>
            <a:ext cx="618490" cy="398780"/>
          </a:xfrm>
          <a:prstGeom prst="rect">
            <a:avLst/>
          </a:prstGeom>
          <a:noFill/>
        </p:spPr>
        <p:txBody>
          <a:bodyPr wrap="square" rtlCol="0">
            <a:spAutoFit/>
          </a:bodyPr>
          <a:p>
            <a:r>
              <a:rPr lang="en-US" altLang="zh-CN" sz="2000" b="1">
                <a:solidFill>
                  <a:srgbClr val="FF0000"/>
                </a:solidFill>
                <a:sym typeface="+mn-ea"/>
              </a:rPr>
              <a:t>13</a:t>
            </a:r>
            <a:endParaRPr lang="en-US" altLang="zh-CN" sz="2000" b="1">
              <a:solidFill>
                <a:srgbClr val="FF0000"/>
              </a:solidFill>
              <a:sym typeface="+mn-ea"/>
            </a:endParaRPr>
          </a:p>
        </p:txBody>
      </p:sp>
      <p:sp>
        <p:nvSpPr>
          <p:cNvPr id="84" name="圆角矩形 83"/>
          <p:cNvSpPr/>
          <p:nvPr/>
        </p:nvSpPr>
        <p:spPr>
          <a:xfrm>
            <a:off x="10186670" y="2879090"/>
            <a:ext cx="207645" cy="27495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文本框 84"/>
          <p:cNvSpPr txBox="1"/>
          <p:nvPr/>
        </p:nvSpPr>
        <p:spPr>
          <a:xfrm>
            <a:off x="9980930" y="2816860"/>
            <a:ext cx="618490" cy="398780"/>
          </a:xfrm>
          <a:prstGeom prst="rect">
            <a:avLst/>
          </a:prstGeom>
          <a:noFill/>
        </p:spPr>
        <p:txBody>
          <a:bodyPr wrap="square" rtlCol="0">
            <a:spAutoFit/>
          </a:bodyPr>
          <a:p>
            <a:r>
              <a:rPr lang="en-US" altLang="zh-CN" sz="2000" b="1">
                <a:solidFill>
                  <a:srgbClr val="FF0000"/>
                </a:solidFill>
                <a:sym typeface="+mn-ea"/>
              </a:rPr>
              <a:t>10</a:t>
            </a:r>
            <a:endParaRPr lang="en-US" altLang="zh-CN" sz="2000" b="1">
              <a:solidFill>
                <a:srgbClr val="FF0000"/>
              </a:solidFill>
              <a:sym typeface="+mn-ea"/>
            </a:endParaRPr>
          </a:p>
        </p:txBody>
      </p:sp>
      <p:sp>
        <p:nvSpPr>
          <p:cNvPr id="87" name="矩形 86"/>
          <p:cNvSpPr/>
          <p:nvPr/>
        </p:nvSpPr>
        <p:spPr>
          <a:xfrm>
            <a:off x="6417310" y="4751070"/>
            <a:ext cx="5622925" cy="2096135"/>
          </a:xfrm>
          <a:prstGeom prst="rect">
            <a:avLst/>
          </a:prstGeom>
          <a:noFill/>
          <a:ln w="28575" cmpd="sng">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矩形 87"/>
          <p:cNvSpPr/>
          <p:nvPr/>
        </p:nvSpPr>
        <p:spPr>
          <a:xfrm>
            <a:off x="4389755" y="1242695"/>
            <a:ext cx="2149475" cy="1350645"/>
          </a:xfrm>
          <a:prstGeom prst="rect">
            <a:avLst/>
          </a:prstGeom>
          <a:noFill/>
          <a:ln w="28575"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矩形 88"/>
          <p:cNvSpPr/>
          <p:nvPr/>
        </p:nvSpPr>
        <p:spPr>
          <a:xfrm>
            <a:off x="4349115" y="2879090"/>
            <a:ext cx="2149475" cy="1350645"/>
          </a:xfrm>
          <a:prstGeom prst="rect">
            <a:avLst/>
          </a:prstGeom>
          <a:noFill/>
          <a:ln w="28575" cmpd="sng">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矩形 89"/>
          <p:cNvSpPr/>
          <p:nvPr/>
        </p:nvSpPr>
        <p:spPr>
          <a:xfrm>
            <a:off x="7157085" y="2552700"/>
            <a:ext cx="2205355" cy="1670050"/>
          </a:xfrm>
          <a:prstGeom prst="rect">
            <a:avLst/>
          </a:prstGeom>
          <a:noFill/>
          <a:ln w="28575" cmpd="sng">
            <a:solidFill>
              <a:srgbClr val="2DD52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矩形 90"/>
          <p:cNvSpPr/>
          <p:nvPr/>
        </p:nvSpPr>
        <p:spPr>
          <a:xfrm>
            <a:off x="9440545" y="664845"/>
            <a:ext cx="2705100" cy="3692525"/>
          </a:xfrm>
          <a:prstGeom prst="rect">
            <a:avLst/>
          </a:prstGeom>
          <a:noFill/>
          <a:ln w="28575" cmpd="sng">
            <a:solidFill>
              <a:srgbClr val="0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3" name="图片 92"/>
          <p:cNvPicPr>
            <a:picLocks noChangeAspect="1"/>
          </p:cNvPicPr>
          <p:nvPr/>
        </p:nvPicPr>
        <p:blipFill>
          <a:blip r:embed="rId2"/>
          <a:stretch>
            <a:fillRect/>
          </a:stretch>
        </p:blipFill>
        <p:spPr>
          <a:xfrm>
            <a:off x="16510" y="5379720"/>
            <a:ext cx="6485890" cy="144208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500" fill="hold">
                                          <p:stCondLst>
                                            <p:cond delay="0"/>
                                          </p:stCondLst>
                                        </p:cTn>
                                        <p:tgtEl>
                                          <p:spTgt spid="76"/>
                                        </p:tgtEl>
                                        <p:attrNameLst>
                                          <p:attrName>style.visibility</p:attrName>
                                        </p:attrNameLst>
                                      </p:cBhvr>
                                      <p:to>
                                        <p:strVal val="visible"/>
                                      </p:to>
                                    </p:set>
                                    <p:animEffect transition="in" filter="blinds(horizontal)">
                                      <p:cBhvr>
                                        <p:cTn id="21" dur="500"/>
                                        <p:tgtEl>
                                          <p:spTgt spid="7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500" fill="hold">
                                          <p:stCondLst>
                                            <p:cond delay="0"/>
                                          </p:stCondLst>
                                        </p:cTn>
                                        <p:tgtEl>
                                          <p:spTgt spid="78"/>
                                        </p:tgtEl>
                                        <p:attrNameLst>
                                          <p:attrName>style.visibility</p:attrName>
                                        </p:attrNameLst>
                                      </p:cBhvr>
                                      <p:to>
                                        <p:strVal val="visible"/>
                                      </p:to>
                                    </p:set>
                                    <p:animEffect transition="in" filter="blinds(horizontal)">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500" fill="hold">
                                          <p:stCondLst>
                                            <p:cond delay="0"/>
                                          </p:stCondLst>
                                        </p:cTn>
                                        <p:tgtEl>
                                          <p:spTgt spid="80"/>
                                        </p:tgtEl>
                                        <p:attrNameLst>
                                          <p:attrName>style.visibility</p:attrName>
                                        </p:attrNameLst>
                                      </p:cBhvr>
                                      <p:to>
                                        <p:strVal val="visible"/>
                                      </p:to>
                                    </p:set>
                                    <p:animEffect transition="in" filter="blinds(horizontal)">
                                      <p:cBhvr>
                                        <p:cTn id="39" dur="500"/>
                                        <p:tgtEl>
                                          <p:spTgt spid="8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500" fill="hold">
                                          <p:stCondLst>
                                            <p:cond delay="0"/>
                                          </p:stCondLst>
                                        </p:cTn>
                                        <p:tgtEl>
                                          <p:spTgt spid="83"/>
                                        </p:tgtEl>
                                        <p:attrNameLst>
                                          <p:attrName>style.visibility</p:attrName>
                                        </p:attrNameLst>
                                      </p:cBhvr>
                                      <p:to>
                                        <p:strVal val="visible"/>
                                      </p:to>
                                    </p:set>
                                    <p:animEffect transition="in" filter="blinds(horizontal)">
                                      <p:cBhvr>
                                        <p:cTn id="48" dur="500"/>
                                        <p:tgtEl>
                                          <p:spTgt spid="8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500" fill="hold">
                                          <p:stCondLst>
                                            <p:cond delay="0"/>
                                          </p:stCondLst>
                                        </p:cTn>
                                        <p:tgtEl>
                                          <p:spTgt spid="85"/>
                                        </p:tgtEl>
                                        <p:attrNameLst>
                                          <p:attrName>style.visibility</p:attrName>
                                        </p:attrNameLst>
                                      </p:cBhvr>
                                      <p:to>
                                        <p:strVal val="visible"/>
                                      </p:to>
                                    </p:set>
                                    <p:animEffect transition="in" filter="blinds(horizontal)">
                                      <p:cBhvr>
                                        <p:cTn id="5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2" grpId="0"/>
      <p:bldP spid="76" grpId="0"/>
      <p:bldP spid="75" grpId="0" bldLvl="0" animBg="1"/>
      <p:bldP spid="78" grpId="0"/>
      <p:bldP spid="77" grpId="0" bldLvl="0" animBg="1"/>
      <p:bldP spid="79" grpId="0" bldLvl="0" animBg="1"/>
      <p:bldP spid="80" grpId="0"/>
      <p:bldP spid="82" grpId="0" bldLvl="0" animBg="1"/>
      <p:bldP spid="83" grpId="0"/>
      <p:bldP spid="84" grpId="0" bldLvl="0" animBg="1"/>
      <p:bldP spid="8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Exist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23"/>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02711" y="737613"/>
            <a:ext cx="249936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Conclusion </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502920" y="1861185"/>
            <a:ext cx="10983595" cy="2676525"/>
          </a:xfrm>
          <a:prstGeom prst="rect">
            <a:avLst/>
          </a:prstGeom>
          <a:noFill/>
        </p:spPr>
        <p:txBody>
          <a:bodyPr wrap="square" rtlCol="0">
            <a:spAutoFit/>
          </a:bodyPr>
          <a:p>
            <a:r>
              <a:rPr lang="en-US" altLang="zh-CN" sz="2400" b="1">
                <a:solidFill>
                  <a:srgbClr val="0070C0"/>
                </a:solidFill>
              </a:rPr>
              <a:t>	This paper  propose a technique to compute reachability queries in public transportation networks by </a:t>
            </a:r>
            <a:r>
              <a:rPr lang="en-US" altLang="zh-CN" sz="2400" b="1">
                <a:solidFill>
                  <a:srgbClr val="FF0000"/>
                </a:solidFill>
              </a:rPr>
              <a:t>partitioning the graph into cells and use a novel expansion</a:t>
            </a:r>
            <a:r>
              <a:rPr lang="en-US" altLang="zh-CN" sz="2400" b="1">
                <a:solidFill>
                  <a:srgbClr val="0070C0"/>
                </a:solidFill>
              </a:rPr>
              <a:t> technique based on </a:t>
            </a:r>
            <a:r>
              <a:rPr lang="en-US" altLang="zh-CN" sz="2400" b="1">
                <a:solidFill>
                  <a:srgbClr val="FF0000"/>
                </a:solidFill>
              </a:rPr>
              <a:t>upper and lower bounds.</a:t>
            </a:r>
            <a:endParaRPr lang="en-US" altLang="zh-CN" sz="2400" b="1">
              <a:solidFill>
                <a:srgbClr val="FF0000"/>
              </a:solidFill>
            </a:endParaRPr>
          </a:p>
          <a:p>
            <a:endParaRPr lang="en-US" altLang="zh-CN" sz="2400" b="1">
              <a:solidFill>
                <a:srgbClr val="FF0000"/>
              </a:solidFill>
            </a:endParaRPr>
          </a:p>
          <a:p>
            <a:r>
              <a:rPr lang="en-US" altLang="zh-CN" sz="2400" b="1">
                <a:solidFill>
                  <a:srgbClr val="0070C0"/>
                </a:solidFill>
              </a:rPr>
              <a:t>	Different from the Dijkstra-like expansion techniques used in related work. </a:t>
            </a:r>
            <a:r>
              <a:rPr lang="en-US" altLang="zh-CN" sz="2400" b="1">
                <a:solidFill>
                  <a:srgbClr val="0070C0"/>
                </a:solidFill>
                <a:sym typeface="+mn-ea"/>
              </a:rPr>
              <a:t>This paper </a:t>
            </a:r>
            <a:r>
              <a:rPr lang="en-US" altLang="zh-CN" sz="2400" b="1">
                <a:solidFill>
                  <a:srgbClr val="0070C0"/>
                </a:solidFill>
              </a:rPr>
              <a:t>use precomputation and expect to  </a:t>
            </a:r>
            <a:r>
              <a:rPr lang="en-US" altLang="zh-CN" sz="2400" b="1">
                <a:solidFill>
                  <a:srgbClr val="FF0000"/>
                </a:solidFill>
              </a:rPr>
              <a:t>reduce the number of shortest path computations </a:t>
            </a:r>
            <a:r>
              <a:rPr lang="en-US" altLang="zh-CN" sz="2400" b="1">
                <a:solidFill>
                  <a:srgbClr val="0070C0"/>
                </a:solidFill>
              </a:rPr>
              <a:t>for reachability queries.</a:t>
            </a:r>
            <a:endParaRPr lang="en-US" altLang="zh-CN" sz="2400" b="1">
              <a:solidFill>
                <a:srgbClr val="0070C0"/>
              </a:solidFill>
            </a:endParaRPr>
          </a:p>
        </p:txBody>
      </p:sp>
      <p:sp>
        <p:nvSpPr>
          <p:cNvPr id="10" name="文本框 9"/>
          <p:cNvSpPr txBox="1"/>
          <p:nvPr/>
        </p:nvSpPr>
        <p:spPr>
          <a:xfrm>
            <a:off x="11219180" y="6320155"/>
            <a:ext cx="922655" cy="368300"/>
          </a:xfrm>
          <a:prstGeom prst="rect">
            <a:avLst/>
          </a:prstGeom>
          <a:noFill/>
        </p:spPr>
        <p:txBody>
          <a:bodyPr wrap="square" rtlCol="0">
            <a:spAutoFit/>
          </a:bodyPr>
          <a:p>
            <a:r>
              <a:rPr lang="en-US" altLang="zh-CN" b="1"/>
              <a:t>33/</a:t>
            </a:r>
            <a:r>
              <a:rPr lang="en-US" b="1"/>
              <a:t>34</a:t>
            </a:r>
            <a:endParaRPr lang="en-US" b="1"/>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53816" y="737613"/>
            <a:ext cx="2597150"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Future Work</a:t>
            </a:r>
            <a:r>
              <a:rPr lang="zh-CN" altLang="en-US" sz="3200" b="1" dirty="0">
                <a:solidFill>
                  <a:schemeClr val="tx2"/>
                </a:solidFill>
                <a:latin typeface="Century Gothic" panose="020B0502020202020204" pitchFamily="34" charset="0"/>
                <a:ea typeface="+mj-ea"/>
                <a:sym typeface="+mn-ea"/>
              </a:rPr>
              <a:t> </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502920" y="1861185"/>
            <a:ext cx="11346815" cy="1198880"/>
          </a:xfrm>
          <a:prstGeom prst="rect">
            <a:avLst/>
          </a:prstGeom>
          <a:noFill/>
        </p:spPr>
        <p:txBody>
          <a:bodyPr wrap="square" rtlCol="0">
            <a:spAutoFit/>
          </a:bodyPr>
          <a:p>
            <a:r>
              <a:rPr lang="en-US" altLang="zh-CN" sz="2400" b="1">
                <a:solidFill>
                  <a:srgbClr val="0070C0"/>
                </a:solidFill>
              </a:rPr>
              <a:t>	 Plan to develop an </a:t>
            </a:r>
            <a:r>
              <a:rPr lang="en-US" altLang="zh-CN" sz="2400" b="1">
                <a:solidFill>
                  <a:srgbClr val="FF0000"/>
                </a:solidFill>
              </a:rPr>
              <a:t>effective partitioning algorithm.</a:t>
            </a:r>
            <a:endParaRPr lang="en-US" altLang="zh-CN" sz="2400" b="1">
              <a:solidFill>
                <a:srgbClr val="FF0000"/>
              </a:solidFill>
            </a:endParaRPr>
          </a:p>
          <a:p>
            <a:r>
              <a:rPr lang="en-US" altLang="zh-CN" sz="2400" b="1">
                <a:solidFill>
                  <a:srgbClr val="0070C0"/>
                </a:solidFill>
              </a:rPr>
              <a:t>      Plan to generalize our solution for public transport networks to </a:t>
            </a:r>
            <a:r>
              <a:rPr lang="en-US" altLang="zh-CN" sz="2400" b="1">
                <a:solidFill>
                  <a:srgbClr val="FF0000"/>
                </a:solidFill>
              </a:rPr>
              <a:t>multimodal networks</a:t>
            </a:r>
            <a:r>
              <a:rPr lang="en-US" altLang="zh-CN" sz="2400" b="1">
                <a:solidFill>
                  <a:srgbClr val="0070C0"/>
                </a:solidFill>
              </a:rPr>
              <a:t>, which also include </a:t>
            </a:r>
            <a:r>
              <a:rPr lang="en-US" altLang="zh-CN" sz="2400" b="1">
                <a:solidFill>
                  <a:srgbClr val="FF0000"/>
                </a:solidFill>
              </a:rPr>
              <a:t>road and pedestrian edges.</a:t>
            </a:r>
            <a:endParaRPr lang="en-US" altLang="zh-CN" sz="2400" b="1">
              <a:solidFill>
                <a:srgbClr val="FF0000"/>
              </a:solidFill>
            </a:endParaRPr>
          </a:p>
        </p:txBody>
      </p:sp>
      <p:sp>
        <p:nvSpPr>
          <p:cNvPr id="10" name="文本框 9"/>
          <p:cNvSpPr txBox="1"/>
          <p:nvPr/>
        </p:nvSpPr>
        <p:spPr>
          <a:xfrm>
            <a:off x="11219180" y="6320155"/>
            <a:ext cx="922655" cy="368300"/>
          </a:xfrm>
          <a:prstGeom prst="rect">
            <a:avLst/>
          </a:prstGeom>
          <a:noFill/>
        </p:spPr>
        <p:txBody>
          <a:bodyPr wrap="square" rtlCol="0">
            <a:spAutoFit/>
          </a:bodyPr>
          <a:p>
            <a:r>
              <a:rPr lang="en-US" altLang="zh-CN" b="1"/>
              <a:t>33/</a:t>
            </a:r>
            <a:r>
              <a:rPr lang="en-US" b="1"/>
              <a:t>34</a:t>
            </a:r>
            <a:endParaRPr lang="en-US" b="1"/>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773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4858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7945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240347" y="1669726"/>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4106784" y="2688551"/>
            <a:ext cx="4195445" cy="1198880"/>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en-US" altLang="zh-CN" sz="6000" b="1" dirty="0" smtClean="0">
                <a:solidFill>
                  <a:schemeClr val="bg1"/>
                </a:solidFill>
                <a:latin typeface="+mn-ea"/>
              </a:rPr>
              <a:t>Thank You!</a:t>
            </a:r>
            <a:endParaRPr lang="en-US" altLang="zh-CN" sz="6000" b="1" dirty="0">
              <a:solidFill>
                <a:schemeClr val="bg1"/>
              </a:solidFill>
              <a:latin typeface="+mn-ea"/>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Exist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clickPar">
                                  <p:stCondLst>
                                    <p:cond delay="0"/>
                                  </p:stCondLst>
                                  <p:childTnLst>
                                    <p:animClr clrSpc="rgb" dir="cw">
                                      <p:cBhvr override="childStyle">
                                        <p:cTn id="6" dur="500" fill="hold"/>
                                        <p:tgtEl>
                                          <p:spTgt spid="65"/>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09722" y="511553"/>
            <a:ext cx="254889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Introduction</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5052695" y="635000"/>
            <a:ext cx="3147060" cy="460375"/>
          </a:xfrm>
          <a:prstGeom prst="rect">
            <a:avLst/>
          </a:prstGeom>
          <a:noFill/>
        </p:spPr>
        <p:txBody>
          <a:bodyPr wrap="square" rtlCol="0">
            <a:spAutoFit/>
          </a:bodyPr>
          <a:p>
            <a:r>
              <a:rPr lang="en-US" altLang="zh-CN" sz="2400" b="1">
                <a:solidFill>
                  <a:srgbClr val="FF0000"/>
                </a:solidFill>
              </a:rPr>
              <a:t>Background</a:t>
            </a:r>
            <a:endParaRPr lang="en-US" altLang="zh-CN" sz="2400" b="1">
              <a:solidFill>
                <a:srgbClr val="FF0000"/>
              </a:solidFill>
            </a:endParaRPr>
          </a:p>
        </p:txBody>
      </p:sp>
      <p:sp>
        <p:nvSpPr>
          <p:cNvPr id="4" name="文本框 3"/>
          <p:cNvSpPr txBox="1"/>
          <p:nvPr/>
        </p:nvSpPr>
        <p:spPr>
          <a:xfrm>
            <a:off x="351155" y="1218565"/>
            <a:ext cx="8601710" cy="460375"/>
          </a:xfrm>
          <a:prstGeom prst="rect">
            <a:avLst/>
          </a:prstGeom>
          <a:noFill/>
        </p:spPr>
        <p:txBody>
          <a:bodyPr wrap="square" rtlCol="0">
            <a:spAutoFit/>
          </a:bodyPr>
          <a:p>
            <a:r>
              <a:rPr lang="en-US" altLang="zh-CN" sz="2400">
                <a:solidFill>
                  <a:srgbClr val="0070C0"/>
                </a:solidFill>
                <a:sym typeface="+mn-ea"/>
              </a:rPr>
              <a:t>Public Transport Networks</a:t>
            </a:r>
            <a:endParaRPr lang="en-US" altLang="zh-CN" sz="2400">
              <a:solidFill>
                <a:srgbClr val="0070C0"/>
              </a:solidFill>
            </a:endParaRPr>
          </a:p>
        </p:txBody>
      </p:sp>
      <p:pic>
        <p:nvPicPr>
          <p:cNvPr id="2" name="图片 1"/>
          <p:cNvPicPr>
            <a:picLocks noChangeAspect="1"/>
          </p:cNvPicPr>
          <p:nvPr/>
        </p:nvPicPr>
        <p:blipFill>
          <a:blip r:embed="rId1"/>
          <a:stretch>
            <a:fillRect/>
          </a:stretch>
        </p:blipFill>
        <p:spPr>
          <a:xfrm>
            <a:off x="283210" y="1969135"/>
            <a:ext cx="4615180" cy="4420235"/>
          </a:xfrm>
          <a:prstGeom prst="rect">
            <a:avLst/>
          </a:prstGeom>
        </p:spPr>
      </p:pic>
      <p:pic>
        <p:nvPicPr>
          <p:cNvPr id="7" name="图片 6"/>
          <p:cNvPicPr>
            <a:picLocks noChangeAspect="1"/>
          </p:cNvPicPr>
          <p:nvPr/>
        </p:nvPicPr>
        <p:blipFill>
          <a:blip r:embed="rId2"/>
          <a:stretch>
            <a:fillRect/>
          </a:stretch>
        </p:blipFill>
        <p:spPr>
          <a:xfrm>
            <a:off x="6798310" y="1473200"/>
            <a:ext cx="3872230" cy="391160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09722" y="511553"/>
            <a:ext cx="254889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Introduction</a:t>
            </a:r>
            <a:endParaRPr lang="zh-CN" altLang="en-US" sz="3200" b="1" dirty="0">
              <a:solidFill>
                <a:schemeClr val="tx2"/>
              </a:solidFill>
              <a:latin typeface="Century Gothic" panose="020B0502020202020204" pitchFamily="34" charset="0"/>
              <a:ea typeface="+mj-ea"/>
            </a:endParaRPr>
          </a:p>
        </p:txBody>
      </p:sp>
      <p:sp>
        <p:nvSpPr>
          <p:cNvPr id="7" name="文本框 6"/>
          <p:cNvSpPr txBox="1"/>
          <p:nvPr/>
        </p:nvSpPr>
        <p:spPr>
          <a:xfrm>
            <a:off x="7167245" y="1095375"/>
            <a:ext cx="4859655" cy="460375"/>
          </a:xfrm>
          <a:prstGeom prst="rect">
            <a:avLst/>
          </a:prstGeom>
          <a:noFill/>
        </p:spPr>
        <p:txBody>
          <a:bodyPr wrap="square" rtlCol="0">
            <a:spAutoFit/>
          </a:bodyPr>
          <a:p>
            <a:r>
              <a:rPr lang="en-US" altLang="zh-CN" sz="2400" b="1">
                <a:solidFill>
                  <a:srgbClr val="FF0000"/>
                </a:solidFill>
                <a:sym typeface="+mn-ea"/>
              </a:rPr>
              <a:t>POI</a:t>
            </a:r>
            <a:endParaRPr lang="en-US" altLang="zh-CN" sz="2400" b="1">
              <a:solidFill>
                <a:srgbClr val="FF0000"/>
              </a:solidFill>
              <a:sym typeface="+mn-ea"/>
            </a:endParaRPr>
          </a:p>
        </p:txBody>
      </p:sp>
      <p:sp>
        <p:nvSpPr>
          <p:cNvPr id="166" name="文本框 165"/>
          <p:cNvSpPr txBox="1"/>
          <p:nvPr/>
        </p:nvSpPr>
        <p:spPr>
          <a:xfrm>
            <a:off x="5448935" y="1626870"/>
            <a:ext cx="6946265" cy="460375"/>
          </a:xfrm>
          <a:prstGeom prst="rect">
            <a:avLst/>
          </a:prstGeom>
          <a:noFill/>
        </p:spPr>
        <p:txBody>
          <a:bodyPr wrap="square" rtlCol="0">
            <a:spAutoFit/>
          </a:bodyPr>
          <a:p>
            <a:r>
              <a:rPr lang="en-US" altLang="zh-CN" sz="2400">
                <a:solidFill>
                  <a:srgbClr val="0070C0"/>
                </a:solidFill>
              </a:rPr>
              <a:t>A reachability query retrieves all points of interest</a:t>
            </a:r>
            <a:endParaRPr lang="en-US" altLang="zh-CN" sz="2400">
              <a:solidFill>
                <a:srgbClr val="0070C0"/>
              </a:solidFill>
            </a:endParaRPr>
          </a:p>
        </p:txBody>
      </p:sp>
      <p:pic>
        <p:nvPicPr>
          <p:cNvPr id="6" name="图片 5" descr="未命名文件 (10)"/>
          <p:cNvPicPr>
            <a:picLocks noChangeAspect="1"/>
          </p:cNvPicPr>
          <p:nvPr/>
        </p:nvPicPr>
        <p:blipFill>
          <a:blip r:embed="rId1"/>
          <a:stretch>
            <a:fillRect/>
          </a:stretch>
        </p:blipFill>
        <p:spPr>
          <a:xfrm>
            <a:off x="-405130" y="691515"/>
            <a:ext cx="7484110" cy="6372225"/>
          </a:xfrm>
          <a:prstGeom prst="rect">
            <a:avLst/>
          </a:prstGeom>
        </p:spPr>
      </p:pic>
      <p:sp>
        <p:nvSpPr>
          <p:cNvPr id="8" name="椭圆 7"/>
          <p:cNvSpPr/>
          <p:nvPr/>
        </p:nvSpPr>
        <p:spPr>
          <a:xfrm>
            <a:off x="2348865" y="2439670"/>
            <a:ext cx="685800" cy="569595"/>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586730" y="5172075"/>
            <a:ext cx="6946265" cy="1198880"/>
          </a:xfrm>
          <a:prstGeom prst="rect">
            <a:avLst/>
          </a:prstGeom>
          <a:noFill/>
        </p:spPr>
        <p:txBody>
          <a:bodyPr wrap="square" rtlCol="0">
            <a:spAutoFit/>
          </a:bodyPr>
          <a:p>
            <a:r>
              <a:rPr lang="en-US" altLang="zh-CN" sz="2400">
                <a:solidFill>
                  <a:srgbClr val="FF0000"/>
                </a:solidFill>
              </a:rPr>
              <a:t> </a:t>
            </a:r>
            <a:r>
              <a:rPr lang="en-US" altLang="zh-CN" sz="2400">
                <a:solidFill>
                  <a:schemeClr val="tx2"/>
                </a:solidFill>
              </a:rPr>
              <a:t>return all</a:t>
            </a:r>
            <a:r>
              <a:rPr lang="en-US" altLang="zh-CN" sz="2400">
                <a:solidFill>
                  <a:srgbClr val="FF0000"/>
                </a:solidFill>
              </a:rPr>
              <a:t> students </a:t>
            </a:r>
            <a:r>
              <a:rPr lang="en-US" altLang="zh-CN" sz="2400">
                <a:solidFill>
                  <a:schemeClr val="tx2"/>
                </a:solidFill>
              </a:rPr>
              <a:t>that</a:t>
            </a:r>
            <a:endParaRPr lang="en-US" altLang="zh-CN" sz="2400">
              <a:solidFill>
                <a:schemeClr val="tx2"/>
              </a:solidFill>
            </a:endParaRPr>
          </a:p>
          <a:p>
            <a:r>
              <a:rPr lang="en-US" altLang="zh-CN" sz="2400">
                <a:solidFill>
                  <a:srgbClr val="FF0000"/>
                </a:solidFill>
              </a:rPr>
              <a:t> </a:t>
            </a:r>
            <a:r>
              <a:rPr lang="en-US" altLang="zh-CN" sz="2400">
                <a:solidFill>
                  <a:srgbClr val="0070C0"/>
                </a:solidFill>
              </a:rPr>
              <a:t>can reach their school at 8am within 10 minutes either on foot or via public transport”</a:t>
            </a:r>
            <a:endParaRPr lang="en-US" altLang="zh-CN" sz="2400">
              <a:solidFill>
                <a:srgbClr val="0070C0"/>
              </a:solidFill>
            </a:endParaRPr>
          </a:p>
        </p:txBody>
      </p:sp>
      <p:sp>
        <p:nvSpPr>
          <p:cNvPr id="12" name="椭圆 11"/>
          <p:cNvSpPr/>
          <p:nvPr/>
        </p:nvSpPr>
        <p:spPr>
          <a:xfrm>
            <a:off x="882015" y="3143885"/>
            <a:ext cx="685800" cy="569595"/>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6224270" y="3552190"/>
            <a:ext cx="685800" cy="569595"/>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4631055" y="1938020"/>
            <a:ext cx="685800" cy="569595"/>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2879725" y="1223010"/>
            <a:ext cx="685800" cy="569595"/>
          </a:xfrm>
          <a:prstGeom prst="ellipse">
            <a:avLst/>
          </a:prstGeom>
          <a:solidFill>
            <a:srgbClr val="FFFF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1149985" y="1626870"/>
            <a:ext cx="685800" cy="569595"/>
          </a:xfrm>
          <a:prstGeom prst="ellipse">
            <a:avLst/>
          </a:prstGeom>
          <a:solidFill>
            <a:srgbClr val="FFFF00">
              <a:alpha val="1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3054985" y="5275580"/>
            <a:ext cx="685800" cy="569595"/>
          </a:xfrm>
          <a:prstGeom prst="ellipse">
            <a:avLst/>
          </a:prstGeom>
          <a:solidFill>
            <a:srgbClr val="FFFF00">
              <a:alpha val="1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4114165" y="3984625"/>
            <a:ext cx="685800" cy="569595"/>
          </a:xfrm>
          <a:prstGeom prst="ellipse">
            <a:avLst/>
          </a:prstGeom>
          <a:solidFill>
            <a:srgbClr val="FF0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166"/>
                                        </p:tgtEl>
                                        <p:attrNameLst>
                                          <p:attrName>style.visibility</p:attrName>
                                        </p:attrNameLst>
                                      </p:cBhvr>
                                      <p:to>
                                        <p:strVal val="visible"/>
                                      </p:to>
                                    </p:set>
                                    <p:animEffect transition="in" filter="blinds(horizontal)">
                                      <p:cBhvr>
                                        <p:cTn id="12" dur="500"/>
                                        <p:tgtEl>
                                          <p:spTgt spid="1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6" grpId="0"/>
      <p:bldP spid="9" grpId="0"/>
      <p:bldP spid="8" grpId="0" animBg="1"/>
      <p:bldP spid="12" grpId="0" bldLvl="0" animBg="1"/>
      <p:bldP spid="13" grpId="0" bldLvl="0" animBg="1"/>
      <p:bldP spid="14" grpId="0" bldLvl="0" animBg="1"/>
      <p:bldP spid="37" grpId="0" bldLvl="0" animBg="1"/>
      <p:bldP spid="38" grpId="0" bldLvl="0" animBg="1"/>
      <p:bldP spid="40" grpId="0" bldLvl="0" animBg="1"/>
      <p:bldP spid="4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4206240" y="962660"/>
            <a:ext cx="7855585" cy="586613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57334" y="511553"/>
            <a:ext cx="2653665"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Preliminaries</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11219180" y="6320155"/>
            <a:ext cx="922655" cy="368300"/>
          </a:xfrm>
          <a:prstGeom prst="rect">
            <a:avLst/>
          </a:prstGeom>
          <a:noFill/>
        </p:spPr>
        <p:txBody>
          <a:bodyPr wrap="square" rtlCol="0">
            <a:spAutoFit/>
          </a:bodyPr>
          <a:p>
            <a:r>
              <a:rPr lang="en-US" altLang="zh-CN" b="1"/>
              <a:t>5/</a:t>
            </a:r>
            <a:r>
              <a:rPr lang="en-US" b="1"/>
              <a:t>34</a:t>
            </a:r>
            <a:endParaRPr lang="en-US" b="1"/>
          </a:p>
        </p:txBody>
      </p:sp>
      <p:pic>
        <p:nvPicPr>
          <p:cNvPr id="11" name="图片 10"/>
          <p:cNvPicPr>
            <a:picLocks noChangeAspect="1"/>
          </p:cNvPicPr>
          <p:nvPr/>
        </p:nvPicPr>
        <p:blipFill>
          <a:blip r:embed="rId2"/>
          <a:stretch>
            <a:fillRect/>
          </a:stretch>
        </p:blipFill>
        <p:spPr>
          <a:xfrm>
            <a:off x="4239260" y="962660"/>
            <a:ext cx="7868920" cy="5866130"/>
          </a:xfrm>
          <a:prstGeom prst="rect">
            <a:avLst/>
          </a:prstGeom>
        </p:spPr>
      </p:pic>
      <p:grpSp>
        <p:nvGrpSpPr>
          <p:cNvPr id="16" name="组合 15"/>
          <p:cNvGrpSpPr/>
          <p:nvPr/>
        </p:nvGrpSpPr>
        <p:grpSpPr>
          <a:xfrm>
            <a:off x="222250" y="3665855"/>
            <a:ext cx="8961755" cy="3161665"/>
            <a:chOff x="350" y="5773"/>
            <a:chExt cx="14113" cy="4979"/>
          </a:xfrm>
        </p:grpSpPr>
        <p:pic>
          <p:nvPicPr>
            <p:cNvPr id="15" name="图片 14"/>
            <p:cNvPicPr>
              <a:picLocks noChangeAspect="1"/>
            </p:cNvPicPr>
            <p:nvPr/>
          </p:nvPicPr>
          <p:blipFill>
            <a:blip r:embed="rId3"/>
            <a:stretch>
              <a:fillRect/>
            </a:stretch>
          </p:blipFill>
          <p:spPr>
            <a:xfrm>
              <a:off x="917" y="6797"/>
              <a:ext cx="6689" cy="795"/>
            </a:xfrm>
            <a:prstGeom prst="rect">
              <a:avLst/>
            </a:prstGeom>
          </p:spPr>
        </p:pic>
        <p:sp>
          <p:nvSpPr>
            <p:cNvPr id="318" name="文本框 317"/>
            <p:cNvSpPr txBox="1"/>
            <p:nvPr/>
          </p:nvSpPr>
          <p:spPr>
            <a:xfrm>
              <a:off x="917" y="7700"/>
              <a:ext cx="13546" cy="3052"/>
            </a:xfrm>
            <a:prstGeom prst="rect">
              <a:avLst/>
            </a:prstGeom>
            <a:noFill/>
          </p:spPr>
          <p:txBody>
            <a:bodyPr wrap="square" rtlCol="0">
              <a:spAutoFit/>
            </a:bodyPr>
            <a:p>
              <a:r>
                <a:rPr lang="en-US" altLang="zh-CN" sz="2400">
                  <a:solidFill>
                    <a:srgbClr val="0070C0"/>
                  </a:solidFill>
                </a:rPr>
                <a:t>cost budget </a:t>
              </a:r>
              <a:r>
                <a:rPr lang="en-US" altLang="zh-CN" sz="2400" i="1">
                  <a:solidFill>
                    <a:srgbClr val="FF0000"/>
                  </a:solidFill>
                </a:rPr>
                <a:t>∆t</a:t>
              </a:r>
              <a:endParaRPr lang="en-US" altLang="zh-CN" sz="2400" i="1">
                <a:solidFill>
                  <a:srgbClr val="FF0000"/>
                </a:solidFill>
              </a:endParaRPr>
            </a:p>
            <a:p>
              <a:r>
                <a:rPr lang="en-US" altLang="zh-CN" sz="2400">
                  <a:solidFill>
                    <a:srgbClr val="0070C0"/>
                  </a:solidFill>
                </a:rPr>
                <a:t>a set of points of interest </a:t>
              </a:r>
              <a:r>
                <a:rPr lang="en-US" altLang="zh-CN" sz="2400" i="1">
                  <a:solidFill>
                    <a:srgbClr val="FF0000"/>
                  </a:solidFill>
                </a:rPr>
                <a:t>P</a:t>
              </a:r>
              <a:endParaRPr lang="en-US" altLang="zh-CN" sz="2400">
                <a:solidFill>
                  <a:srgbClr val="0070C0"/>
                </a:solidFill>
              </a:endParaRPr>
            </a:p>
            <a:p>
              <a:r>
                <a:rPr lang="en-US" altLang="zh-CN" sz="2400">
                  <a:solidFill>
                    <a:srgbClr val="0070C0"/>
                  </a:solidFill>
                </a:rPr>
                <a:t>a query point </a:t>
              </a:r>
              <a:r>
                <a:rPr lang="en-US" altLang="zh-CN" sz="2400" i="1">
                  <a:solidFill>
                    <a:srgbClr val="FF0000"/>
                  </a:solidFill>
                </a:rPr>
                <a:t>q</a:t>
              </a:r>
              <a:r>
                <a:rPr lang="en-US" altLang="zh-CN" sz="2400">
                  <a:solidFill>
                    <a:srgbClr val="0070C0"/>
                  </a:solidFill>
                </a:rPr>
                <a:t> in G</a:t>
              </a:r>
              <a:endParaRPr lang="en-US" altLang="zh-CN" sz="2400">
                <a:solidFill>
                  <a:srgbClr val="0070C0"/>
                </a:solidFill>
              </a:endParaRPr>
            </a:p>
            <a:p>
              <a:r>
                <a:rPr lang="en-US" altLang="zh-CN" sz="2400" i="1">
                  <a:solidFill>
                    <a:srgbClr val="FF0000"/>
                  </a:solidFill>
                  <a:sym typeface="+mn-ea"/>
                </a:rPr>
                <a:t>d</a:t>
              </a:r>
              <a:r>
                <a:rPr lang="en-US" altLang="zh-CN" sz="2400" i="1" baseline="-25000">
                  <a:solidFill>
                    <a:srgbClr val="FF0000"/>
                  </a:solidFill>
                  <a:sym typeface="+mn-ea"/>
                </a:rPr>
                <a:t>t</a:t>
              </a:r>
              <a:r>
                <a:rPr lang="en-US" altLang="zh-CN" sz="2400" i="1">
                  <a:solidFill>
                    <a:srgbClr val="FF0000"/>
                  </a:solidFill>
                  <a:sym typeface="+mn-ea"/>
                </a:rPr>
                <a:t>(u,v)</a:t>
              </a:r>
              <a:r>
                <a:rPr lang="en-US" altLang="zh-CN" sz="2400" i="1">
                  <a:solidFill>
                    <a:srgbClr val="0070C0"/>
                  </a:solidFill>
                  <a:sym typeface="+mn-ea"/>
                </a:rPr>
                <a:t> </a:t>
              </a:r>
              <a:r>
                <a:rPr lang="en-US" altLang="zh-CN" sz="2400">
                  <a:solidFill>
                    <a:srgbClr val="0070C0"/>
                  </a:solidFill>
                  <a:sym typeface="+mn-ea"/>
                </a:rPr>
                <a:t> is the minimum cost of </a:t>
              </a:r>
              <a:r>
                <a:rPr lang="en-US" altLang="zh-CN" sz="2400" i="1">
                  <a:solidFill>
                    <a:srgbClr val="0070C0"/>
                  </a:solidFill>
                  <a:sym typeface="+mn-ea"/>
                </a:rPr>
                <a:t>u→v</a:t>
              </a:r>
              <a:endParaRPr lang="en-US" altLang="zh-CN" sz="2400">
                <a:solidFill>
                  <a:srgbClr val="0070C0"/>
                </a:solidFill>
              </a:endParaRPr>
            </a:p>
            <a:p>
              <a:r>
                <a:rPr lang="en-US" altLang="zh-CN" sz="2400">
                  <a:solidFill>
                    <a:srgbClr val="0070C0"/>
                  </a:solidFill>
                </a:rPr>
                <a:t>query time </a:t>
              </a:r>
              <a:r>
                <a:rPr lang="en-US" altLang="zh-CN" sz="2400" i="1">
                  <a:solidFill>
                    <a:srgbClr val="FF0000"/>
                  </a:solidFill>
                </a:rPr>
                <a:t>t</a:t>
              </a:r>
              <a:endParaRPr lang="en-US" altLang="zh-CN" sz="2400" i="1">
                <a:solidFill>
                  <a:srgbClr val="FF0000"/>
                </a:solidFill>
              </a:endParaRPr>
            </a:p>
          </p:txBody>
        </p:sp>
        <p:sp>
          <p:nvSpPr>
            <p:cNvPr id="18" name="文本框 17"/>
            <p:cNvSpPr txBox="1"/>
            <p:nvPr/>
          </p:nvSpPr>
          <p:spPr>
            <a:xfrm>
              <a:off x="350" y="5773"/>
              <a:ext cx="4956" cy="725"/>
            </a:xfrm>
            <a:prstGeom prst="rect">
              <a:avLst/>
            </a:prstGeom>
            <a:noFill/>
          </p:spPr>
          <p:txBody>
            <a:bodyPr wrap="square" rtlCol="0">
              <a:spAutoFit/>
            </a:bodyPr>
            <a:p>
              <a:r>
                <a:rPr lang="en-US" altLang="zh-CN" sz="2400" b="1">
                  <a:solidFill>
                    <a:srgbClr val="FF0000"/>
                  </a:solidFill>
                </a:rPr>
                <a:t>Query:</a:t>
              </a:r>
              <a:endParaRPr lang="en-US" altLang="zh-CN" sz="2400" b="1">
                <a:solidFill>
                  <a:srgbClr val="FF0000"/>
                </a:solidFill>
              </a:endParaRPr>
            </a:p>
          </p:txBody>
        </p:sp>
      </p:grpSp>
      <p:sp>
        <p:nvSpPr>
          <p:cNvPr id="4" name="文本框 3"/>
          <p:cNvSpPr txBox="1"/>
          <p:nvPr/>
        </p:nvSpPr>
        <p:spPr>
          <a:xfrm>
            <a:off x="55880" y="1985010"/>
            <a:ext cx="3896360" cy="1568450"/>
          </a:xfrm>
          <a:prstGeom prst="rect">
            <a:avLst/>
          </a:prstGeom>
          <a:noFill/>
        </p:spPr>
        <p:txBody>
          <a:bodyPr wrap="square" rtlCol="0">
            <a:spAutoFit/>
          </a:bodyPr>
          <a:p>
            <a:r>
              <a:rPr lang="en-US" altLang="zh-CN" sz="2400" b="1" i="1">
                <a:solidFill>
                  <a:srgbClr val="FF0000"/>
                </a:solidFill>
              </a:rPr>
              <a:t>G = (V , E , P(V), T(E) , t)</a:t>
            </a:r>
            <a:endParaRPr lang="en-US" altLang="zh-CN" sz="2400" b="1" i="1">
              <a:solidFill>
                <a:srgbClr val="FF0000"/>
              </a:solidFill>
            </a:endParaRPr>
          </a:p>
          <a:p>
            <a:r>
              <a:rPr lang="en-US" altLang="zh-CN" sz="2400" b="1" i="1">
                <a:solidFill>
                  <a:srgbClr val="FF0000"/>
                </a:solidFill>
              </a:rPr>
              <a:t> is a directed graph</a:t>
            </a:r>
            <a:endParaRPr lang="en-US" altLang="zh-CN" sz="2400" b="1" i="1">
              <a:solidFill>
                <a:srgbClr val="FF0000"/>
              </a:solidFill>
            </a:endParaRPr>
          </a:p>
          <a:p>
            <a:r>
              <a:rPr lang="en-US" altLang="zh-CN" sz="2400" b="1" i="1">
                <a:solidFill>
                  <a:schemeClr val="tx2"/>
                </a:solidFill>
              </a:rPr>
              <a:t>(but first ,we think about </a:t>
            </a:r>
            <a:endParaRPr lang="en-US" altLang="zh-CN" sz="2400" b="1" i="1">
              <a:solidFill>
                <a:schemeClr val="tx2"/>
              </a:solidFill>
            </a:endParaRPr>
          </a:p>
          <a:p>
            <a:r>
              <a:rPr lang="en-US" altLang="zh-CN" sz="2400" b="1" i="1">
                <a:solidFill>
                  <a:schemeClr val="tx2"/>
                </a:solidFill>
              </a:rPr>
              <a:t>un</a:t>
            </a:r>
            <a:r>
              <a:rPr lang="en-US" altLang="zh-CN" sz="2400" b="1" i="1">
                <a:solidFill>
                  <a:schemeClr val="tx2"/>
                </a:solidFill>
                <a:sym typeface="+mn-ea"/>
              </a:rPr>
              <a:t>directed graph)</a:t>
            </a:r>
            <a:endParaRPr lang="en-US" altLang="zh-CN" sz="2400" b="1" i="1">
              <a:solidFill>
                <a:schemeClr val="tx2"/>
              </a:solidFill>
              <a:sym typeface="+mn-ea"/>
            </a:endParaRPr>
          </a:p>
        </p:txBody>
      </p:sp>
      <p:sp>
        <p:nvSpPr>
          <p:cNvPr id="14" name="文本框 13"/>
          <p:cNvSpPr txBox="1"/>
          <p:nvPr/>
        </p:nvSpPr>
        <p:spPr>
          <a:xfrm>
            <a:off x="4898390" y="762635"/>
            <a:ext cx="3147060" cy="460375"/>
          </a:xfrm>
          <a:prstGeom prst="rect">
            <a:avLst/>
          </a:prstGeom>
          <a:noFill/>
        </p:spPr>
        <p:txBody>
          <a:bodyPr wrap="square" rtlCol="0">
            <a:spAutoFit/>
          </a:bodyPr>
          <a:p>
            <a:r>
              <a:rPr lang="en-US" altLang="zh-CN" sz="2400" b="1">
                <a:solidFill>
                  <a:srgbClr val="FF0000"/>
                </a:solidFill>
              </a:rPr>
              <a:t>Definition</a:t>
            </a:r>
            <a:endParaRPr lang="en-US" altLang="zh-CN" sz="2400" b="1">
              <a:solidFill>
                <a:srgbClr val="FF0000"/>
              </a:solidFill>
            </a:endParaRPr>
          </a:p>
        </p:txBody>
      </p:sp>
      <p:sp>
        <p:nvSpPr>
          <p:cNvPr id="2" name="文本框 1"/>
          <p:cNvSpPr txBox="1"/>
          <p:nvPr/>
        </p:nvSpPr>
        <p:spPr>
          <a:xfrm>
            <a:off x="-20955" y="1095375"/>
            <a:ext cx="5454650" cy="460375"/>
          </a:xfrm>
          <a:prstGeom prst="rect">
            <a:avLst/>
          </a:prstGeom>
          <a:noFill/>
        </p:spPr>
        <p:txBody>
          <a:bodyPr wrap="square" rtlCol="0">
            <a:spAutoFit/>
          </a:bodyPr>
          <a:p>
            <a:r>
              <a:rPr lang="en-US" altLang="zh-CN" sz="2400" b="1" i="1">
                <a:solidFill>
                  <a:srgbClr val="FF0000"/>
                </a:solidFill>
                <a:sym typeface="+mn-ea"/>
              </a:rPr>
              <a:t>Public Transport Networks</a:t>
            </a:r>
            <a:endParaRPr lang="en-US" altLang="zh-CN" sz="2400" b="1" i="1">
              <a:solidFill>
                <a:srgbClr val="FF0000"/>
              </a:solidFill>
              <a:sym typeface="+mn-ea"/>
            </a:endParaRPr>
          </a:p>
        </p:txBody>
      </p:sp>
      <p:sp>
        <p:nvSpPr>
          <p:cNvPr id="5" name="文本框 4"/>
          <p:cNvSpPr txBox="1"/>
          <p:nvPr/>
        </p:nvSpPr>
        <p:spPr>
          <a:xfrm>
            <a:off x="9052560" y="6367145"/>
            <a:ext cx="5454650" cy="460375"/>
          </a:xfrm>
          <a:prstGeom prst="rect">
            <a:avLst/>
          </a:prstGeom>
          <a:noFill/>
        </p:spPr>
        <p:txBody>
          <a:bodyPr wrap="square" rtlCol="0">
            <a:spAutoFit/>
          </a:bodyPr>
          <a:p>
            <a:r>
              <a:rPr lang="en-US" altLang="zh-CN" sz="2400" b="1" i="1">
                <a:solidFill>
                  <a:srgbClr val="FF0000"/>
                </a:solidFill>
                <a:sym typeface="+mn-ea"/>
              </a:rPr>
              <a:t>t= 8:00am</a:t>
            </a:r>
            <a:endParaRPr lang="en-US" altLang="zh-CN" sz="2400" b="1" i="1">
              <a:solidFill>
                <a:srgbClr val="FF0000"/>
              </a:solidFill>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Exist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7"/>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5132" y="683638"/>
            <a:ext cx="3134360" cy="583565"/>
          </a:xfrm>
          <a:prstGeom prst="rect">
            <a:avLst/>
          </a:prstGeom>
          <a:noFill/>
        </p:spPr>
        <p:txBody>
          <a:bodyPr wrap="none" rtlCol="0">
            <a:spAutoFit/>
            <a:scene3d>
              <a:camera prst="orthographicFront"/>
              <a:lightRig rig="threePt" dir="t"/>
            </a:scene3d>
            <a:sp3d contourW="12700"/>
          </a:bodyPr>
          <a:p>
            <a:pPr algn="ctr"/>
            <a:r>
              <a:rPr lang="zh-CN" altLang="en-US" sz="3200" b="1" dirty="0">
                <a:solidFill>
                  <a:schemeClr val="tx2"/>
                </a:solidFill>
                <a:latin typeface="Century Gothic" panose="020B0502020202020204" pitchFamily="34" charset="0"/>
                <a:ea typeface="+mj-ea"/>
                <a:sym typeface="+mn-ea"/>
              </a:rPr>
              <a:t>Exist Approach</a:t>
            </a:r>
            <a:endParaRPr lang="zh-CN" altLang="en-US" sz="3200" b="1" dirty="0">
              <a:solidFill>
                <a:schemeClr val="tx2"/>
              </a:solidFill>
              <a:latin typeface="Century Gothic" panose="020B0502020202020204" pitchFamily="34" charset="0"/>
              <a:ea typeface="+mj-ea"/>
            </a:endParaRPr>
          </a:p>
        </p:txBody>
      </p:sp>
      <p:sp>
        <p:nvSpPr>
          <p:cNvPr id="4" name="文本框 3"/>
          <p:cNvSpPr txBox="1"/>
          <p:nvPr/>
        </p:nvSpPr>
        <p:spPr>
          <a:xfrm>
            <a:off x="11219180" y="6320155"/>
            <a:ext cx="922655" cy="368300"/>
          </a:xfrm>
          <a:prstGeom prst="rect">
            <a:avLst/>
          </a:prstGeom>
          <a:noFill/>
        </p:spPr>
        <p:txBody>
          <a:bodyPr wrap="square" rtlCol="0">
            <a:spAutoFit/>
          </a:bodyPr>
          <a:p>
            <a:r>
              <a:rPr lang="en-US" altLang="zh-CN" b="1"/>
              <a:t>7/</a:t>
            </a:r>
            <a:r>
              <a:rPr lang="en-US" b="1"/>
              <a:t>34</a:t>
            </a:r>
            <a:endParaRPr lang="en-US" b="1"/>
          </a:p>
        </p:txBody>
      </p:sp>
      <p:pic>
        <p:nvPicPr>
          <p:cNvPr id="5" name="图片 4"/>
          <p:cNvPicPr>
            <a:picLocks noChangeAspect="1"/>
          </p:cNvPicPr>
          <p:nvPr/>
        </p:nvPicPr>
        <p:blipFill>
          <a:blip r:embed="rId1"/>
          <a:stretch>
            <a:fillRect/>
          </a:stretch>
        </p:blipFill>
        <p:spPr>
          <a:xfrm>
            <a:off x="5476240" y="536575"/>
            <a:ext cx="6560820" cy="4890770"/>
          </a:xfrm>
          <a:prstGeom prst="rect">
            <a:avLst/>
          </a:prstGeom>
        </p:spPr>
      </p:pic>
      <p:sp>
        <p:nvSpPr>
          <p:cNvPr id="12" name="文本框 11"/>
          <p:cNvSpPr txBox="1"/>
          <p:nvPr/>
        </p:nvSpPr>
        <p:spPr>
          <a:xfrm>
            <a:off x="104775" y="1517015"/>
            <a:ext cx="5186680" cy="1198880"/>
          </a:xfrm>
          <a:prstGeom prst="rect">
            <a:avLst/>
          </a:prstGeom>
          <a:noFill/>
        </p:spPr>
        <p:txBody>
          <a:bodyPr wrap="square" rtlCol="0">
            <a:spAutoFit/>
          </a:bodyPr>
          <a:p>
            <a:r>
              <a:rPr lang="en-US" altLang="zh-CN" sz="2400">
                <a:solidFill>
                  <a:srgbClr val="FF0000"/>
                </a:solidFill>
                <a:sym typeface="+mn-ea"/>
              </a:rPr>
              <a:t>(a)</a:t>
            </a:r>
            <a:r>
              <a:rPr lang="en-US" altLang="zh-CN" sz="2400">
                <a:solidFill>
                  <a:srgbClr val="0070C0"/>
                </a:solidFill>
                <a:sym typeface="+mn-ea"/>
              </a:rPr>
              <a:t> compute the </a:t>
            </a:r>
            <a:r>
              <a:rPr lang="en-US" altLang="zh-CN" sz="2400">
                <a:solidFill>
                  <a:srgbClr val="FF0000"/>
                </a:solidFill>
                <a:sym typeface="+mn-ea"/>
              </a:rPr>
              <a:t>subset that reaches the query point</a:t>
            </a:r>
            <a:r>
              <a:rPr lang="en-US" altLang="zh-CN" sz="2400">
                <a:solidFill>
                  <a:srgbClr val="0070C0"/>
                </a:solidFill>
                <a:sym typeface="+mn-ea"/>
              </a:rPr>
              <a:t> and </a:t>
            </a:r>
            <a:r>
              <a:rPr lang="en-US" altLang="zh-CN" sz="2400">
                <a:solidFill>
                  <a:srgbClr val="FF0000"/>
                </a:solidFill>
                <a:sym typeface="+mn-ea"/>
              </a:rPr>
              <a:t>intersect</a:t>
            </a:r>
            <a:r>
              <a:rPr lang="en-US" altLang="zh-CN" sz="2400">
                <a:solidFill>
                  <a:srgbClr val="0070C0"/>
                </a:solidFill>
                <a:sym typeface="+mn-ea"/>
              </a:rPr>
              <a:t> with the POI set </a:t>
            </a:r>
            <a:endParaRPr lang="en-US" altLang="zh-CN" sz="2400">
              <a:solidFill>
                <a:srgbClr val="0070C0"/>
              </a:solidFill>
              <a:sym typeface="+mn-ea"/>
            </a:endParaRPr>
          </a:p>
        </p:txBody>
      </p:sp>
      <p:pic>
        <p:nvPicPr>
          <p:cNvPr id="30" name="图片 29"/>
          <p:cNvPicPr>
            <a:picLocks noChangeAspect="1"/>
          </p:cNvPicPr>
          <p:nvPr/>
        </p:nvPicPr>
        <p:blipFill>
          <a:blip r:embed="rId2"/>
          <a:stretch>
            <a:fillRect/>
          </a:stretch>
        </p:blipFill>
        <p:spPr>
          <a:xfrm>
            <a:off x="5485765" y="546100"/>
            <a:ext cx="6543040" cy="4908550"/>
          </a:xfrm>
          <a:prstGeom prst="rect">
            <a:avLst/>
          </a:prstGeom>
        </p:spPr>
      </p:pic>
      <p:sp>
        <p:nvSpPr>
          <p:cNvPr id="13" name="文本框 12"/>
          <p:cNvSpPr txBox="1"/>
          <p:nvPr/>
        </p:nvSpPr>
        <p:spPr>
          <a:xfrm>
            <a:off x="104775" y="3489325"/>
            <a:ext cx="5981700" cy="1568450"/>
          </a:xfrm>
          <a:prstGeom prst="rect">
            <a:avLst/>
          </a:prstGeom>
          <a:noFill/>
        </p:spPr>
        <p:txBody>
          <a:bodyPr wrap="square" rtlCol="0">
            <a:spAutoFit/>
          </a:bodyPr>
          <a:p>
            <a:r>
              <a:rPr lang="en-US" altLang="zh-CN" sz="2400">
                <a:solidFill>
                  <a:srgbClr val="FF0000"/>
                </a:solidFill>
                <a:sym typeface="+mn-ea"/>
              </a:rPr>
              <a:t>Problem:</a:t>
            </a:r>
            <a:r>
              <a:rPr lang="en-US" altLang="zh-CN" sz="2400">
                <a:solidFill>
                  <a:srgbClr val="0070C0"/>
                </a:solidFill>
                <a:sym typeface="+mn-ea"/>
              </a:rPr>
              <a:t> beneficial for network areas with many result points,but  the algorithm must also expand network areas that do not contain any result</a:t>
            </a:r>
            <a:endParaRPr lang="en-US" altLang="zh-CN" sz="2400">
              <a:solidFill>
                <a:srgbClr val="0070C0"/>
              </a:solidFill>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12" fill="hold" nodeType="clickEffect">
                                  <p:stCondLst>
                                    <p:cond delay="0"/>
                                  </p:stCondLst>
                                  <p:childTnLst>
                                    <p:set>
                                      <p:cBhvr>
                                        <p:cTn id="15" dur="500" fill="hold">
                                          <p:stCondLst>
                                            <p:cond delay="0"/>
                                          </p:stCondLst>
                                        </p:cTn>
                                        <p:tgtEl>
                                          <p:spTgt spid="30"/>
                                        </p:tgtEl>
                                        <p:attrNameLst>
                                          <p:attrName>style.visibility</p:attrName>
                                        </p:attrNameLst>
                                      </p:cBhvr>
                                      <p:to>
                                        <p:strVal val="visible"/>
                                      </p:to>
                                    </p:set>
                                    <p:animEffect transition="in" filter="strips(downLeft)">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15132" y="683638"/>
            <a:ext cx="3134360" cy="583565"/>
          </a:xfrm>
          <a:prstGeom prst="rect">
            <a:avLst/>
          </a:prstGeom>
          <a:noFill/>
        </p:spPr>
        <p:txBody>
          <a:bodyPr wrap="none" rtlCol="0">
            <a:spAutoFit/>
            <a:scene3d>
              <a:camera prst="orthographicFront"/>
              <a:lightRig rig="threePt" dir="t"/>
            </a:scene3d>
            <a:sp3d contourW="12700"/>
          </a:bodyPr>
          <a:p>
            <a:pPr algn="ctr"/>
            <a:r>
              <a:rPr lang="zh-CN" altLang="en-US" sz="3200" b="1" dirty="0">
                <a:solidFill>
                  <a:schemeClr val="tx2"/>
                </a:solidFill>
                <a:latin typeface="Century Gothic" panose="020B0502020202020204" pitchFamily="34" charset="0"/>
                <a:ea typeface="+mj-ea"/>
                <a:sym typeface="+mn-ea"/>
              </a:rPr>
              <a:t>Exist Approach</a:t>
            </a:r>
            <a:endParaRPr lang="zh-CN" altLang="en-US" sz="3200" b="1" dirty="0">
              <a:solidFill>
                <a:schemeClr val="tx2"/>
              </a:solidFill>
              <a:latin typeface="Century Gothic" panose="020B0502020202020204" pitchFamily="34" charset="0"/>
              <a:ea typeface="+mj-ea"/>
            </a:endParaRPr>
          </a:p>
        </p:txBody>
      </p:sp>
      <p:sp>
        <p:nvSpPr>
          <p:cNvPr id="4" name="文本框 3"/>
          <p:cNvSpPr txBox="1"/>
          <p:nvPr/>
        </p:nvSpPr>
        <p:spPr>
          <a:xfrm>
            <a:off x="11219180" y="6320155"/>
            <a:ext cx="922655" cy="368300"/>
          </a:xfrm>
          <a:prstGeom prst="rect">
            <a:avLst/>
          </a:prstGeom>
          <a:noFill/>
        </p:spPr>
        <p:txBody>
          <a:bodyPr wrap="square" rtlCol="0">
            <a:spAutoFit/>
          </a:bodyPr>
          <a:p>
            <a:r>
              <a:rPr lang="en-US" altLang="zh-CN" b="1"/>
              <a:t>7/</a:t>
            </a:r>
            <a:r>
              <a:rPr lang="en-US" b="1"/>
              <a:t>34</a:t>
            </a:r>
            <a:endParaRPr lang="en-US" b="1"/>
          </a:p>
        </p:txBody>
      </p:sp>
      <p:pic>
        <p:nvPicPr>
          <p:cNvPr id="5" name="图片 4"/>
          <p:cNvPicPr>
            <a:picLocks noChangeAspect="1"/>
          </p:cNvPicPr>
          <p:nvPr/>
        </p:nvPicPr>
        <p:blipFill>
          <a:blip r:embed="rId1"/>
          <a:stretch>
            <a:fillRect/>
          </a:stretch>
        </p:blipFill>
        <p:spPr>
          <a:xfrm>
            <a:off x="5476240" y="683895"/>
            <a:ext cx="6560820" cy="4890770"/>
          </a:xfrm>
          <a:prstGeom prst="rect">
            <a:avLst/>
          </a:prstGeom>
        </p:spPr>
      </p:pic>
      <p:pic>
        <p:nvPicPr>
          <p:cNvPr id="3" name="图片 2"/>
          <p:cNvPicPr>
            <a:picLocks noChangeAspect="1"/>
          </p:cNvPicPr>
          <p:nvPr/>
        </p:nvPicPr>
        <p:blipFill>
          <a:blip r:embed="rId2"/>
          <a:stretch>
            <a:fillRect/>
          </a:stretch>
        </p:blipFill>
        <p:spPr>
          <a:xfrm>
            <a:off x="5445760" y="684530"/>
            <a:ext cx="6635750" cy="4994910"/>
          </a:xfrm>
          <a:prstGeom prst="rect">
            <a:avLst/>
          </a:prstGeom>
        </p:spPr>
      </p:pic>
      <p:sp>
        <p:nvSpPr>
          <p:cNvPr id="13" name="文本框 12"/>
          <p:cNvSpPr txBox="1"/>
          <p:nvPr/>
        </p:nvSpPr>
        <p:spPr>
          <a:xfrm>
            <a:off x="104775" y="3489325"/>
            <a:ext cx="5981700" cy="1568450"/>
          </a:xfrm>
          <a:prstGeom prst="rect">
            <a:avLst/>
          </a:prstGeom>
          <a:noFill/>
        </p:spPr>
        <p:txBody>
          <a:bodyPr wrap="square" rtlCol="0">
            <a:spAutoFit/>
          </a:bodyPr>
          <a:p>
            <a:r>
              <a:rPr lang="en-US" altLang="zh-CN" sz="2400">
                <a:solidFill>
                  <a:srgbClr val="FF0000"/>
                </a:solidFill>
                <a:sym typeface="+mn-ea"/>
              </a:rPr>
              <a:t>Problem:</a:t>
            </a:r>
            <a:r>
              <a:rPr lang="en-US" altLang="zh-CN" sz="2400">
                <a:solidFill>
                  <a:srgbClr val="0070C0"/>
                </a:solidFill>
                <a:sym typeface="+mn-ea"/>
              </a:rPr>
              <a:t>  depends on the overall number of POIs and may require a large number of shortest path computations even for small result sizes</a:t>
            </a:r>
            <a:endParaRPr lang="en-US" altLang="zh-CN" sz="2400">
              <a:solidFill>
                <a:srgbClr val="0070C0"/>
              </a:solidFill>
              <a:sym typeface="+mn-ea"/>
            </a:endParaRPr>
          </a:p>
        </p:txBody>
      </p:sp>
      <p:sp>
        <p:nvSpPr>
          <p:cNvPr id="12" name="文本框 11"/>
          <p:cNvSpPr txBox="1"/>
          <p:nvPr/>
        </p:nvSpPr>
        <p:spPr>
          <a:xfrm>
            <a:off x="-3810" y="1477645"/>
            <a:ext cx="5982335" cy="1198880"/>
          </a:xfrm>
          <a:prstGeom prst="rect">
            <a:avLst/>
          </a:prstGeom>
          <a:noFill/>
        </p:spPr>
        <p:txBody>
          <a:bodyPr wrap="square" rtlCol="0">
            <a:spAutoFit/>
          </a:bodyPr>
          <a:p>
            <a:r>
              <a:rPr lang="en-US" altLang="zh-CN" sz="2400">
                <a:solidFill>
                  <a:srgbClr val="FF0000"/>
                </a:solidFill>
                <a:sym typeface="+mn-ea"/>
              </a:rPr>
              <a:t>(b)</a:t>
            </a:r>
            <a:r>
              <a:rPr lang="en-US" altLang="zh-CN" sz="2400">
                <a:solidFill>
                  <a:srgbClr val="0070C0"/>
                </a:solidFill>
                <a:sym typeface="+mn-ea"/>
              </a:rPr>
              <a:t> compute the </a:t>
            </a:r>
            <a:r>
              <a:rPr lang="en-US" altLang="zh-CN" sz="2400">
                <a:solidFill>
                  <a:srgbClr val="FF0000"/>
                </a:solidFill>
                <a:sym typeface="+mn-ea"/>
              </a:rPr>
              <a:t>shortest path</a:t>
            </a:r>
            <a:r>
              <a:rPr lang="en-US" altLang="zh-CN" sz="2400">
                <a:solidFill>
                  <a:srgbClr val="0070C0"/>
                </a:solidFill>
                <a:sym typeface="+mn-ea"/>
              </a:rPr>
              <a:t> between each POI and the query point, and retain those POIs that are close enough.</a:t>
            </a:r>
            <a:endParaRPr lang="en-US" altLang="zh-CN" sz="2400">
              <a:solidFill>
                <a:srgbClr val="0070C0"/>
              </a:solidFill>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theme/theme1.xml><?xml version="1.0" encoding="utf-8"?>
<a:theme xmlns:a="http://schemas.openxmlformats.org/drawingml/2006/main" name="包图主题2">
  <a:themeElements>
    <a:clrScheme name="自定义 384">
      <a:dk1>
        <a:sysClr val="windowText" lastClr="000000"/>
      </a:dk1>
      <a:lt1>
        <a:sysClr val="window" lastClr="FFFFFF"/>
      </a:lt1>
      <a:dk2>
        <a:srgbClr val="44546A"/>
      </a:dk2>
      <a:lt2>
        <a:srgbClr val="E7E6E6"/>
      </a:lt2>
      <a:accent1>
        <a:srgbClr val="FFC200"/>
      </a:accent1>
      <a:accent2>
        <a:srgbClr val="323F4F"/>
      </a:accent2>
      <a:accent3>
        <a:srgbClr val="FFC200"/>
      </a:accent3>
      <a:accent4>
        <a:srgbClr val="323F4F"/>
      </a:accent4>
      <a:accent5>
        <a:srgbClr val="FFC200"/>
      </a:accent5>
      <a:accent6>
        <a:srgbClr val="323F4F"/>
      </a:accent6>
      <a:hlink>
        <a:srgbClr val="FFC200"/>
      </a:hlink>
      <a:folHlink>
        <a:srgbClr val="FFFFF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4476</Words>
  <Application>WPS 演示</Application>
  <PresentationFormat>自定义</PresentationFormat>
  <Paragraphs>741</Paragraphs>
  <Slides>28</Slides>
  <Notes>31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宋体</vt:lpstr>
      <vt:lpstr>Wingdings</vt:lpstr>
      <vt:lpstr>微软雅黑</vt:lpstr>
      <vt:lpstr>华文楷体</vt:lpstr>
      <vt:lpstr>经典综艺体简</vt:lpstr>
      <vt:lpstr>Century Gothic</vt:lpstr>
      <vt:lpstr>Arial Unicode MS</vt:lpstr>
      <vt:lpstr>等线</vt:lpstr>
      <vt:lpstr>Georgia</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Kevin_ZH</cp:lastModifiedBy>
  <cp:revision>741</cp:revision>
  <dcterms:created xsi:type="dcterms:W3CDTF">2017-08-18T03:02:00Z</dcterms:created>
  <dcterms:modified xsi:type="dcterms:W3CDTF">2018-10-18T14:14:45Z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