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1" r:id="rId3"/>
    <p:sldId id="297" r:id="rId5"/>
    <p:sldId id="257" r:id="rId6"/>
    <p:sldId id="322" r:id="rId7"/>
    <p:sldId id="268" r:id="rId8"/>
    <p:sldId id="323" r:id="rId9"/>
    <p:sldId id="264" r:id="rId10"/>
    <p:sldId id="279" r:id="rId11"/>
    <p:sldId id="348" r:id="rId12"/>
    <p:sldId id="277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71" r:id="rId22"/>
    <p:sldId id="383" r:id="rId23"/>
    <p:sldId id="384" r:id="rId24"/>
    <p:sldId id="385" r:id="rId25"/>
    <p:sldId id="386" r:id="rId26"/>
    <p:sldId id="387" r:id="rId27"/>
    <p:sldId id="263" r:id="rId28"/>
    <p:sldId id="287" r:id="rId29"/>
    <p:sldId id="388" r:id="rId30"/>
    <p:sldId id="389" r:id="rId31"/>
    <p:sldId id="390" r:id="rId32"/>
    <p:sldId id="391" r:id="rId33"/>
    <p:sldId id="392" r:id="rId34"/>
    <p:sldId id="393" r:id="rId35"/>
    <p:sldId id="275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  <a:srgbClr val="C0C2CC"/>
    <a:srgbClr val="404040"/>
    <a:srgbClr val="D6DCE5"/>
    <a:srgbClr val="5B9BD5"/>
    <a:srgbClr val="B4C7E7"/>
    <a:srgbClr val="303749"/>
    <a:srgbClr val="75879F"/>
    <a:srgbClr val="191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-62" y="-86"/>
      </p:cViewPr>
      <p:guideLst>
        <p:guide orient="horz" pos="2105"/>
        <p:guide pos="38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181A9-ACD0-499C-A721-9C248A4BB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FF76B-2451-44FE-82B9-343162E085D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600">
                <a:sym typeface="+mn-ea"/>
              </a:rPr>
              <a:t>EDBT / ICDT研讨会主席</a:t>
            </a:r>
            <a:endParaRPr lang="zh-CN" altLang="en-US" sz="3600">
              <a:sym typeface="+mn-ea"/>
            </a:endParaRPr>
          </a:p>
          <a:p>
            <a:r>
              <a:rPr lang="zh-CN" altLang="en-US" sz="3600">
                <a:sym typeface="+mn-ea"/>
              </a:rPr>
              <a:t>Nikolaus Augsten，奥地利萨尔茨堡大学</a:t>
            </a:r>
            <a:endParaRPr lang="zh-CN" altLang="en-US" sz="3600">
              <a:sym typeface="+mn-ea"/>
            </a:endParaRPr>
          </a:p>
          <a:p>
            <a:r>
              <a:rPr lang="zh-CN" altLang="en-US" sz="3600">
                <a:sym typeface="+mn-ea"/>
              </a:rPr>
              <a:t>第28届地理标志 - 数据库基础研讨会</a:t>
            </a:r>
            <a:endParaRPr lang="zh-CN" altLang="en-US" sz="360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1" y="2289035"/>
            <a:ext cx="10514012" cy="2347938"/>
          </a:xfrm>
        </p:spPr>
        <p:txBody>
          <a:bodyPr anchor="b"/>
          <a:lstStyle>
            <a:lvl1pPr algn="ctr">
              <a:defRPr sz="6000">
                <a:solidFill>
                  <a:srgbClr val="FFC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B0DF-C219-4D9A-90D2-AEABFDE0C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2B6A-0EEB-4289-B21F-5F3B72DD7B06}" type="slidenum">
              <a:rPr lang="zh-CN" altLang="en-US" smtClean="0"/>
            </a:fld>
            <a:endParaRPr lang="zh-CN" altLang="en-US"/>
          </a:p>
        </p:txBody>
      </p:sp>
      <p:sp>
        <p:nvSpPr>
          <p:cNvPr id="54" name="Freeform 14"/>
          <p:cNvSpPr>
            <a:spLocks noEditPoints="1"/>
          </p:cNvSpPr>
          <p:nvPr userDrawn="1"/>
        </p:nvSpPr>
        <p:spPr bwMode="auto">
          <a:xfrm>
            <a:off x="5314218" y="1529407"/>
            <a:ext cx="1563504" cy="1519255"/>
          </a:xfrm>
          <a:custGeom>
            <a:avLst/>
            <a:gdLst>
              <a:gd name="T0" fmla="*/ 1107 w 1378"/>
              <a:gd name="T1" fmla="*/ 0 h 1339"/>
              <a:gd name="T2" fmla="*/ 272 w 1378"/>
              <a:gd name="T3" fmla="*/ 0 h 1339"/>
              <a:gd name="T4" fmla="*/ 0 w 1378"/>
              <a:gd name="T5" fmla="*/ 397 h 1339"/>
              <a:gd name="T6" fmla="*/ 689 w 1378"/>
              <a:gd name="T7" fmla="*/ 1339 h 1339"/>
              <a:gd name="T8" fmla="*/ 1378 w 1378"/>
              <a:gd name="T9" fmla="*/ 397 h 1339"/>
              <a:gd name="T10" fmla="*/ 1107 w 1378"/>
              <a:gd name="T11" fmla="*/ 0 h 1339"/>
              <a:gd name="T12" fmla="*/ 1274 w 1378"/>
              <a:gd name="T13" fmla="*/ 376 h 1339"/>
              <a:gd name="T14" fmla="*/ 981 w 1378"/>
              <a:gd name="T15" fmla="*/ 376 h 1339"/>
              <a:gd name="T16" fmla="*/ 1086 w 1378"/>
              <a:gd name="T17" fmla="*/ 104 h 1339"/>
              <a:gd name="T18" fmla="*/ 1274 w 1378"/>
              <a:gd name="T19" fmla="*/ 376 h 1339"/>
              <a:gd name="T20" fmla="*/ 1044 w 1378"/>
              <a:gd name="T21" fmla="*/ 83 h 1339"/>
              <a:gd name="T22" fmla="*/ 919 w 1378"/>
              <a:gd name="T23" fmla="*/ 355 h 1339"/>
              <a:gd name="T24" fmla="*/ 752 w 1378"/>
              <a:gd name="T25" fmla="*/ 83 h 1339"/>
              <a:gd name="T26" fmla="*/ 1044 w 1378"/>
              <a:gd name="T27" fmla="*/ 83 h 1339"/>
              <a:gd name="T28" fmla="*/ 877 w 1378"/>
              <a:gd name="T29" fmla="*/ 376 h 1339"/>
              <a:gd name="T30" fmla="*/ 522 w 1378"/>
              <a:gd name="T31" fmla="*/ 376 h 1339"/>
              <a:gd name="T32" fmla="*/ 689 w 1378"/>
              <a:gd name="T33" fmla="*/ 104 h 1339"/>
              <a:gd name="T34" fmla="*/ 877 w 1378"/>
              <a:gd name="T35" fmla="*/ 376 h 1339"/>
              <a:gd name="T36" fmla="*/ 627 w 1378"/>
              <a:gd name="T37" fmla="*/ 83 h 1339"/>
              <a:gd name="T38" fmla="*/ 480 w 1378"/>
              <a:gd name="T39" fmla="*/ 334 h 1339"/>
              <a:gd name="T40" fmla="*/ 334 w 1378"/>
              <a:gd name="T41" fmla="*/ 83 h 1339"/>
              <a:gd name="T42" fmla="*/ 627 w 1378"/>
              <a:gd name="T43" fmla="*/ 83 h 1339"/>
              <a:gd name="T44" fmla="*/ 292 w 1378"/>
              <a:gd name="T45" fmla="*/ 104 h 1339"/>
              <a:gd name="T46" fmla="*/ 439 w 1378"/>
              <a:gd name="T47" fmla="*/ 376 h 1339"/>
              <a:gd name="T48" fmla="*/ 105 w 1378"/>
              <a:gd name="T49" fmla="*/ 376 h 1339"/>
              <a:gd name="T50" fmla="*/ 292 w 1378"/>
              <a:gd name="T51" fmla="*/ 104 h 1339"/>
              <a:gd name="T52" fmla="*/ 105 w 1378"/>
              <a:gd name="T53" fmla="*/ 418 h 1339"/>
              <a:gd name="T54" fmla="*/ 459 w 1378"/>
              <a:gd name="T55" fmla="*/ 418 h 1339"/>
              <a:gd name="T56" fmla="*/ 627 w 1378"/>
              <a:gd name="T57" fmla="*/ 1109 h 1339"/>
              <a:gd name="T58" fmla="*/ 105 w 1378"/>
              <a:gd name="T59" fmla="*/ 418 h 1339"/>
              <a:gd name="T60" fmla="*/ 522 w 1378"/>
              <a:gd name="T61" fmla="*/ 418 h 1339"/>
              <a:gd name="T62" fmla="*/ 898 w 1378"/>
              <a:gd name="T63" fmla="*/ 418 h 1339"/>
              <a:gd name="T64" fmla="*/ 689 w 1378"/>
              <a:gd name="T65" fmla="*/ 1151 h 1339"/>
              <a:gd name="T66" fmla="*/ 522 w 1378"/>
              <a:gd name="T67" fmla="*/ 418 h 1339"/>
              <a:gd name="T68" fmla="*/ 773 w 1378"/>
              <a:gd name="T69" fmla="*/ 1088 h 1339"/>
              <a:gd name="T70" fmla="*/ 961 w 1378"/>
              <a:gd name="T71" fmla="*/ 418 h 1339"/>
              <a:gd name="T72" fmla="*/ 1274 w 1378"/>
              <a:gd name="T73" fmla="*/ 418 h 1339"/>
              <a:gd name="T74" fmla="*/ 773 w 1378"/>
              <a:gd name="T75" fmla="*/ 1088 h 1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78" h="1339">
                <a:moveTo>
                  <a:pt x="1107" y="0"/>
                </a:moveTo>
                <a:lnTo>
                  <a:pt x="272" y="0"/>
                </a:lnTo>
                <a:lnTo>
                  <a:pt x="0" y="397"/>
                </a:lnTo>
                <a:lnTo>
                  <a:pt x="689" y="1339"/>
                </a:lnTo>
                <a:lnTo>
                  <a:pt x="1378" y="397"/>
                </a:lnTo>
                <a:lnTo>
                  <a:pt x="1107" y="0"/>
                </a:lnTo>
                <a:close/>
                <a:moveTo>
                  <a:pt x="1274" y="376"/>
                </a:moveTo>
                <a:lnTo>
                  <a:pt x="981" y="376"/>
                </a:lnTo>
                <a:lnTo>
                  <a:pt x="1086" y="104"/>
                </a:lnTo>
                <a:lnTo>
                  <a:pt x="1274" y="376"/>
                </a:lnTo>
                <a:close/>
                <a:moveTo>
                  <a:pt x="1044" y="83"/>
                </a:moveTo>
                <a:lnTo>
                  <a:pt x="919" y="355"/>
                </a:lnTo>
                <a:lnTo>
                  <a:pt x="752" y="83"/>
                </a:lnTo>
                <a:lnTo>
                  <a:pt x="1044" y="83"/>
                </a:lnTo>
                <a:close/>
                <a:moveTo>
                  <a:pt x="877" y="376"/>
                </a:moveTo>
                <a:lnTo>
                  <a:pt x="522" y="376"/>
                </a:lnTo>
                <a:lnTo>
                  <a:pt x="689" y="104"/>
                </a:lnTo>
                <a:lnTo>
                  <a:pt x="877" y="376"/>
                </a:lnTo>
                <a:close/>
                <a:moveTo>
                  <a:pt x="627" y="83"/>
                </a:moveTo>
                <a:lnTo>
                  <a:pt x="480" y="334"/>
                </a:lnTo>
                <a:lnTo>
                  <a:pt x="334" y="83"/>
                </a:lnTo>
                <a:lnTo>
                  <a:pt x="627" y="83"/>
                </a:lnTo>
                <a:close/>
                <a:moveTo>
                  <a:pt x="292" y="104"/>
                </a:moveTo>
                <a:lnTo>
                  <a:pt x="439" y="376"/>
                </a:lnTo>
                <a:lnTo>
                  <a:pt x="105" y="376"/>
                </a:lnTo>
                <a:lnTo>
                  <a:pt x="292" y="104"/>
                </a:lnTo>
                <a:close/>
                <a:moveTo>
                  <a:pt x="105" y="418"/>
                </a:moveTo>
                <a:lnTo>
                  <a:pt x="459" y="418"/>
                </a:lnTo>
                <a:lnTo>
                  <a:pt x="627" y="1109"/>
                </a:lnTo>
                <a:lnTo>
                  <a:pt x="105" y="418"/>
                </a:lnTo>
                <a:close/>
                <a:moveTo>
                  <a:pt x="522" y="418"/>
                </a:moveTo>
                <a:lnTo>
                  <a:pt x="898" y="418"/>
                </a:lnTo>
                <a:lnTo>
                  <a:pt x="689" y="1151"/>
                </a:lnTo>
                <a:lnTo>
                  <a:pt x="522" y="418"/>
                </a:lnTo>
                <a:close/>
                <a:moveTo>
                  <a:pt x="773" y="1088"/>
                </a:moveTo>
                <a:lnTo>
                  <a:pt x="961" y="418"/>
                </a:lnTo>
                <a:lnTo>
                  <a:pt x="1274" y="418"/>
                </a:lnTo>
                <a:lnTo>
                  <a:pt x="773" y="1088"/>
                </a:lnTo>
                <a:close/>
              </a:path>
            </a:pathLst>
          </a:custGeom>
          <a:solidFill>
            <a:srgbClr val="FFC000"/>
          </a:solidFill>
          <a:ln w="57150"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56" name="直接连接符 55"/>
          <p:cNvCxnSpPr/>
          <p:nvPr userDrawn="1"/>
        </p:nvCxnSpPr>
        <p:spPr>
          <a:xfrm>
            <a:off x="3131069" y="3429000"/>
            <a:ext cx="5929802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B0DF-C219-4D9A-90D2-AEABFDE0C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2B6A-0EEB-4289-B21F-5F3B72DD7B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191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2481" y="1312226"/>
            <a:ext cx="6604968" cy="290049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B0DF-C219-4D9A-90D2-AEABFDE0C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2B6A-0EEB-4289-B21F-5F3B72DD7B06}" type="slidenum">
              <a:rPr lang="zh-CN" altLang="en-US" smtClean="0"/>
            </a:fld>
            <a:endParaRPr lang="zh-CN" altLang="en-US"/>
          </a:p>
        </p:txBody>
      </p:sp>
      <p:sp>
        <p:nvSpPr>
          <p:cNvPr id="7" name="Freeform 18"/>
          <p:cNvSpPr>
            <a:spLocks noEditPoints="1"/>
          </p:cNvSpPr>
          <p:nvPr userDrawn="1"/>
        </p:nvSpPr>
        <p:spPr bwMode="auto">
          <a:xfrm>
            <a:off x="2203526" y="1889321"/>
            <a:ext cx="2182490" cy="2633363"/>
          </a:xfrm>
          <a:custGeom>
            <a:avLst/>
            <a:gdLst>
              <a:gd name="T0" fmla="*/ 180 w 280"/>
              <a:gd name="T1" fmla="*/ 43 h 338"/>
              <a:gd name="T2" fmla="*/ 163 w 280"/>
              <a:gd name="T3" fmla="*/ 0 h 338"/>
              <a:gd name="T4" fmla="*/ 196 w 280"/>
              <a:gd name="T5" fmla="*/ 0 h 338"/>
              <a:gd name="T6" fmla="*/ 222 w 280"/>
              <a:gd name="T7" fmla="*/ 43 h 338"/>
              <a:gd name="T8" fmla="*/ 180 w 280"/>
              <a:gd name="T9" fmla="*/ 43 h 338"/>
              <a:gd name="T10" fmla="*/ 168 w 280"/>
              <a:gd name="T11" fmla="*/ 43 h 338"/>
              <a:gd name="T12" fmla="*/ 151 w 280"/>
              <a:gd name="T13" fmla="*/ 0 h 338"/>
              <a:gd name="T14" fmla="*/ 129 w 280"/>
              <a:gd name="T15" fmla="*/ 0 h 338"/>
              <a:gd name="T16" fmla="*/ 112 w 280"/>
              <a:gd name="T17" fmla="*/ 43 h 338"/>
              <a:gd name="T18" fmla="*/ 168 w 280"/>
              <a:gd name="T19" fmla="*/ 43 h 338"/>
              <a:gd name="T20" fmla="*/ 140 w 280"/>
              <a:gd name="T21" fmla="*/ 144 h 338"/>
              <a:gd name="T22" fmla="*/ 169 w 280"/>
              <a:gd name="T23" fmla="*/ 53 h 338"/>
              <a:gd name="T24" fmla="*/ 111 w 280"/>
              <a:gd name="T25" fmla="*/ 53 h 338"/>
              <a:gd name="T26" fmla="*/ 140 w 280"/>
              <a:gd name="T27" fmla="*/ 144 h 338"/>
              <a:gd name="T28" fmla="*/ 117 w 280"/>
              <a:gd name="T29" fmla="*/ 0 h 338"/>
              <a:gd name="T30" fmla="*/ 84 w 280"/>
              <a:gd name="T31" fmla="*/ 0 h 338"/>
              <a:gd name="T32" fmla="*/ 58 w 280"/>
              <a:gd name="T33" fmla="*/ 43 h 338"/>
              <a:gd name="T34" fmla="*/ 100 w 280"/>
              <a:gd name="T35" fmla="*/ 43 h 338"/>
              <a:gd name="T36" fmla="*/ 117 w 280"/>
              <a:gd name="T37" fmla="*/ 0 h 338"/>
              <a:gd name="T38" fmla="*/ 204 w 280"/>
              <a:gd name="T39" fmla="*/ 74 h 338"/>
              <a:gd name="T40" fmla="*/ 220 w 280"/>
              <a:gd name="T41" fmla="*/ 53 h 338"/>
              <a:gd name="T42" fmla="*/ 180 w 280"/>
              <a:gd name="T43" fmla="*/ 53 h 338"/>
              <a:gd name="T44" fmla="*/ 154 w 280"/>
              <a:gd name="T45" fmla="*/ 136 h 338"/>
              <a:gd name="T46" fmla="*/ 191 w 280"/>
              <a:gd name="T47" fmla="*/ 90 h 338"/>
              <a:gd name="T48" fmla="*/ 264 w 280"/>
              <a:gd name="T49" fmla="*/ 203 h 338"/>
              <a:gd name="T50" fmla="*/ 140 w 280"/>
              <a:gd name="T51" fmla="*/ 327 h 338"/>
              <a:gd name="T52" fmla="*/ 16 w 280"/>
              <a:gd name="T53" fmla="*/ 203 h 338"/>
              <a:gd name="T54" fmla="*/ 89 w 280"/>
              <a:gd name="T55" fmla="*/ 90 h 338"/>
              <a:gd name="T56" fmla="*/ 126 w 280"/>
              <a:gd name="T57" fmla="*/ 136 h 338"/>
              <a:gd name="T58" fmla="*/ 100 w 280"/>
              <a:gd name="T59" fmla="*/ 53 h 338"/>
              <a:gd name="T60" fmla="*/ 60 w 280"/>
              <a:gd name="T61" fmla="*/ 53 h 338"/>
              <a:gd name="T62" fmla="*/ 76 w 280"/>
              <a:gd name="T63" fmla="*/ 73 h 338"/>
              <a:gd name="T64" fmla="*/ 0 w 280"/>
              <a:gd name="T65" fmla="*/ 198 h 338"/>
              <a:gd name="T66" fmla="*/ 140 w 280"/>
              <a:gd name="T67" fmla="*/ 338 h 338"/>
              <a:gd name="T68" fmla="*/ 280 w 280"/>
              <a:gd name="T69" fmla="*/ 198 h 338"/>
              <a:gd name="T70" fmla="*/ 204 w 280"/>
              <a:gd name="T71" fmla="*/ 74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80" h="338">
                <a:moveTo>
                  <a:pt x="180" y="43"/>
                </a:moveTo>
                <a:cubicBezTo>
                  <a:pt x="163" y="0"/>
                  <a:pt x="163" y="0"/>
                  <a:pt x="163" y="0"/>
                </a:cubicBezTo>
                <a:cubicBezTo>
                  <a:pt x="196" y="0"/>
                  <a:pt x="196" y="0"/>
                  <a:pt x="196" y="0"/>
                </a:cubicBezTo>
                <a:cubicBezTo>
                  <a:pt x="222" y="43"/>
                  <a:pt x="222" y="43"/>
                  <a:pt x="222" y="43"/>
                </a:cubicBezTo>
                <a:cubicBezTo>
                  <a:pt x="180" y="43"/>
                  <a:pt x="180" y="43"/>
                  <a:pt x="180" y="43"/>
                </a:cubicBezTo>
                <a:close/>
                <a:moveTo>
                  <a:pt x="168" y="43"/>
                </a:moveTo>
                <a:cubicBezTo>
                  <a:pt x="151" y="0"/>
                  <a:pt x="151" y="0"/>
                  <a:pt x="151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12" y="43"/>
                  <a:pt x="112" y="43"/>
                  <a:pt x="112" y="43"/>
                </a:cubicBezTo>
                <a:cubicBezTo>
                  <a:pt x="168" y="43"/>
                  <a:pt x="168" y="43"/>
                  <a:pt x="168" y="43"/>
                </a:cubicBezTo>
                <a:close/>
                <a:moveTo>
                  <a:pt x="140" y="144"/>
                </a:moveTo>
                <a:cubicBezTo>
                  <a:pt x="169" y="53"/>
                  <a:pt x="169" y="53"/>
                  <a:pt x="169" y="53"/>
                </a:cubicBezTo>
                <a:cubicBezTo>
                  <a:pt x="111" y="53"/>
                  <a:pt x="111" y="53"/>
                  <a:pt x="111" y="53"/>
                </a:cubicBezTo>
                <a:lnTo>
                  <a:pt x="140" y="144"/>
                </a:lnTo>
                <a:close/>
                <a:moveTo>
                  <a:pt x="117" y="0"/>
                </a:moveTo>
                <a:cubicBezTo>
                  <a:pt x="84" y="0"/>
                  <a:pt x="84" y="0"/>
                  <a:pt x="84" y="0"/>
                </a:cubicBezTo>
                <a:cubicBezTo>
                  <a:pt x="58" y="43"/>
                  <a:pt x="58" y="43"/>
                  <a:pt x="58" y="43"/>
                </a:cubicBezTo>
                <a:cubicBezTo>
                  <a:pt x="100" y="43"/>
                  <a:pt x="100" y="43"/>
                  <a:pt x="100" y="43"/>
                </a:cubicBezTo>
                <a:lnTo>
                  <a:pt x="117" y="0"/>
                </a:lnTo>
                <a:close/>
                <a:moveTo>
                  <a:pt x="204" y="74"/>
                </a:moveTo>
                <a:cubicBezTo>
                  <a:pt x="220" y="53"/>
                  <a:pt x="220" y="53"/>
                  <a:pt x="220" y="53"/>
                </a:cubicBezTo>
                <a:cubicBezTo>
                  <a:pt x="180" y="53"/>
                  <a:pt x="180" y="53"/>
                  <a:pt x="180" y="53"/>
                </a:cubicBezTo>
                <a:cubicBezTo>
                  <a:pt x="154" y="136"/>
                  <a:pt x="154" y="136"/>
                  <a:pt x="154" y="136"/>
                </a:cubicBezTo>
                <a:cubicBezTo>
                  <a:pt x="191" y="90"/>
                  <a:pt x="191" y="90"/>
                  <a:pt x="191" y="90"/>
                </a:cubicBezTo>
                <a:cubicBezTo>
                  <a:pt x="234" y="109"/>
                  <a:pt x="264" y="153"/>
                  <a:pt x="264" y="203"/>
                </a:cubicBezTo>
                <a:cubicBezTo>
                  <a:pt x="264" y="272"/>
                  <a:pt x="209" y="327"/>
                  <a:pt x="140" y="327"/>
                </a:cubicBezTo>
                <a:cubicBezTo>
                  <a:pt x="71" y="327"/>
                  <a:pt x="16" y="272"/>
                  <a:pt x="16" y="203"/>
                </a:cubicBezTo>
                <a:cubicBezTo>
                  <a:pt x="16" y="153"/>
                  <a:pt x="46" y="109"/>
                  <a:pt x="89" y="90"/>
                </a:cubicBezTo>
                <a:cubicBezTo>
                  <a:pt x="126" y="136"/>
                  <a:pt x="126" y="136"/>
                  <a:pt x="126" y="136"/>
                </a:cubicBezTo>
                <a:cubicBezTo>
                  <a:pt x="100" y="53"/>
                  <a:pt x="100" y="53"/>
                  <a:pt x="100" y="53"/>
                </a:cubicBezTo>
                <a:cubicBezTo>
                  <a:pt x="60" y="53"/>
                  <a:pt x="60" y="53"/>
                  <a:pt x="60" y="53"/>
                </a:cubicBezTo>
                <a:cubicBezTo>
                  <a:pt x="76" y="73"/>
                  <a:pt x="76" y="73"/>
                  <a:pt x="76" y="73"/>
                </a:cubicBezTo>
                <a:cubicBezTo>
                  <a:pt x="31" y="97"/>
                  <a:pt x="0" y="144"/>
                  <a:pt x="0" y="198"/>
                </a:cubicBezTo>
                <a:cubicBezTo>
                  <a:pt x="0" y="275"/>
                  <a:pt x="63" y="338"/>
                  <a:pt x="140" y="338"/>
                </a:cubicBezTo>
                <a:cubicBezTo>
                  <a:pt x="217" y="338"/>
                  <a:pt x="280" y="275"/>
                  <a:pt x="280" y="198"/>
                </a:cubicBezTo>
                <a:cubicBezTo>
                  <a:pt x="280" y="144"/>
                  <a:pt x="249" y="97"/>
                  <a:pt x="204" y="7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2203526" y="2913684"/>
            <a:ext cx="2182490" cy="1608999"/>
          </a:xfrm>
        </p:spPr>
        <p:txBody>
          <a:bodyPr anchor="ctr">
            <a:no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#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B0DF-C219-4D9A-90D2-AEABFDE0C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2B6A-0EEB-4289-B21F-5F3B72DD7B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0" y="538609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B0DF-C219-4D9A-90D2-AEABFDE0C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2B6A-0EEB-4289-B21F-5F3B72DD7B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4"/>
          <p:cNvSpPr>
            <a:spLocks noEditPoints="1"/>
          </p:cNvSpPr>
          <p:nvPr userDrawn="1"/>
        </p:nvSpPr>
        <p:spPr bwMode="auto">
          <a:xfrm rot="17943906">
            <a:off x="122093" y="74654"/>
            <a:ext cx="1842469" cy="1790326"/>
          </a:xfrm>
          <a:custGeom>
            <a:avLst/>
            <a:gdLst>
              <a:gd name="T0" fmla="*/ 1107 w 1378"/>
              <a:gd name="T1" fmla="*/ 0 h 1339"/>
              <a:gd name="T2" fmla="*/ 272 w 1378"/>
              <a:gd name="T3" fmla="*/ 0 h 1339"/>
              <a:gd name="T4" fmla="*/ 0 w 1378"/>
              <a:gd name="T5" fmla="*/ 397 h 1339"/>
              <a:gd name="T6" fmla="*/ 689 w 1378"/>
              <a:gd name="T7" fmla="*/ 1339 h 1339"/>
              <a:gd name="T8" fmla="*/ 1378 w 1378"/>
              <a:gd name="T9" fmla="*/ 397 h 1339"/>
              <a:gd name="T10" fmla="*/ 1107 w 1378"/>
              <a:gd name="T11" fmla="*/ 0 h 1339"/>
              <a:gd name="T12" fmla="*/ 1274 w 1378"/>
              <a:gd name="T13" fmla="*/ 376 h 1339"/>
              <a:gd name="T14" fmla="*/ 981 w 1378"/>
              <a:gd name="T15" fmla="*/ 376 h 1339"/>
              <a:gd name="T16" fmla="*/ 1086 w 1378"/>
              <a:gd name="T17" fmla="*/ 104 h 1339"/>
              <a:gd name="T18" fmla="*/ 1274 w 1378"/>
              <a:gd name="T19" fmla="*/ 376 h 1339"/>
              <a:gd name="T20" fmla="*/ 1044 w 1378"/>
              <a:gd name="T21" fmla="*/ 83 h 1339"/>
              <a:gd name="T22" fmla="*/ 919 w 1378"/>
              <a:gd name="T23" fmla="*/ 355 h 1339"/>
              <a:gd name="T24" fmla="*/ 752 w 1378"/>
              <a:gd name="T25" fmla="*/ 83 h 1339"/>
              <a:gd name="T26" fmla="*/ 1044 w 1378"/>
              <a:gd name="T27" fmla="*/ 83 h 1339"/>
              <a:gd name="T28" fmla="*/ 877 w 1378"/>
              <a:gd name="T29" fmla="*/ 376 h 1339"/>
              <a:gd name="T30" fmla="*/ 522 w 1378"/>
              <a:gd name="T31" fmla="*/ 376 h 1339"/>
              <a:gd name="T32" fmla="*/ 689 w 1378"/>
              <a:gd name="T33" fmla="*/ 104 h 1339"/>
              <a:gd name="T34" fmla="*/ 877 w 1378"/>
              <a:gd name="T35" fmla="*/ 376 h 1339"/>
              <a:gd name="T36" fmla="*/ 627 w 1378"/>
              <a:gd name="T37" fmla="*/ 83 h 1339"/>
              <a:gd name="T38" fmla="*/ 480 w 1378"/>
              <a:gd name="T39" fmla="*/ 334 h 1339"/>
              <a:gd name="T40" fmla="*/ 334 w 1378"/>
              <a:gd name="T41" fmla="*/ 83 h 1339"/>
              <a:gd name="T42" fmla="*/ 627 w 1378"/>
              <a:gd name="T43" fmla="*/ 83 h 1339"/>
              <a:gd name="T44" fmla="*/ 292 w 1378"/>
              <a:gd name="T45" fmla="*/ 104 h 1339"/>
              <a:gd name="T46" fmla="*/ 439 w 1378"/>
              <a:gd name="T47" fmla="*/ 376 h 1339"/>
              <a:gd name="T48" fmla="*/ 105 w 1378"/>
              <a:gd name="T49" fmla="*/ 376 h 1339"/>
              <a:gd name="T50" fmla="*/ 292 w 1378"/>
              <a:gd name="T51" fmla="*/ 104 h 1339"/>
              <a:gd name="T52" fmla="*/ 105 w 1378"/>
              <a:gd name="T53" fmla="*/ 418 h 1339"/>
              <a:gd name="T54" fmla="*/ 459 w 1378"/>
              <a:gd name="T55" fmla="*/ 418 h 1339"/>
              <a:gd name="T56" fmla="*/ 627 w 1378"/>
              <a:gd name="T57" fmla="*/ 1109 h 1339"/>
              <a:gd name="T58" fmla="*/ 105 w 1378"/>
              <a:gd name="T59" fmla="*/ 418 h 1339"/>
              <a:gd name="T60" fmla="*/ 522 w 1378"/>
              <a:gd name="T61" fmla="*/ 418 h 1339"/>
              <a:gd name="T62" fmla="*/ 898 w 1378"/>
              <a:gd name="T63" fmla="*/ 418 h 1339"/>
              <a:gd name="T64" fmla="*/ 689 w 1378"/>
              <a:gd name="T65" fmla="*/ 1151 h 1339"/>
              <a:gd name="T66" fmla="*/ 522 w 1378"/>
              <a:gd name="T67" fmla="*/ 418 h 1339"/>
              <a:gd name="T68" fmla="*/ 773 w 1378"/>
              <a:gd name="T69" fmla="*/ 1088 h 1339"/>
              <a:gd name="T70" fmla="*/ 961 w 1378"/>
              <a:gd name="T71" fmla="*/ 418 h 1339"/>
              <a:gd name="T72" fmla="*/ 1274 w 1378"/>
              <a:gd name="T73" fmla="*/ 418 h 1339"/>
              <a:gd name="T74" fmla="*/ 773 w 1378"/>
              <a:gd name="T75" fmla="*/ 1088 h 1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78" h="1339">
                <a:moveTo>
                  <a:pt x="1107" y="0"/>
                </a:moveTo>
                <a:lnTo>
                  <a:pt x="272" y="0"/>
                </a:lnTo>
                <a:lnTo>
                  <a:pt x="0" y="397"/>
                </a:lnTo>
                <a:lnTo>
                  <a:pt x="689" y="1339"/>
                </a:lnTo>
                <a:lnTo>
                  <a:pt x="1378" y="397"/>
                </a:lnTo>
                <a:lnTo>
                  <a:pt x="1107" y="0"/>
                </a:lnTo>
                <a:close/>
                <a:moveTo>
                  <a:pt x="1274" y="376"/>
                </a:moveTo>
                <a:lnTo>
                  <a:pt x="981" y="376"/>
                </a:lnTo>
                <a:lnTo>
                  <a:pt x="1086" y="104"/>
                </a:lnTo>
                <a:lnTo>
                  <a:pt x="1274" y="376"/>
                </a:lnTo>
                <a:close/>
                <a:moveTo>
                  <a:pt x="1044" y="83"/>
                </a:moveTo>
                <a:lnTo>
                  <a:pt x="919" y="355"/>
                </a:lnTo>
                <a:lnTo>
                  <a:pt x="752" y="83"/>
                </a:lnTo>
                <a:lnTo>
                  <a:pt x="1044" y="83"/>
                </a:lnTo>
                <a:close/>
                <a:moveTo>
                  <a:pt x="877" y="376"/>
                </a:moveTo>
                <a:lnTo>
                  <a:pt x="522" y="376"/>
                </a:lnTo>
                <a:lnTo>
                  <a:pt x="689" y="104"/>
                </a:lnTo>
                <a:lnTo>
                  <a:pt x="877" y="376"/>
                </a:lnTo>
                <a:close/>
                <a:moveTo>
                  <a:pt x="627" y="83"/>
                </a:moveTo>
                <a:lnTo>
                  <a:pt x="480" y="334"/>
                </a:lnTo>
                <a:lnTo>
                  <a:pt x="334" y="83"/>
                </a:lnTo>
                <a:lnTo>
                  <a:pt x="627" y="83"/>
                </a:lnTo>
                <a:close/>
                <a:moveTo>
                  <a:pt x="292" y="104"/>
                </a:moveTo>
                <a:lnTo>
                  <a:pt x="439" y="376"/>
                </a:lnTo>
                <a:lnTo>
                  <a:pt x="105" y="376"/>
                </a:lnTo>
                <a:lnTo>
                  <a:pt x="292" y="104"/>
                </a:lnTo>
                <a:close/>
                <a:moveTo>
                  <a:pt x="105" y="418"/>
                </a:moveTo>
                <a:lnTo>
                  <a:pt x="459" y="418"/>
                </a:lnTo>
                <a:lnTo>
                  <a:pt x="627" y="1109"/>
                </a:lnTo>
                <a:lnTo>
                  <a:pt x="105" y="418"/>
                </a:lnTo>
                <a:close/>
                <a:moveTo>
                  <a:pt x="522" y="418"/>
                </a:moveTo>
                <a:lnTo>
                  <a:pt x="898" y="418"/>
                </a:lnTo>
                <a:lnTo>
                  <a:pt x="689" y="1151"/>
                </a:lnTo>
                <a:lnTo>
                  <a:pt x="522" y="418"/>
                </a:lnTo>
                <a:close/>
                <a:moveTo>
                  <a:pt x="773" y="1088"/>
                </a:moveTo>
                <a:lnTo>
                  <a:pt x="961" y="418"/>
                </a:lnTo>
                <a:lnTo>
                  <a:pt x="1274" y="418"/>
                </a:lnTo>
                <a:lnTo>
                  <a:pt x="773" y="10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7150"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9675"/>
          </a:xfrm>
        </p:spPr>
        <p:txBody>
          <a:bodyPr anchor="b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B0DF-C219-4D9A-90D2-AEABFDE0C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2B6A-0EEB-4289-B21F-5F3B72DD7B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B0DF-C219-4D9A-90D2-AEABFDE0C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2B6A-0EEB-4289-B21F-5F3B72DD7B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4B0DF-C219-4D9A-90D2-AEABFDE0C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62B6A-0EEB-4289-B21F-5F3B72DD7B0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12.png"/><Relationship Id="rId7" Type="http://schemas.openxmlformats.org/officeDocument/2006/relationships/image" Target="../media/image21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0" Type="http://schemas.openxmlformats.org/officeDocument/2006/relationships/notesSlide" Target="../notesSlides/notesSlide5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2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4.png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8.png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9.png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1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77365"/>
            <a:ext cx="12192000" cy="1612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3518115" y="485828"/>
            <a:ext cx="8673885" cy="0"/>
          </a:xfrm>
          <a:prstGeom prst="line">
            <a:avLst/>
          </a:prstGeom>
          <a:ln w="28575"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711485" y="794570"/>
            <a:ext cx="748051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平行四边形 9"/>
          <p:cNvSpPr/>
          <p:nvPr/>
        </p:nvSpPr>
        <p:spPr>
          <a:xfrm>
            <a:off x="-240347" y="1669726"/>
            <a:ext cx="3058658" cy="399404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3020" y="2147570"/>
            <a:ext cx="12906375" cy="112458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sz="28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TimeReach: Historical Reachability Queries on Evolving</a:t>
            </a:r>
            <a:endParaRPr sz="28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sz="28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Graphs</a:t>
            </a:r>
            <a:endParaRPr sz="28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0550" y="334010"/>
            <a:ext cx="139827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郑凯文</a:t>
            </a:r>
            <a:endParaRPr lang="zh-CN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8595" y="794385"/>
            <a:ext cx="263017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2018 - 11 - 15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23355" y="3671570"/>
            <a:ext cx="57867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5B9BD5"/>
                </a:solidFill>
              </a:rPr>
              <a:t>2015 </a:t>
            </a:r>
            <a:r>
              <a:rPr lang="en-US" altLang="zh-CN" sz="3200" b="1">
                <a:solidFill>
                  <a:srgbClr val="5B9BD5"/>
                </a:solidFill>
              </a:rPr>
              <a:t>EDBT</a:t>
            </a:r>
            <a:r>
              <a:rPr lang="en-US" altLang="zh-CN" sz="2000" b="1">
                <a:solidFill>
                  <a:srgbClr val="5B9BD5"/>
                </a:solidFill>
              </a:rPr>
              <a:t>( Extending Database Technology)</a:t>
            </a:r>
            <a:endParaRPr lang="en-US" altLang="zh-CN" sz="2000" b="1">
              <a:solidFill>
                <a:srgbClr val="5B9BD5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105" y="5010785"/>
            <a:ext cx="10258425" cy="108585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768858" y="2804747"/>
            <a:ext cx="6604968" cy="1161792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j-ea"/>
                <a:cs typeface="经典综艺体简" panose="02010609000101010101" pitchFamily="49" charset="-122"/>
              </a:rPr>
              <a:t>Our Algorithm</a:t>
            </a:r>
            <a:endParaRPr lang="zh-CN" altLang="en-US" b="1" dirty="0">
              <a:latin typeface="+mj-ea"/>
              <a:cs typeface="经典综艺体简" panose="02010609000101010101" pitchFamily="49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zh-CN" altLang="en-US" dirty="0">
              <a:latin typeface="Adobe Gothic Std B" panose="020B08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657860"/>
            <a:ext cx="8973820" cy="18923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" y="3089910"/>
            <a:ext cx="10317480" cy="378714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10515600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Our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94750" y="415290"/>
            <a:ext cx="2979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Version Graph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22" name="左大括号 21"/>
          <p:cNvSpPr/>
          <p:nvPr/>
        </p:nvSpPr>
        <p:spPr>
          <a:xfrm>
            <a:off x="9017000" y="566420"/>
            <a:ext cx="259715" cy="2075180"/>
          </a:xfrm>
          <a:prstGeom prst="leftBrace">
            <a:avLst/>
          </a:prstGeom>
          <a:ln w="222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345" y="2761615"/>
            <a:ext cx="5488940" cy="39985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794750" y="2321560"/>
            <a:ext cx="2979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TIMEREACH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9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3102610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Our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26765" y="153035"/>
            <a:ext cx="2979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Version Graph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" y="2703195"/>
            <a:ext cx="5215890" cy="37998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44135" y="2829560"/>
            <a:ext cx="6947535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Lable of Path:   L(p)</a:t>
            </a:r>
            <a:endParaRPr lang="en-US" altLang="zh-CN" sz="2400" b="1" i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algn="l"/>
            <a:r>
              <a:rPr lang="en-US" altLang="zh-CN" sz="2400" b="1" i="1" dirty="0">
                <a:solidFill>
                  <a:schemeClr val="accent5">
                    <a:lumMod val="75000"/>
                  </a:schemeClr>
                </a:solidFill>
                <a:latin typeface="+mn-ea"/>
                <a:sym typeface="+mn-ea"/>
              </a:rPr>
              <a:t>example:p={(u4,u3) ,(u3,u7) ,(u7,u6)}</a:t>
            </a:r>
            <a:endParaRPr lang="en-US" altLang="zh-CN" sz="2400" b="1" i="1" dirty="0">
              <a:solidFill>
                <a:schemeClr val="accent5">
                  <a:lumMod val="75000"/>
                </a:schemeClr>
              </a:solidFill>
              <a:latin typeface="+mn-ea"/>
              <a:sym typeface="+mn-ea"/>
            </a:endParaRPr>
          </a:p>
          <a:p>
            <a:pPr algn="l"/>
            <a:r>
              <a:rPr lang="en-US" altLang="zh-CN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L(p) </a:t>
            </a: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+mn-ea"/>
                <a:sym typeface="+mn-ea"/>
              </a:rPr>
              <a:t>= {[2.3]} ⊗{[1,3]} ⊗{[0,1],[3,3]} = 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sym typeface="+mn-ea"/>
              </a:rPr>
              <a:t>{[3,3]}</a:t>
            </a:r>
            <a:endParaRPr lang="en-US" altLang="zh-CN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59070" y="4217035"/>
            <a:ext cx="6300470" cy="1938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Lable of (u,v):   L(u,v)</a:t>
            </a:r>
            <a:endParaRPr lang="en-US" altLang="zh-CN" sz="2400" b="1" i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algn="l"/>
            <a:r>
              <a:rPr lang="en-US" altLang="zh-CN" sz="2400" b="1" i="1" dirty="0">
                <a:solidFill>
                  <a:schemeClr val="accent5">
                    <a:lumMod val="75000"/>
                  </a:schemeClr>
                </a:solidFill>
                <a:latin typeface="+mn-ea"/>
                <a:sym typeface="+mn-ea"/>
              </a:rPr>
              <a:t>example: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+mn-ea"/>
                <a:sym typeface="+mn-ea"/>
              </a:rPr>
              <a:t>P(u4,u6)={</a:t>
            </a:r>
            <a:r>
              <a:rPr lang="en-US" altLang="zh-CN" sz="2400" b="1" i="1" dirty="0">
                <a:solidFill>
                  <a:schemeClr val="accent5">
                    <a:lumMod val="75000"/>
                  </a:schemeClr>
                </a:solidFill>
                <a:latin typeface="+mn-ea"/>
                <a:sym typeface="+mn-ea"/>
              </a:rPr>
              <a:t>p1,p2,p3,p4,p5,p6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+mn-ea"/>
                <a:sym typeface="+mn-ea"/>
              </a:rPr>
              <a:t>}</a:t>
            </a:r>
            <a:endParaRPr lang="en-US" altLang="zh-CN" sz="2400" b="1" i="1" dirty="0">
              <a:solidFill>
                <a:schemeClr val="accent5">
                  <a:lumMod val="75000"/>
                </a:schemeClr>
              </a:solidFill>
              <a:latin typeface="+mn-ea"/>
              <a:sym typeface="+mn-ea"/>
            </a:endParaRPr>
          </a:p>
          <a:p>
            <a:pPr algn="l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n-ea"/>
                <a:sym typeface="+mn-ea"/>
              </a:rPr>
              <a:t>p1 = u4u3u6,         p2 = u4u3u7u6, 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+mn-ea"/>
              <a:sym typeface="+mn-ea"/>
            </a:endParaRPr>
          </a:p>
          <a:p>
            <a:pPr algn="l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n-ea"/>
                <a:sym typeface="+mn-ea"/>
              </a:rPr>
              <a:t>p3 = u4u1u3u6,     p4 =u4u1u3u7u6,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+mn-ea"/>
              <a:sym typeface="+mn-ea"/>
            </a:endParaRPr>
          </a:p>
          <a:p>
            <a:pPr algn="l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n-ea"/>
                <a:sym typeface="+mn-ea"/>
              </a:rPr>
              <a:t>p5 = u4u1u2u3u6, p6 = u4u1u2u3u7u6 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+mn-ea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203190" y="4130040"/>
            <a:ext cx="6804025" cy="0"/>
          </a:xfrm>
          <a:prstGeom prst="line">
            <a:avLst/>
          </a:prstGeom>
          <a:ln w="28575" cmpd="dbl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858385" y="6045200"/>
            <a:ext cx="734060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+mn-ea"/>
                <a:sym typeface="+mn-ea"/>
              </a:rPr>
              <a:t> </a:t>
            </a:r>
            <a:r>
              <a:rPr lang="en-US" altLang="zh-CN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L(u4, u6) </a:t>
            </a: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+mn-ea"/>
                <a:sym typeface="+mn-ea"/>
              </a:rPr>
              <a:t>= {[2, 3]}⊕ {[3, 3]} ⊕ {[0, 1]} ⊕ {[1, 1]}</a:t>
            </a:r>
            <a:endParaRPr lang="en-US" altLang="zh-CN" sz="2400" b="1" dirty="0">
              <a:solidFill>
                <a:schemeClr val="accent5">
                  <a:lumMod val="50000"/>
                </a:schemeClr>
              </a:solidFill>
              <a:latin typeface="+mn-ea"/>
              <a:sym typeface="+mn-ea"/>
            </a:endParaRPr>
          </a:p>
          <a:p>
            <a:pPr algn="l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+mn-ea"/>
                <a:sym typeface="+mn-ea"/>
              </a:rPr>
              <a:t> ⊕ {[1, 1]} ⊕ {[1, 1]} = 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sym typeface="+mn-ea"/>
              </a:rPr>
              <a:t>{[0, 3]}</a:t>
            </a:r>
            <a:endParaRPr lang="en-US" altLang="zh-CN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184015" y="4298950"/>
            <a:ext cx="628650" cy="438785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208530" y="5875020"/>
            <a:ext cx="628650" cy="438785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45" y="657860"/>
            <a:ext cx="8973820" cy="189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5" grpId="0"/>
      <p:bldP spid="10" grpId="0"/>
      <p:bldP spid="12" grpId="0" animBg="1"/>
      <p:bldP spid="1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3102610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Our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26765" y="153035"/>
            <a:ext cx="2979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Version Graph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" y="2703195"/>
            <a:ext cx="5215890" cy="37998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775960" y="4298950"/>
            <a:ext cx="306895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+mn-ea"/>
                <a:sym typeface="+mn-ea"/>
              </a:rPr>
              <a:t> </a:t>
            </a:r>
            <a:r>
              <a:rPr lang="en-US" altLang="zh-CN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L(u4, u6) </a:t>
            </a: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+mn-ea"/>
                <a:sym typeface="+mn-ea"/>
              </a:rPr>
              <a:t>= 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sym typeface="+mn-ea"/>
              </a:rPr>
              <a:t>{[0, 3]}</a:t>
            </a:r>
            <a:endParaRPr lang="en-US" altLang="zh-CN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184015" y="4298950"/>
            <a:ext cx="628650" cy="438785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208530" y="5875020"/>
            <a:ext cx="628650" cy="438785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91735" y="3313430"/>
            <a:ext cx="11639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</a:pPr>
            <a:r>
              <a:rPr lang="en-US" sz="2000" b="1" dirty="0">
                <a:solidFill>
                  <a:srgbClr val="0070C0"/>
                </a:solidFill>
                <a:latin typeface="+mn-ea"/>
                <a:sym typeface="+mn-ea"/>
              </a:rPr>
              <a:t>Query                     </a:t>
            </a:r>
            <a:endParaRPr lang="en-US" sz="2000" b="1" i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22" name="左大括号 21"/>
          <p:cNvSpPr/>
          <p:nvPr/>
        </p:nvSpPr>
        <p:spPr>
          <a:xfrm>
            <a:off x="6001385" y="3104515"/>
            <a:ext cx="259715" cy="878205"/>
          </a:xfrm>
          <a:prstGeom prst="leftBrace">
            <a:avLst/>
          </a:prstGeom>
          <a:ln w="222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880" y="2721610"/>
            <a:ext cx="1309370" cy="50101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420" y="3597275"/>
            <a:ext cx="1317625" cy="49276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370" y="2912110"/>
            <a:ext cx="3019425" cy="40132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0370" y="3773805"/>
            <a:ext cx="2903220" cy="36639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775960" y="4759325"/>
            <a:ext cx="28600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+mn-ea"/>
                <a:sym typeface="+mn-ea"/>
              </a:rPr>
              <a:t> </a:t>
            </a:r>
            <a:r>
              <a:rPr lang="en-US" altLang="zh-CN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Q( u4 , u6 , [1,3])</a:t>
            </a:r>
            <a:endParaRPr lang="en-US" altLang="zh-CN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845" y="5335905"/>
            <a:ext cx="1309370" cy="50101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385" y="6211570"/>
            <a:ext cx="1317625" cy="492760"/>
          </a:xfrm>
          <a:prstGeom prst="rect">
            <a:avLst/>
          </a:prstGeom>
        </p:spPr>
      </p:pic>
      <p:sp>
        <p:nvSpPr>
          <p:cNvPr id="2050" name="勾"/>
          <p:cNvSpPr/>
          <p:nvPr/>
        </p:nvSpPr>
        <p:spPr bwMode="auto">
          <a:xfrm>
            <a:off x="7609840" y="5455920"/>
            <a:ext cx="678180" cy="41910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1" name="勾"/>
          <p:cNvSpPr/>
          <p:nvPr/>
        </p:nvSpPr>
        <p:spPr bwMode="auto">
          <a:xfrm>
            <a:off x="7589520" y="6285230"/>
            <a:ext cx="678180" cy="41910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445" y="657860"/>
            <a:ext cx="8973820" cy="189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 bldLvl="0" animBg="1"/>
      <p:bldP spid="13" grpId="0" bldLvl="0" animBg="1"/>
      <p:bldP spid="3" grpId="0"/>
      <p:bldP spid="22" grpId="0" bldLvl="0" animBg="1"/>
      <p:bldP spid="18" grpId="0"/>
      <p:bldP spid="2050" grpId="0" bldLvl="0" animBg="1"/>
      <p:bldP spid="21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3102610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Our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26765" y="153035"/>
            <a:ext cx="2979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Version Graph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" y="2703195"/>
            <a:ext cx="5215890" cy="37998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57140" y="2923540"/>
            <a:ext cx="638492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+mn-ea"/>
                <a:sym typeface="+mn-ea"/>
              </a:rPr>
              <a:t> </a:t>
            </a:r>
            <a:r>
              <a:rPr lang="en-US" altLang="zh-CN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 I = {[2, 4], [9, 10], [13, curr]} and T = 16</a:t>
            </a:r>
            <a:endParaRPr lang="en-US" altLang="zh-CN" sz="2400" b="1" i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76825" y="3432175"/>
            <a:ext cx="543750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+mn-ea"/>
                <a:sym typeface="+mn-ea"/>
              </a:rPr>
              <a:t>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     I  → B</a:t>
            </a:r>
            <a:r>
              <a:rPr lang="en-US" altLang="zh-CN" sz="24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I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 =(00111000011001111)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06085" y="4230370"/>
            <a:ext cx="7205980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I </a:t>
            </a: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⊗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I' is computed as B</a:t>
            </a:r>
            <a:r>
              <a:rPr lang="en-US" altLang="zh-CN" sz="24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I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 logical-AND B</a:t>
            </a:r>
            <a:r>
              <a:rPr lang="en-US" altLang="zh-CN" sz="24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I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'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algn="l"/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algn="l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I ⊕   I'  is computed as B</a:t>
            </a:r>
            <a:r>
              <a:rPr lang="en-US" altLang="zh-CN" sz="24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I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 logical-OR B</a:t>
            </a:r>
            <a:r>
              <a:rPr lang="en-US" altLang="zh-CN" sz="24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I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'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45" y="657860"/>
            <a:ext cx="8973820" cy="189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3102610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Our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26765" y="153035"/>
            <a:ext cx="2979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Version Graph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" y="2703195"/>
            <a:ext cx="5215890" cy="3799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06975" y="2874010"/>
            <a:ext cx="649351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 dirty="0">
                <a:solidFill>
                  <a:srgbClr val="7030A0"/>
                </a:solidFill>
                <a:latin typeface="+mn-ea"/>
                <a:sym typeface="+mn-ea"/>
              </a:rPr>
              <a:t>Historical Transitive Closure</a:t>
            </a:r>
            <a:endParaRPr lang="en-US" altLang="zh-CN" sz="2400" b="1" dirty="0">
              <a:solidFill>
                <a:srgbClr val="7030A0"/>
              </a:solidFill>
              <a:latin typeface="+mn-ea"/>
              <a:sym typeface="+mn-ea"/>
            </a:endParaRPr>
          </a:p>
          <a:p>
            <a:pPr algn="l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   we maintain a single transitive closure, 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algn="l"/>
            <a:r>
              <a:rPr lang="en-US" altLang="zh-CN" sz="2400" b="1" dirty="0">
                <a:solidFill>
                  <a:srgbClr val="FF0000"/>
                </a:solidFill>
                <a:latin typeface="+mn-ea"/>
                <a:sym typeface="+mn-ea"/>
              </a:rPr>
              <a:t>C</a:t>
            </a:r>
            <a:r>
              <a:rPr lang="en-US" altLang="zh-CN" sz="2400" b="1" baseline="-25000" dirty="0">
                <a:solidFill>
                  <a:srgbClr val="FF0000"/>
                </a:solidFill>
                <a:latin typeface="+mn-ea"/>
                <a:sym typeface="+mn-ea"/>
              </a:rPr>
              <a:t>LI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 for the version graph 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sym typeface="+mn-ea"/>
              </a:rPr>
              <a:t>V</a:t>
            </a:r>
            <a:r>
              <a:rPr lang="en-US" altLang="zh-CN" sz="2400" b="1" baseline="-25000" dirty="0">
                <a:solidFill>
                  <a:srgbClr val="FF0000"/>
                </a:solidFill>
                <a:latin typeface="+mn-ea"/>
                <a:sym typeface="+mn-ea"/>
              </a:rPr>
              <a:t>GI</a:t>
            </a:r>
            <a:endParaRPr lang="en-US" altLang="zh-CN" sz="2400" b="1" baseline="-25000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0" y="4150995"/>
            <a:ext cx="6884670" cy="3956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091430" y="5927090"/>
            <a:ext cx="11639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</a:pPr>
            <a:r>
              <a:rPr lang="en-US" sz="2000" b="1" dirty="0">
                <a:solidFill>
                  <a:srgbClr val="0070C0"/>
                </a:solidFill>
                <a:latin typeface="+mn-ea"/>
                <a:sym typeface="+mn-ea"/>
              </a:rPr>
              <a:t>Query                     </a:t>
            </a:r>
            <a:endParaRPr lang="en-US" sz="2000" b="1" i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22" name="左大括号 21"/>
          <p:cNvSpPr/>
          <p:nvPr/>
        </p:nvSpPr>
        <p:spPr>
          <a:xfrm>
            <a:off x="6101080" y="5718175"/>
            <a:ext cx="259715" cy="878205"/>
          </a:xfrm>
          <a:prstGeom prst="leftBrace">
            <a:avLst/>
          </a:prstGeom>
          <a:ln w="222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575" y="5335270"/>
            <a:ext cx="1309370" cy="50101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115" y="6210935"/>
            <a:ext cx="1317625" cy="49276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0065" y="5525770"/>
            <a:ext cx="3019425" cy="40132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0065" y="6387465"/>
            <a:ext cx="2903220" cy="36639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2595" y="4448810"/>
            <a:ext cx="1261110" cy="45783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443980" y="4489450"/>
            <a:ext cx="41465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=</a:t>
            </a:r>
            <a:endParaRPr lang="en-US" altLang="zh-CN" sz="2400" b="1" baseline="-25000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4445" y="657860"/>
            <a:ext cx="8973820" cy="189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22" grpId="0" bldLvl="0" animBg="1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3102610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Our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26765" y="153035"/>
            <a:ext cx="2979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Version Graph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" y="2703195"/>
            <a:ext cx="5215890" cy="3799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07560" y="2829560"/>
            <a:ext cx="631698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 dirty="0">
                <a:solidFill>
                  <a:srgbClr val="7030A0"/>
                </a:solidFill>
                <a:latin typeface="+mn-ea"/>
                <a:sym typeface="+mn-ea"/>
              </a:rPr>
              <a:t>Online Traversal of the Version Graph</a:t>
            </a:r>
            <a:endParaRPr lang="en-US" altLang="zh-CN" sz="2400" b="1" dirty="0">
              <a:solidFill>
                <a:srgbClr val="7030A0"/>
              </a:solidFill>
              <a:latin typeface="+mn-ea"/>
              <a:sym typeface="+mn-ea"/>
            </a:endParaRPr>
          </a:p>
          <a:p>
            <a:pPr algn="l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   BFS Traversing only edges e such that 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algn="l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for each 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9610" y="3265805"/>
            <a:ext cx="1168400" cy="3162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100" y="3582035"/>
            <a:ext cx="1231900" cy="45593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144895" y="4191000"/>
            <a:ext cx="28600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+mn-ea"/>
                <a:sym typeface="+mn-ea"/>
              </a:rPr>
              <a:t> </a:t>
            </a:r>
            <a:r>
              <a:rPr lang="en-US" altLang="zh-CN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Q( u2 , u4 , [0,1])</a:t>
            </a:r>
            <a:endParaRPr lang="en-US" altLang="zh-CN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494030" y="3022600"/>
            <a:ext cx="1765935" cy="1306830"/>
          </a:xfrm>
          <a:custGeom>
            <a:avLst/>
            <a:gdLst>
              <a:gd name="connisteX0" fmla="*/ 49530 w 1765935"/>
              <a:gd name="connsiteY0" fmla="*/ 1276985 h 1306830"/>
              <a:gd name="connisteX1" fmla="*/ 29845 w 1765935"/>
              <a:gd name="connsiteY1" fmla="*/ 1187450 h 1306830"/>
              <a:gd name="connisteX2" fmla="*/ 0 w 1765935"/>
              <a:gd name="connsiteY2" fmla="*/ 1117600 h 1306830"/>
              <a:gd name="connisteX3" fmla="*/ 0 w 1765935"/>
              <a:gd name="connsiteY3" fmla="*/ 1047750 h 1306830"/>
              <a:gd name="connisteX4" fmla="*/ 0 w 1765935"/>
              <a:gd name="connsiteY4" fmla="*/ 977900 h 1306830"/>
              <a:gd name="connisteX5" fmla="*/ 29845 w 1765935"/>
              <a:gd name="connsiteY5" fmla="*/ 908050 h 1306830"/>
              <a:gd name="connisteX6" fmla="*/ 89535 w 1765935"/>
              <a:gd name="connsiteY6" fmla="*/ 828040 h 1306830"/>
              <a:gd name="connisteX7" fmla="*/ 149225 w 1765935"/>
              <a:gd name="connsiteY7" fmla="*/ 758190 h 1306830"/>
              <a:gd name="connisteX8" fmla="*/ 219075 w 1765935"/>
              <a:gd name="connsiteY8" fmla="*/ 698500 h 1306830"/>
              <a:gd name="connisteX9" fmla="*/ 279400 w 1765935"/>
              <a:gd name="connsiteY9" fmla="*/ 628650 h 1306830"/>
              <a:gd name="connisteX10" fmla="*/ 349250 w 1765935"/>
              <a:gd name="connsiteY10" fmla="*/ 578485 h 1306830"/>
              <a:gd name="connisteX11" fmla="*/ 419100 w 1765935"/>
              <a:gd name="connsiteY11" fmla="*/ 498475 h 1306830"/>
              <a:gd name="connisteX12" fmla="*/ 498475 w 1765935"/>
              <a:gd name="connsiteY12" fmla="*/ 428625 h 1306830"/>
              <a:gd name="connisteX13" fmla="*/ 568325 w 1765935"/>
              <a:gd name="connsiteY13" fmla="*/ 389255 h 1306830"/>
              <a:gd name="connisteX14" fmla="*/ 638175 w 1765935"/>
              <a:gd name="connsiteY14" fmla="*/ 358775 h 1306830"/>
              <a:gd name="connisteX15" fmla="*/ 708025 w 1765935"/>
              <a:gd name="connsiteY15" fmla="*/ 349250 h 1306830"/>
              <a:gd name="connisteX16" fmla="*/ 777875 w 1765935"/>
              <a:gd name="connsiteY16" fmla="*/ 328930 h 1306830"/>
              <a:gd name="connisteX17" fmla="*/ 847725 w 1765935"/>
              <a:gd name="connsiteY17" fmla="*/ 289560 h 1306830"/>
              <a:gd name="connisteX18" fmla="*/ 917575 w 1765935"/>
              <a:gd name="connsiteY18" fmla="*/ 239395 h 1306830"/>
              <a:gd name="connisteX19" fmla="*/ 997585 w 1765935"/>
              <a:gd name="connsiteY19" fmla="*/ 159385 h 1306830"/>
              <a:gd name="connisteX20" fmla="*/ 1067435 w 1765935"/>
              <a:gd name="connsiteY20" fmla="*/ 129540 h 1306830"/>
              <a:gd name="connisteX21" fmla="*/ 1137285 w 1765935"/>
              <a:gd name="connsiteY21" fmla="*/ 129540 h 1306830"/>
              <a:gd name="connisteX22" fmla="*/ 1207135 w 1765935"/>
              <a:gd name="connsiteY22" fmla="*/ 99695 h 1306830"/>
              <a:gd name="connisteX23" fmla="*/ 1276985 w 1765935"/>
              <a:gd name="connsiteY23" fmla="*/ 69850 h 1306830"/>
              <a:gd name="connisteX24" fmla="*/ 1356995 w 1765935"/>
              <a:gd name="connsiteY24" fmla="*/ 59690 h 1306830"/>
              <a:gd name="connisteX25" fmla="*/ 1426845 w 1765935"/>
              <a:gd name="connsiteY25" fmla="*/ 40005 h 1306830"/>
              <a:gd name="connisteX26" fmla="*/ 1496695 w 1765935"/>
              <a:gd name="connsiteY26" fmla="*/ 10160 h 1306830"/>
              <a:gd name="connisteX27" fmla="*/ 1576070 w 1765935"/>
              <a:gd name="connsiteY27" fmla="*/ 0 h 1306830"/>
              <a:gd name="connisteX28" fmla="*/ 1656080 w 1765935"/>
              <a:gd name="connsiteY28" fmla="*/ 0 h 1306830"/>
              <a:gd name="connisteX29" fmla="*/ 1725930 w 1765935"/>
              <a:gd name="connsiteY29" fmla="*/ 49530 h 1306830"/>
              <a:gd name="connisteX30" fmla="*/ 1765935 w 1765935"/>
              <a:gd name="connsiteY30" fmla="*/ 129540 h 1306830"/>
              <a:gd name="connisteX31" fmla="*/ 1696085 w 1765935"/>
              <a:gd name="connsiteY31" fmla="*/ 179705 h 1306830"/>
              <a:gd name="connisteX32" fmla="*/ 1616075 w 1765935"/>
              <a:gd name="connsiteY32" fmla="*/ 209550 h 1306830"/>
              <a:gd name="connisteX33" fmla="*/ 1546225 w 1765935"/>
              <a:gd name="connsiteY33" fmla="*/ 239395 h 1306830"/>
              <a:gd name="connisteX34" fmla="*/ 1476375 w 1765935"/>
              <a:gd name="connsiteY34" fmla="*/ 249555 h 1306830"/>
              <a:gd name="connisteX35" fmla="*/ 1406525 w 1765935"/>
              <a:gd name="connsiteY35" fmla="*/ 259080 h 1306830"/>
              <a:gd name="connisteX36" fmla="*/ 1316990 w 1765935"/>
              <a:gd name="connsiteY36" fmla="*/ 279400 h 1306830"/>
              <a:gd name="connisteX37" fmla="*/ 1236980 w 1765935"/>
              <a:gd name="connsiteY37" fmla="*/ 299085 h 1306830"/>
              <a:gd name="connisteX38" fmla="*/ 1167130 w 1765935"/>
              <a:gd name="connsiteY38" fmla="*/ 339090 h 1306830"/>
              <a:gd name="connisteX39" fmla="*/ 1097280 w 1765935"/>
              <a:gd name="connsiteY39" fmla="*/ 368935 h 1306830"/>
              <a:gd name="connisteX40" fmla="*/ 1027430 w 1765935"/>
              <a:gd name="connsiteY40" fmla="*/ 389255 h 1306830"/>
              <a:gd name="connisteX41" fmla="*/ 957580 w 1765935"/>
              <a:gd name="connsiteY41" fmla="*/ 428625 h 1306830"/>
              <a:gd name="connisteX42" fmla="*/ 877570 w 1765935"/>
              <a:gd name="connsiteY42" fmla="*/ 468630 h 1306830"/>
              <a:gd name="connisteX43" fmla="*/ 807720 w 1765935"/>
              <a:gd name="connsiteY43" fmla="*/ 498475 h 1306830"/>
              <a:gd name="connisteX44" fmla="*/ 737870 w 1765935"/>
              <a:gd name="connsiteY44" fmla="*/ 568325 h 1306830"/>
              <a:gd name="connisteX45" fmla="*/ 658495 w 1765935"/>
              <a:gd name="connsiteY45" fmla="*/ 618490 h 1306830"/>
              <a:gd name="connisteX46" fmla="*/ 588645 w 1765935"/>
              <a:gd name="connsiteY46" fmla="*/ 668655 h 1306830"/>
              <a:gd name="connisteX47" fmla="*/ 508635 w 1765935"/>
              <a:gd name="connsiteY47" fmla="*/ 738505 h 1306830"/>
              <a:gd name="connisteX48" fmla="*/ 438785 w 1765935"/>
              <a:gd name="connsiteY48" fmla="*/ 817880 h 1306830"/>
              <a:gd name="connisteX49" fmla="*/ 379095 w 1765935"/>
              <a:gd name="connsiteY49" fmla="*/ 897890 h 1306830"/>
              <a:gd name="connisteX50" fmla="*/ 349250 w 1765935"/>
              <a:gd name="connsiteY50" fmla="*/ 987425 h 1306830"/>
              <a:gd name="connisteX51" fmla="*/ 328930 w 1765935"/>
              <a:gd name="connsiteY51" fmla="*/ 1077595 h 1306830"/>
              <a:gd name="connisteX52" fmla="*/ 288925 w 1765935"/>
              <a:gd name="connsiteY52" fmla="*/ 1147445 h 1306830"/>
              <a:gd name="connisteX53" fmla="*/ 219075 w 1765935"/>
              <a:gd name="connsiteY53" fmla="*/ 1207135 h 1306830"/>
              <a:gd name="connisteX54" fmla="*/ 149225 w 1765935"/>
              <a:gd name="connsiteY54" fmla="*/ 1287145 h 1306830"/>
              <a:gd name="connisteX55" fmla="*/ 79375 w 1765935"/>
              <a:gd name="connsiteY55" fmla="*/ 1306830 h 1306830"/>
              <a:gd name="connisteX56" fmla="*/ 49530 w 1765935"/>
              <a:gd name="connsiteY56" fmla="*/ 1276985 h 13068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</a:cxnLst>
            <a:rect l="l" t="t" r="r" b="b"/>
            <a:pathLst>
              <a:path w="1765935" h="1306830">
                <a:moveTo>
                  <a:pt x="49530" y="1276985"/>
                </a:moveTo>
                <a:lnTo>
                  <a:pt x="29845" y="1187450"/>
                </a:lnTo>
                <a:lnTo>
                  <a:pt x="0" y="1117600"/>
                </a:lnTo>
                <a:lnTo>
                  <a:pt x="0" y="1047750"/>
                </a:lnTo>
                <a:lnTo>
                  <a:pt x="0" y="977900"/>
                </a:lnTo>
                <a:lnTo>
                  <a:pt x="29845" y="908050"/>
                </a:lnTo>
                <a:lnTo>
                  <a:pt x="89535" y="828040"/>
                </a:lnTo>
                <a:lnTo>
                  <a:pt x="149225" y="758190"/>
                </a:lnTo>
                <a:lnTo>
                  <a:pt x="219075" y="698500"/>
                </a:lnTo>
                <a:lnTo>
                  <a:pt x="279400" y="628650"/>
                </a:lnTo>
                <a:lnTo>
                  <a:pt x="349250" y="578485"/>
                </a:lnTo>
                <a:lnTo>
                  <a:pt x="419100" y="498475"/>
                </a:lnTo>
                <a:lnTo>
                  <a:pt x="498475" y="428625"/>
                </a:lnTo>
                <a:lnTo>
                  <a:pt x="568325" y="389255"/>
                </a:lnTo>
                <a:lnTo>
                  <a:pt x="638175" y="358775"/>
                </a:lnTo>
                <a:lnTo>
                  <a:pt x="708025" y="349250"/>
                </a:lnTo>
                <a:lnTo>
                  <a:pt x="777875" y="328930"/>
                </a:lnTo>
                <a:lnTo>
                  <a:pt x="847725" y="289560"/>
                </a:lnTo>
                <a:lnTo>
                  <a:pt x="917575" y="239395"/>
                </a:lnTo>
                <a:lnTo>
                  <a:pt x="997585" y="159385"/>
                </a:lnTo>
                <a:lnTo>
                  <a:pt x="1067435" y="129540"/>
                </a:lnTo>
                <a:lnTo>
                  <a:pt x="1137285" y="129540"/>
                </a:lnTo>
                <a:lnTo>
                  <a:pt x="1207135" y="99695"/>
                </a:lnTo>
                <a:lnTo>
                  <a:pt x="1276985" y="69850"/>
                </a:lnTo>
                <a:lnTo>
                  <a:pt x="1356995" y="59690"/>
                </a:lnTo>
                <a:lnTo>
                  <a:pt x="1426845" y="40005"/>
                </a:lnTo>
                <a:lnTo>
                  <a:pt x="1496695" y="10160"/>
                </a:lnTo>
                <a:lnTo>
                  <a:pt x="1576070" y="0"/>
                </a:lnTo>
                <a:lnTo>
                  <a:pt x="1656080" y="0"/>
                </a:lnTo>
                <a:lnTo>
                  <a:pt x="1725930" y="49530"/>
                </a:lnTo>
                <a:lnTo>
                  <a:pt x="1765935" y="129540"/>
                </a:lnTo>
                <a:lnTo>
                  <a:pt x="1696085" y="179705"/>
                </a:lnTo>
                <a:lnTo>
                  <a:pt x="1616075" y="209550"/>
                </a:lnTo>
                <a:lnTo>
                  <a:pt x="1546225" y="239395"/>
                </a:lnTo>
                <a:lnTo>
                  <a:pt x="1476375" y="249555"/>
                </a:lnTo>
                <a:lnTo>
                  <a:pt x="1406525" y="259080"/>
                </a:lnTo>
                <a:lnTo>
                  <a:pt x="1316990" y="279400"/>
                </a:lnTo>
                <a:lnTo>
                  <a:pt x="1236980" y="299085"/>
                </a:lnTo>
                <a:lnTo>
                  <a:pt x="1167130" y="339090"/>
                </a:lnTo>
                <a:lnTo>
                  <a:pt x="1097280" y="368935"/>
                </a:lnTo>
                <a:lnTo>
                  <a:pt x="1027430" y="389255"/>
                </a:lnTo>
                <a:lnTo>
                  <a:pt x="957580" y="428625"/>
                </a:lnTo>
                <a:lnTo>
                  <a:pt x="877570" y="468630"/>
                </a:lnTo>
                <a:lnTo>
                  <a:pt x="807720" y="498475"/>
                </a:lnTo>
                <a:lnTo>
                  <a:pt x="737870" y="568325"/>
                </a:lnTo>
                <a:lnTo>
                  <a:pt x="658495" y="618490"/>
                </a:lnTo>
                <a:lnTo>
                  <a:pt x="588645" y="668655"/>
                </a:lnTo>
                <a:lnTo>
                  <a:pt x="508635" y="738505"/>
                </a:lnTo>
                <a:lnTo>
                  <a:pt x="438785" y="817880"/>
                </a:lnTo>
                <a:lnTo>
                  <a:pt x="379095" y="897890"/>
                </a:lnTo>
                <a:lnTo>
                  <a:pt x="349250" y="987425"/>
                </a:lnTo>
                <a:lnTo>
                  <a:pt x="328930" y="1077595"/>
                </a:lnTo>
                <a:lnTo>
                  <a:pt x="288925" y="1147445"/>
                </a:lnTo>
                <a:lnTo>
                  <a:pt x="219075" y="1207135"/>
                </a:lnTo>
                <a:lnTo>
                  <a:pt x="149225" y="1287145"/>
                </a:lnTo>
                <a:lnTo>
                  <a:pt x="79375" y="1306830"/>
                </a:lnTo>
                <a:lnTo>
                  <a:pt x="49530" y="1276985"/>
                </a:lnTo>
                <a:close/>
              </a:path>
            </a:pathLst>
          </a:cu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803910" y="4401820"/>
            <a:ext cx="1456055" cy="249555"/>
          </a:xfrm>
          <a:custGeom>
            <a:avLst/>
            <a:gdLst>
              <a:gd name="connisteX0" fmla="*/ 0 w 1456055"/>
              <a:gd name="connsiteY0" fmla="*/ 99695 h 249555"/>
              <a:gd name="connisteX1" fmla="*/ 49530 w 1456055"/>
              <a:gd name="connsiteY1" fmla="*/ 29845 h 249555"/>
              <a:gd name="connisteX2" fmla="*/ 119380 w 1456055"/>
              <a:gd name="connsiteY2" fmla="*/ 19685 h 249555"/>
              <a:gd name="connisteX3" fmla="*/ 189230 w 1456055"/>
              <a:gd name="connsiteY3" fmla="*/ 10160 h 249555"/>
              <a:gd name="connisteX4" fmla="*/ 288925 w 1456055"/>
              <a:gd name="connsiteY4" fmla="*/ 10160 h 249555"/>
              <a:gd name="connisteX5" fmla="*/ 358775 w 1456055"/>
              <a:gd name="connsiteY5" fmla="*/ 10160 h 249555"/>
              <a:gd name="connisteX6" fmla="*/ 428625 w 1456055"/>
              <a:gd name="connsiteY6" fmla="*/ 10160 h 249555"/>
              <a:gd name="connisteX7" fmla="*/ 498475 w 1456055"/>
              <a:gd name="connsiteY7" fmla="*/ 10160 h 249555"/>
              <a:gd name="connisteX8" fmla="*/ 588645 w 1456055"/>
              <a:gd name="connsiteY8" fmla="*/ 10160 h 249555"/>
              <a:gd name="connisteX9" fmla="*/ 668020 w 1456055"/>
              <a:gd name="connsiteY9" fmla="*/ 10160 h 249555"/>
              <a:gd name="connisteX10" fmla="*/ 737870 w 1456055"/>
              <a:gd name="connsiteY10" fmla="*/ 10160 h 249555"/>
              <a:gd name="connisteX11" fmla="*/ 817880 w 1456055"/>
              <a:gd name="connsiteY11" fmla="*/ 10160 h 249555"/>
              <a:gd name="connisteX12" fmla="*/ 897890 w 1456055"/>
              <a:gd name="connsiteY12" fmla="*/ 10160 h 249555"/>
              <a:gd name="connisteX13" fmla="*/ 977265 w 1456055"/>
              <a:gd name="connsiteY13" fmla="*/ 10160 h 249555"/>
              <a:gd name="connisteX14" fmla="*/ 1047115 w 1456055"/>
              <a:gd name="connsiteY14" fmla="*/ 10160 h 249555"/>
              <a:gd name="connisteX15" fmla="*/ 1116965 w 1456055"/>
              <a:gd name="connsiteY15" fmla="*/ 10160 h 249555"/>
              <a:gd name="connisteX16" fmla="*/ 1196975 w 1456055"/>
              <a:gd name="connsiteY16" fmla="*/ 0 h 249555"/>
              <a:gd name="connisteX17" fmla="*/ 1266825 w 1456055"/>
              <a:gd name="connsiteY17" fmla="*/ 0 h 249555"/>
              <a:gd name="connisteX18" fmla="*/ 1336675 w 1456055"/>
              <a:gd name="connsiteY18" fmla="*/ 0 h 249555"/>
              <a:gd name="connisteX19" fmla="*/ 1406525 w 1456055"/>
              <a:gd name="connsiteY19" fmla="*/ 0 h 249555"/>
              <a:gd name="connisteX20" fmla="*/ 1436370 w 1456055"/>
              <a:gd name="connsiteY20" fmla="*/ 80010 h 249555"/>
              <a:gd name="connisteX21" fmla="*/ 1456055 w 1456055"/>
              <a:gd name="connsiteY21" fmla="*/ 159385 h 249555"/>
              <a:gd name="connisteX22" fmla="*/ 1386205 w 1456055"/>
              <a:gd name="connsiteY22" fmla="*/ 209550 h 249555"/>
              <a:gd name="connisteX23" fmla="*/ 1316990 w 1456055"/>
              <a:gd name="connsiteY23" fmla="*/ 239395 h 249555"/>
              <a:gd name="connisteX24" fmla="*/ 1247140 w 1456055"/>
              <a:gd name="connsiteY24" fmla="*/ 239395 h 249555"/>
              <a:gd name="connisteX25" fmla="*/ 1167130 w 1456055"/>
              <a:gd name="connsiteY25" fmla="*/ 249555 h 249555"/>
              <a:gd name="connisteX26" fmla="*/ 1097280 w 1456055"/>
              <a:gd name="connsiteY26" fmla="*/ 219075 h 249555"/>
              <a:gd name="connisteX27" fmla="*/ 1027430 w 1456055"/>
              <a:gd name="connsiteY27" fmla="*/ 209550 h 249555"/>
              <a:gd name="connisteX28" fmla="*/ 947420 w 1456055"/>
              <a:gd name="connsiteY28" fmla="*/ 209550 h 249555"/>
              <a:gd name="connisteX29" fmla="*/ 867410 w 1456055"/>
              <a:gd name="connsiteY29" fmla="*/ 209550 h 249555"/>
              <a:gd name="connisteX30" fmla="*/ 797560 w 1456055"/>
              <a:gd name="connsiteY30" fmla="*/ 209550 h 249555"/>
              <a:gd name="connisteX31" fmla="*/ 727710 w 1456055"/>
              <a:gd name="connsiteY31" fmla="*/ 209550 h 249555"/>
              <a:gd name="connisteX32" fmla="*/ 658495 w 1456055"/>
              <a:gd name="connsiteY32" fmla="*/ 209550 h 249555"/>
              <a:gd name="connisteX33" fmla="*/ 588645 w 1456055"/>
              <a:gd name="connsiteY33" fmla="*/ 209550 h 249555"/>
              <a:gd name="connisteX34" fmla="*/ 508635 w 1456055"/>
              <a:gd name="connsiteY34" fmla="*/ 209550 h 249555"/>
              <a:gd name="connisteX35" fmla="*/ 428625 w 1456055"/>
              <a:gd name="connsiteY35" fmla="*/ 209550 h 249555"/>
              <a:gd name="connisteX36" fmla="*/ 348615 w 1456055"/>
              <a:gd name="connsiteY36" fmla="*/ 209550 h 249555"/>
              <a:gd name="connisteX37" fmla="*/ 278765 w 1456055"/>
              <a:gd name="connsiteY37" fmla="*/ 209550 h 249555"/>
              <a:gd name="connisteX38" fmla="*/ 208915 w 1456055"/>
              <a:gd name="connsiteY38" fmla="*/ 209550 h 249555"/>
              <a:gd name="connisteX39" fmla="*/ 139065 w 1456055"/>
              <a:gd name="connsiteY39" fmla="*/ 209550 h 249555"/>
              <a:gd name="connisteX40" fmla="*/ 69850 w 1456055"/>
              <a:gd name="connsiteY40" fmla="*/ 209550 h 249555"/>
              <a:gd name="connisteX41" fmla="*/ 29845 w 1456055"/>
              <a:gd name="connsiteY41" fmla="*/ 139700 h 249555"/>
              <a:gd name="connisteX42" fmla="*/ 0 w 1456055"/>
              <a:gd name="connsiteY42" fmla="*/ 99695 h 2495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</a:cxnLst>
            <a:rect l="l" t="t" r="r" b="b"/>
            <a:pathLst>
              <a:path w="1456055" h="249555">
                <a:moveTo>
                  <a:pt x="0" y="99695"/>
                </a:moveTo>
                <a:lnTo>
                  <a:pt x="49530" y="29845"/>
                </a:lnTo>
                <a:lnTo>
                  <a:pt x="119380" y="19685"/>
                </a:lnTo>
                <a:lnTo>
                  <a:pt x="189230" y="10160"/>
                </a:lnTo>
                <a:lnTo>
                  <a:pt x="288925" y="10160"/>
                </a:lnTo>
                <a:lnTo>
                  <a:pt x="358775" y="10160"/>
                </a:lnTo>
                <a:lnTo>
                  <a:pt x="428625" y="10160"/>
                </a:lnTo>
                <a:lnTo>
                  <a:pt x="498475" y="10160"/>
                </a:lnTo>
                <a:lnTo>
                  <a:pt x="588645" y="10160"/>
                </a:lnTo>
                <a:lnTo>
                  <a:pt x="668020" y="10160"/>
                </a:lnTo>
                <a:lnTo>
                  <a:pt x="737870" y="10160"/>
                </a:lnTo>
                <a:lnTo>
                  <a:pt x="817880" y="10160"/>
                </a:lnTo>
                <a:lnTo>
                  <a:pt x="897890" y="10160"/>
                </a:lnTo>
                <a:lnTo>
                  <a:pt x="977265" y="10160"/>
                </a:lnTo>
                <a:lnTo>
                  <a:pt x="1047115" y="10160"/>
                </a:lnTo>
                <a:lnTo>
                  <a:pt x="1116965" y="10160"/>
                </a:lnTo>
                <a:lnTo>
                  <a:pt x="1196975" y="0"/>
                </a:lnTo>
                <a:lnTo>
                  <a:pt x="1266825" y="0"/>
                </a:lnTo>
                <a:lnTo>
                  <a:pt x="1336675" y="0"/>
                </a:lnTo>
                <a:lnTo>
                  <a:pt x="1406525" y="0"/>
                </a:lnTo>
                <a:lnTo>
                  <a:pt x="1436370" y="80010"/>
                </a:lnTo>
                <a:lnTo>
                  <a:pt x="1456055" y="159385"/>
                </a:lnTo>
                <a:lnTo>
                  <a:pt x="1386205" y="209550"/>
                </a:lnTo>
                <a:lnTo>
                  <a:pt x="1316990" y="239395"/>
                </a:lnTo>
                <a:lnTo>
                  <a:pt x="1247140" y="239395"/>
                </a:lnTo>
                <a:lnTo>
                  <a:pt x="1167130" y="249555"/>
                </a:lnTo>
                <a:lnTo>
                  <a:pt x="1097280" y="219075"/>
                </a:lnTo>
                <a:lnTo>
                  <a:pt x="1027430" y="209550"/>
                </a:lnTo>
                <a:lnTo>
                  <a:pt x="947420" y="209550"/>
                </a:lnTo>
                <a:lnTo>
                  <a:pt x="867410" y="209550"/>
                </a:lnTo>
                <a:lnTo>
                  <a:pt x="797560" y="209550"/>
                </a:lnTo>
                <a:lnTo>
                  <a:pt x="727710" y="209550"/>
                </a:lnTo>
                <a:lnTo>
                  <a:pt x="658495" y="209550"/>
                </a:lnTo>
                <a:lnTo>
                  <a:pt x="588645" y="209550"/>
                </a:lnTo>
                <a:lnTo>
                  <a:pt x="508635" y="209550"/>
                </a:lnTo>
                <a:lnTo>
                  <a:pt x="428625" y="209550"/>
                </a:lnTo>
                <a:lnTo>
                  <a:pt x="348615" y="209550"/>
                </a:lnTo>
                <a:lnTo>
                  <a:pt x="278765" y="209550"/>
                </a:lnTo>
                <a:lnTo>
                  <a:pt x="208915" y="209550"/>
                </a:lnTo>
                <a:lnTo>
                  <a:pt x="139065" y="209550"/>
                </a:lnTo>
                <a:lnTo>
                  <a:pt x="69850" y="209550"/>
                </a:lnTo>
                <a:lnTo>
                  <a:pt x="29845" y="139700"/>
                </a:lnTo>
                <a:lnTo>
                  <a:pt x="0" y="99695"/>
                </a:lnTo>
                <a:close/>
              </a:path>
            </a:pathLst>
          </a:cu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2379345" y="4658995"/>
            <a:ext cx="349250" cy="1227455"/>
          </a:xfrm>
          <a:custGeom>
            <a:avLst/>
            <a:gdLst>
              <a:gd name="connisteX0" fmla="*/ 90170 w 349250"/>
              <a:gd name="connsiteY0" fmla="*/ 0 h 1227455"/>
              <a:gd name="connisteX1" fmla="*/ 69850 w 349250"/>
              <a:gd name="connsiteY1" fmla="*/ 80010 h 1227455"/>
              <a:gd name="connisteX2" fmla="*/ 69850 w 349250"/>
              <a:gd name="connsiteY2" fmla="*/ 149860 h 1227455"/>
              <a:gd name="connisteX3" fmla="*/ 40005 w 349250"/>
              <a:gd name="connsiteY3" fmla="*/ 219710 h 1227455"/>
              <a:gd name="connisteX4" fmla="*/ 40005 w 349250"/>
              <a:gd name="connsiteY4" fmla="*/ 289560 h 1227455"/>
              <a:gd name="connisteX5" fmla="*/ 29845 w 349250"/>
              <a:gd name="connsiteY5" fmla="*/ 359410 h 1227455"/>
              <a:gd name="connisteX6" fmla="*/ 29845 w 349250"/>
              <a:gd name="connsiteY6" fmla="*/ 439420 h 1227455"/>
              <a:gd name="connisteX7" fmla="*/ 29845 w 349250"/>
              <a:gd name="connsiteY7" fmla="*/ 518795 h 1227455"/>
              <a:gd name="connisteX8" fmla="*/ 29845 w 349250"/>
              <a:gd name="connsiteY8" fmla="*/ 588645 h 1227455"/>
              <a:gd name="connisteX9" fmla="*/ 29845 w 349250"/>
              <a:gd name="connsiteY9" fmla="*/ 658495 h 1227455"/>
              <a:gd name="connisteX10" fmla="*/ 29845 w 349250"/>
              <a:gd name="connsiteY10" fmla="*/ 738505 h 1227455"/>
              <a:gd name="connisteX11" fmla="*/ 29845 w 349250"/>
              <a:gd name="connsiteY11" fmla="*/ 808355 h 1227455"/>
              <a:gd name="connisteX12" fmla="*/ 29845 w 349250"/>
              <a:gd name="connsiteY12" fmla="*/ 878205 h 1227455"/>
              <a:gd name="connisteX13" fmla="*/ 20320 w 349250"/>
              <a:gd name="connsiteY13" fmla="*/ 958215 h 1227455"/>
              <a:gd name="connisteX14" fmla="*/ 20320 w 349250"/>
              <a:gd name="connsiteY14" fmla="*/ 1028065 h 1227455"/>
              <a:gd name="connisteX15" fmla="*/ 0 w 349250"/>
              <a:gd name="connsiteY15" fmla="*/ 1097280 h 1227455"/>
              <a:gd name="connisteX16" fmla="*/ 59690 w 349250"/>
              <a:gd name="connsiteY16" fmla="*/ 1167130 h 1227455"/>
              <a:gd name="connisteX17" fmla="*/ 129540 w 349250"/>
              <a:gd name="connsiteY17" fmla="*/ 1197610 h 1227455"/>
              <a:gd name="connisteX18" fmla="*/ 199390 w 349250"/>
              <a:gd name="connsiteY18" fmla="*/ 1227455 h 1227455"/>
              <a:gd name="connisteX19" fmla="*/ 179705 w 349250"/>
              <a:gd name="connsiteY19" fmla="*/ 1157605 h 1227455"/>
              <a:gd name="connisteX20" fmla="*/ 179705 w 349250"/>
              <a:gd name="connsiteY20" fmla="*/ 1087755 h 1227455"/>
              <a:gd name="connisteX21" fmla="*/ 209550 w 349250"/>
              <a:gd name="connsiteY21" fmla="*/ 1017905 h 1227455"/>
              <a:gd name="connisteX22" fmla="*/ 269240 w 349250"/>
              <a:gd name="connsiteY22" fmla="*/ 948055 h 1227455"/>
              <a:gd name="connisteX23" fmla="*/ 299720 w 349250"/>
              <a:gd name="connsiteY23" fmla="*/ 878205 h 1227455"/>
              <a:gd name="connisteX24" fmla="*/ 329565 w 349250"/>
              <a:gd name="connsiteY24" fmla="*/ 808355 h 1227455"/>
              <a:gd name="connisteX25" fmla="*/ 349250 w 349250"/>
              <a:gd name="connsiteY25" fmla="*/ 738505 h 1227455"/>
              <a:gd name="connisteX26" fmla="*/ 349250 w 349250"/>
              <a:gd name="connsiteY26" fmla="*/ 668655 h 1227455"/>
              <a:gd name="connisteX27" fmla="*/ 349250 w 349250"/>
              <a:gd name="connsiteY27" fmla="*/ 598805 h 1227455"/>
              <a:gd name="connisteX28" fmla="*/ 329565 w 349250"/>
              <a:gd name="connsiteY28" fmla="*/ 528955 h 1227455"/>
              <a:gd name="connisteX29" fmla="*/ 309245 w 349250"/>
              <a:gd name="connsiteY29" fmla="*/ 459105 h 1227455"/>
              <a:gd name="connisteX30" fmla="*/ 299720 w 349250"/>
              <a:gd name="connsiteY30" fmla="*/ 389255 h 1227455"/>
              <a:gd name="connisteX31" fmla="*/ 289560 w 349250"/>
              <a:gd name="connsiteY31" fmla="*/ 319405 h 1227455"/>
              <a:gd name="connisteX32" fmla="*/ 279400 w 349250"/>
              <a:gd name="connsiteY32" fmla="*/ 249555 h 1227455"/>
              <a:gd name="connisteX33" fmla="*/ 259715 w 349250"/>
              <a:gd name="connsiteY33" fmla="*/ 169545 h 1227455"/>
              <a:gd name="connisteX34" fmla="*/ 219710 w 349250"/>
              <a:gd name="connsiteY34" fmla="*/ 90170 h 1227455"/>
              <a:gd name="connisteX35" fmla="*/ 179705 w 349250"/>
              <a:gd name="connsiteY35" fmla="*/ 20320 h 1227455"/>
              <a:gd name="connisteX36" fmla="*/ 109855 w 349250"/>
              <a:gd name="connsiteY36" fmla="*/ 10160 h 1227455"/>
              <a:gd name="connisteX37" fmla="*/ 90170 w 349250"/>
              <a:gd name="connsiteY37" fmla="*/ 0 h 12274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</a:cxnLst>
            <a:rect l="l" t="t" r="r" b="b"/>
            <a:pathLst>
              <a:path w="349250" h="1227455">
                <a:moveTo>
                  <a:pt x="90170" y="0"/>
                </a:moveTo>
                <a:lnTo>
                  <a:pt x="69850" y="80010"/>
                </a:lnTo>
                <a:lnTo>
                  <a:pt x="69850" y="149860"/>
                </a:lnTo>
                <a:lnTo>
                  <a:pt x="40005" y="219710"/>
                </a:lnTo>
                <a:lnTo>
                  <a:pt x="40005" y="289560"/>
                </a:lnTo>
                <a:lnTo>
                  <a:pt x="29845" y="359410"/>
                </a:lnTo>
                <a:lnTo>
                  <a:pt x="29845" y="439420"/>
                </a:lnTo>
                <a:lnTo>
                  <a:pt x="29845" y="518795"/>
                </a:lnTo>
                <a:lnTo>
                  <a:pt x="29845" y="588645"/>
                </a:lnTo>
                <a:lnTo>
                  <a:pt x="29845" y="658495"/>
                </a:lnTo>
                <a:lnTo>
                  <a:pt x="29845" y="738505"/>
                </a:lnTo>
                <a:lnTo>
                  <a:pt x="29845" y="808355"/>
                </a:lnTo>
                <a:lnTo>
                  <a:pt x="29845" y="878205"/>
                </a:lnTo>
                <a:lnTo>
                  <a:pt x="20320" y="958215"/>
                </a:lnTo>
                <a:lnTo>
                  <a:pt x="20320" y="1028065"/>
                </a:lnTo>
                <a:lnTo>
                  <a:pt x="0" y="1097280"/>
                </a:lnTo>
                <a:lnTo>
                  <a:pt x="59690" y="1167130"/>
                </a:lnTo>
                <a:lnTo>
                  <a:pt x="129540" y="1197610"/>
                </a:lnTo>
                <a:lnTo>
                  <a:pt x="199390" y="1227455"/>
                </a:lnTo>
                <a:lnTo>
                  <a:pt x="179705" y="1157605"/>
                </a:lnTo>
                <a:lnTo>
                  <a:pt x="179705" y="1087755"/>
                </a:lnTo>
                <a:lnTo>
                  <a:pt x="209550" y="1017905"/>
                </a:lnTo>
                <a:lnTo>
                  <a:pt x="269240" y="948055"/>
                </a:lnTo>
                <a:lnTo>
                  <a:pt x="299720" y="878205"/>
                </a:lnTo>
                <a:lnTo>
                  <a:pt x="329565" y="808355"/>
                </a:lnTo>
                <a:lnTo>
                  <a:pt x="349250" y="738505"/>
                </a:lnTo>
                <a:lnTo>
                  <a:pt x="349250" y="668655"/>
                </a:lnTo>
                <a:lnTo>
                  <a:pt x="349250" y="598805"/>
                </a:lnTo>
                <a:lnTo>
                  <a:pt x="329565" y="528955"/>
                </a:lnTo>
                <a:lnTo>
                  <a:pt x="309245" y="459105"/>
                </a:lnTo>
                <a:lnTo>
                  <a:pt x="299720" y="389255"/>
                </a:lnTo>
                <a:lnTo>
                  <a:pt x="289560" y="319405"/>
                </a:lnTo>
                <a:lnTo>
                  <a:pt x="279400" y="249555"/>
                </a:lnTo>
                <a:lnTo>
                  <a:pt x="259715" y="169545"/>
                </a:lnTo>
                <a:lnTo>
                  <a:pt x="219710" y="90170"/>
                </a:lnTo>
                <a:lnTo>
                  <a:pt x="179705" y="20320"/>
                </a:lnTo>
                <a:lnTo>
                  <a:pt x="109855" y="10160"/>
                </a:lnTo>
                <a:lnTo>
                  <a:pt x="9017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2629535" y="4559300"/>
            <a:ext cx="1686560" cy="1397000"/>
          </a:xfrm>
          <a:custGeom>
            <a:avLst/>
            <a:gdLst>
              <a:gd name="connisteX0" fmla="*/ 30480 w 1686560"/>
              <a:gd name="connsiteY0" fmla="*/ 40005 h 1397000"/>
              <a:gd name="connisteX1" fmla="*/ 120015 w 1686560"/>
              <a:gd name="connsiteY1" fmla="*/ 50165 h 1397000"/>
              <a:gd name="connisteX2" fmla="*/ 209550 w 1686560"/>
              <a:gd name="connsiteY2" fmla="*/ 89535 h 1397000"/>
              <a:gd name="connisteX3" fmla="*/ 299720 w 1686560"/>
              <a:gd name="connsiteY3" fmla="*/ 120015 h 1397000"/>
              <a:gd name="connisteX4" fmla="*/ 399415 w 1686560"/>
              <a:gd name="connsiteY4" fmla="*/ 179705 h 1397000"/>
              <a:gd name="connisteX5" fmla="*/ 469265 w 1686560"/>
              <a:gd name="connsiteY5" fmla="*/ 219710 h 1397000"/>
              <a:gd name="connisteX6" fmla="*/ 568960 w 1686560"/>
              <a:gd name="connsiteY6" fmla="*/ 249555 h 1397000"/>
              <a:gd name="connisteX7" fmla="*/ 619125 w 1686560"/>
              <a:gd name="connsiteY7" fmla="*/ 319405 h 1397000"/>
              <a:gd name="connisteX8" fmla="*/ 688975 w 1686560"/>
              <a:gd name="connsiteY8" fmla="*/ 399415 h 1397000"/>
              <a:gd name="connisteX9" fmla="*/ 758190 w 1686560"/>
              <a:gd name="connsiteY9" fmla="*/ 448945 h 1397000"/>
              <a:gd name="connisteX10" fmla="*/ 828040 w 1686560"/>
              <a:gd name="connsiteY10" fmla="*/ 508635 h 1397000"/>
              <a:gd name="connisteX11" fmla="*/ 888365 w 1686560"/>
              <a:gd name="connsiteY11" fmla="*/ 588645 h 1397000"/>
              <a:gd name="connisteX12" fmla="*/ 958215 w 1686560"/>
              <a:gd name="connsiteY12" fmla="*/ 608330 h 1397000"/>
              <a:gd name="connisteX13" fmla="*/ 1017905 w 1686560"/>
              <a:gd name="connsiteY13" fmla="*/ 678180 h 1397000"/>
              <a:gd name="connisteX14" fmla="*/ 1097915 w 1686560"/>
              <a:gd name="connsiteY14" fmla="*/ 748030 h 1397000"/>
              <a:gd name="connisteX15" fmla="*/ 1127760 w 1686560"/>
              <a:gd name="connsiteY15" fmla="*/ 817880 h 1397000"/>
              <a:gd name="connisteX16" fmla="*/ 1187450 w 1686560"/>
              <a:gd name="connsiteY16" fmla="*/ 897890 h 1397000"/>
              <a:gd name="connisteX17" fmla="*/ 1247140 w 1686560"/>
              <a:gd name="connsiteY17" fmla="*/ 967740 h 1397000"/>
              <a:gd name="connisteX18" fmla="*/ 1316990 w 1686560"/>
              <a:gd name="connsiteY18" fmla="*/ 1047750 h 1397000"/>
              <a:gd name="connisteX19" fmla="*/ 1367155 w 1686560"/>
              <a:gd name="connsiteY19" fmla="*/ 1117600 h 1397000"/>
              <a:gd name="connisteX20" fmla="*/ 1437005 w 1686560"/>
              <a:gd name="connsiteY20" fmla="*/ 1137285 h 1397000"/>
              <a:gd name="connisteX21" fmla="*/ 1506855 w 1686560"/>
              <a:gd name="connsiteY21" fmla="*/ 1157605 h 1397000"/>
              <a:gd name="connisteX22" fmla="*/ 1576705 w 1686560"/>
              <a:gd name="connsiteY22" fmla="*/ 1187450 h 1397000"/>
              <a:gd name="connisteX23" fmla="*/ 1656715 w 1686560"/>
              <a:gd name="connsiteY23" fmla="*/ 1247140 h 1397000"/>
              <a:gd name="connisteX24" fmla="*/ 1686560 w 1686560"/>
              <a:gd name="connsiteY24" fmla="*/ 1327150 h 1397000"/>
              <a:gd name="connisteX25" fmla="*/ 1616710 w 1686560"/>
              <a:gd name="connsiteY25" fmla="*/ 1386840 h 1397000"/>
              <a:gd name="connisteX26" fmla="*/ 1536700 w 1686560"/>
              <a:gd name="connsiteY26" fmla="*/ 1397000 h 1397000"/>
              <a:gd name="connisteX27" fmla="*/ 1466850 w 1686560"/>
              <a:gd name="connsiteY27" fmla="*/ 1336675 h 1397000"/>
              <a:gd name="connisteX28" fmla="*/ 1437005 w 1686560"/>
              <a:gd name="connsiteY28" fmla="*/ 1266825 h 1397000"/>
              <a:gd name="connisteX29" fmla="*/ 1367155 w 1686560"/>
              <a:gd name="connsiteY29" fmla="*/ 1236980 h 1397000"/>
              <a:gd name="connisteX30" fmla="*/ 1287145 w 1686560"/>
              <a:gd name="connsiteY30" fmla="*/ 1207135 h 1397000"/>
              <a:gd name="connisteX31" fmla="*/ 1217295 w 1686560"/>
              <a:gd name="connsiteY31" fmla="*/ 1167130 h 1397000"/>
              <a:gd name="connisteX32" fmla="*/ 1147445 w 1686560"/>
              <a:gd name="connsiteY32" fmla="*/ 1127760 h 1397000"/>
              <a:gd name="connisteX33" fmla="*/ 1077595 w 1686560"/>
              <a:gd name="connsiteY33" fmla="*/ 1057910 h 1397000"/>
              <a:gd name="connisteX34" fmla="*/ 1017905 w 1686560"/>
              <a:gd name="connsiteY34" fmla="*/ 988060 h 1397000"/>
              <a:gd name="connisteX35" fmla="*/ 937895 w 1686560"/>
              <a:gd name="connsiteY35" fmla="*/ 918210 h 1397000"/>
              <a:gd name="connisteX36" fmla="*/ 888365 w 1686560"/>
              <a:gd name="connsiteY36" fmla="*/ 848360 h 1397000"/>
              <a:gd name="connisteX37" fmla="*/ 818515 w 1686560"/>
              <a:gd name="connsiteY37" fmla="*/ 778510 h 1397000"/>
              <a:gd name="connisteX38" fmla="*/ 748665 w 1686560"/>
              <a:gd name="connsiteY38" fmla="*/ 728345 h 1397000"/>
              <a:gd name="connisteX39" fmla="*/ 668655 w 1686560"/>
              <a:gd name="connsiteY39" fmla="*/ 668655 h 1397000"/>
              <a:gd name="connisteX40" fmla="*/ 598805 w 1686560"/>
              <a:gd name="connsiteY40" fmla="*/ 618490 h 1397000"/>
              <a:gd name="connisteX41" fmla="*/ 528955 w 1686560"/>
              <a:gd name="connsiteY41" fmla="*/ 568960 h 1397000"/>
              <a:gd name="connisteX42" fmla="*/ 459105 w 1686560"/>
              <a:gd name="connsiteY42" fmla="*/ 518795 h 1397000"/>
              <a:gd name="connisteX43" fmla="*/ 389255 w 1686560"/>
              <a:gd name="connsiteY43" fmla="*/ 469265 h 1397000"/>
              <a:gd name="connisteX44" fmla="*/ 319405 w 1686560"/>
              <a:gd name="connsiteY44" fmla="*/ 429260 h 1397000"/>
              <a:gd name="connisteX45" fmla="*/ 249555 w 1686560"/>
              <a:gd name="connsiteY45" fmla="*/ 359410 h 1397000"/>
              <a:gd name="connisteX46" fmla="*/ 200025 w 1686560"/>
              <a:gd name="connsiteY46" fmla="*/ 289560 h 1397000"/>
              <a:gd name="connisteX47" fmla="*/ 139700 w 1686560"/>
              <a:gd name="connsiteY47" fmla="*/ 219710 h 1397000"/>
              <a:gd name="connisteX48" fmla="*/ 80010 w 1686560"/>
              <a:gd name="connsiteY48" fmla="*/ 149860 h 1397000"/>
              <a:gd name="connisteX49" fmla="*/ 40005 w 1686560"/>
              <a:gd name="connsiteY49" fmla="*/ 80010 h 1397000"/>
              <a:gd name="connisteX50" fmla="*/ 0 w 1686560"/>
              <a:gd name="connsiteY50" fmla="*/ 0 h 1397000"/>
              <a:gd name="connisteX51" fmla="*/ 100330 w 1686560"/>
              <a:gd name="connsiteY51" fmla="*/ 80010 h 1397000"/>
              <a:gd name="connisteX52" fmla="*/ 30480 w 1686560"/>
              <a:gd name="connsiteY52" fmla="*/ 40005 h 1397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</a:cxnLst>
            <a:rect l="l" t="t" r="r" b="b"/>
            <a:pathLst>
              <a:path w="1686560" h="1397000">
                <a:moveTo>
                  <a:pt x="30480" y="40005"/>
                </a:moveTo>
                <a:lnTo>
                  <a:pt x="120015" y="50165"/>
                </a:lnTo>
                <a:lnTo>
                  <a:pt x="209550" y="89535"/>
                </a:lnTo>
                <a:lnTo>
                  <a:pt x="299720" y="120015"/>
                </a:lnTo>
                <a:lnTo>
                  <a:pt x="399415" y="179705"/>
                </a:lnTo>
                <a:lnTo>
                  <a:pt x="469265" y="219710"/>
                </a:lnTo>
                <a:lnTo>
                  <a:pt x="568960" y="249555"/>
                </a:lnTo>
                <a:lnTo>
                  <a:pt x="619125" y="319405"/>
                </a:lnTo>
                <a:lnTo>
                  <a:pt x="688975" y="399415"/>
                </a:lnTo>
                <a:lnTo>
                  <a:pt x="758190" y="448945"/>
                </a:lnTo>
                <a:lnTo>
                  <a:pt x="828040" y="508635"/>
                </a:lnTo>
                <a:lnTo>
                  <a:pt x="888365" y="588645"/>
                </a:lnTo>
                <a:lnTo>
                  <a:pt x="958215" y="608330"/>
                </a:lnTo>
                <a:lnTo>
                  <a:pt x="1017905" y="678180"/>
                </a:lnTo>
                <a:lnTo>
                  <a:pt x="1097915" y="748030"/>
                </a:lnTo>
                <a:lnTo>
                  <a:pt x="1127760" y="817880"/>
                </a:lnTo>
                <a:lnTo>
                  <a:pt x="1187450" y="897890"/>
                </a:lnTo>
                <a:lnTo>
                  <a:pt x="1247140" y="967740"/>
                </a:lnTo>
                <a:lnTo>
                  <a:pt x="1316990" y="1047750"/>
                </a:lnTo>
                <a:lnTo>
                  <a:pt x="1367155" y="1117600"/>
                </a:lnTo>
                <a:lnTo>
                  <a:pt x="1437005" y="1137285"/>
                </a:lnTo>
                <a:lnTo>
                  <a:pt x="1506855" y="1157605"/>
                </a:lnTo>
                <a:lnTo>
                  <a:pt x="1576705" y="1187450"/>
                </a:lnTo>
                <a:lnTo>
                  <a:pt x="1656715" y="1247140"/>
                </a:lnTo>
                <a:lnTo>
                  <a:pt x="1686560" y="1327150"/>
                </a:lnTo>
                <a:lnTo>
                  <a:pt x="1616710" y="1386840"/>
                </a:lnTo>
                <a:lnTo>
                  <a:pt x="1536700" y="1397000"/>
                </a:lnTo>
                <a:lnTo>
                  <a:pt x="1466850" y="1336675"/>
                </a:lnTo>
                <a:lnTo>
                  <a:pt x="1437005" y="1266825"/>
                </a:lnTo>
                <a:lnTo>
                  <a:pt x="1367155" y="1236980"/>
                </a:lnTo>
                <a:lnTo>
                  <a:pt x="1287145" y="1207135"/>
                </a:lnTo>
                <a:lnTo>
                  <a:pt x="1217295" y="1167130"/>
                </a:lnTo>
                <a:lnTo>
                  <a:pt x="1147445" y="1127760"/>
                </a:lnTo>
                <a:lnTo>
                  <a:pt x="1077595" y="1057910"/>
                </a:lnTo>
                <a:lnTo>
                  <a:pt x="1017905" y="988060"/>
                </a:lnTo>
                <a:lnTo>
                  <a:pt x="937895" y="918210"/>
                </a:lnTo>
                <a:lnTo>
                  <a:pt x="888365" y="848360"/>
                </a:lnTo>
                <a:lnTo>
                  <a:pt x="818515" y="778510"/>
                </a:lnTo>
                <a:lnTo>
                  <a:pt x="748665" y="728345"/>
                </a:lnTo>
                <a:lnTo>
                  <a:pt x="668655" y="668655"/>
                </a:lnTo>
                <a:lnTo>
                  <a:pt x="598805" y="618490"/>
                </a:lnTo>
                <a:lnTo>
                  <a:pt x="528955" y="568960"/>
                </a:lnTo>
                <a:lnTo>
                  <a:pt x="459105" y="518795"/>
                </a:lnTo>
                <a:lnTo>
                  <a:pt x="389255" y="469265"/>
                </a:lnTo>
                <a:lnTo>
                  <a:pt x="319405" y="429260"/>
                </a:lnTo>
                <a:lnTo>
                  <a:pt x="249555" y="359410"/>
                </a:lnTo>
                <a:lnTo>
                  <a:pt x="200025" y="289560"/>
                </a:lnTo>
                <a:lnTo>
                  <a:pt x="139700" y="219710"/>
                </a:lnTo>
                <a:lnTo>
                  <a:pt x="80010" y="149860"/>
                </a:lnTo>
                <a:lnTo>
                  <a:pt x="40005" y="80010"/>
                </a:lnTo>
                <a:lnTo>
                  <a:pt x="0" y="0"/>
                </a:lnTo>
                <a:lnTo>
                  <a:pt x="100330" y="80010"/>
                </a:lnTo>
                <a:lnTo>
                  <a:pt x="30480" y="40005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688340" y="4573905"/>
            <a:ext cx="1686560" cy="1397000"/>
          </a:xfrm>
          <a:custGeom>
            <a:avLst/>
            <a:gdLst>
              <a:gd name="connisteX0" fmla="*/ 30480 w 1686560"/>
              <a:gd name="connsiteY0" fmla="*/ 40005 h 1397000"/>
              <a:gd name="connisteX1" fmla="*/ 120015 w 1686560"/>
              <a:gd name="connsiteY1" fmla="*/ 50165 h 1397000"/>
              <a:gd name="connisteX2" fmla="*/ 209550 w 1686560"/>
              <a:gd name="connsiteY2" fmla="*/ 89535 h 1397000"/>
              <a:gd name="connisteX3" fmla="*/ 299720 w 1686560"/>
              <a:gd name="connsiteY3" fmla="*/ 120015 h 1397000"/>
              <a:gd name="connisteX4" fmla="*/ 399415 w 1686560"/>
              <a:gd name="connsiteY4" fmla="*/ 179705 h 1397000"/>
              <a:gd name="connisteX5" fmla="*/ 469265 w 1686560"/>
              <a:gd name="connsiteY5" fmla="*/ 219710 h 1397000"/>
              <a:gd name="connisteX6" fmla="*/ 568960 w 1686560"/>
              <a:gd name="connsiteY6" fmla="*/ 249555 h 1397000"/>
              <a:gd name="connisteX7" fmla="*/ 619125 w 1686560"/>
              <a:gd name="connsiteY7" fmla="*/ 319405 h 1397000"/>
              <a:gd name="connisteX8" fmla="*/ 688975 w 1686560"/>
              <a:gd name="connsiteY8" fmla="*/ 399415 h 1397000"/>
              <a:gd name="connisteX9" fmla="*/ 758190 w 1686560"/>
              <a:gd name="connsiteY9" fmla="*/ 448945 h 1397000"/>
              <a:gd name="connisteX10" fmla="*/ 828040 w 1686560"/>
              <a:gd name="connsiteY10" fmla="*/ 508635 h 1397000"/>
              <a:gd name="connisteX11" fmla="*/ 888365 w 1686560"/>
              <a:gd name="connsiteY11" fmla="*/ 588645 h 1397000"/>
              <a:gd name="connisteX12" fmla="*/ 958215 w 1686560"/>
              <a:gd name="connsiteY12" fmla="*/ 608330 h 1397000"/>
              <a:gd name="connisteX13" fmla="*/ 1017905 w 1686560"/>
              <a:gd name="connsiteY13" fmla="*/ 678180 h 1397000"/>
              <a:gd name="connisteX14" fmla="*/ 1097915 w 1686560"/>
              <a:gd name="connsiteY14" fmla="*/ 748030 h 1397000"/>
              <a:gd name="connisteX15" fmla="*/ 1127760 w 1686560"/>
              <a:gd name="connsiteY15" fmla="*/ 817880 h 1397000"/>
              <a:gd name="connisteX16" fmla="*/ 1187450 w 1686560"/>
              <a:gd name="connsiteY16" fmla="*/ 897890 h 1397000"/>
              <a:gd name="connisteX17" fmla="*/ 1247140 w 1686560"/>
              <a:gd name="connsiteY17" fmla="*/ 967740 h 1397000"/>
              <a:gd name="connisteX18" fmla="*/ 1316990 w 1686560"/>
              <a:gd name="connsiteY18" fmla="*/ 1047750 h 1397000"/>
              <a:gd name="connisteX19" fmla="*/ 1367155 w 1686560"/>
              <a:gd name="connsiteY19" fmla="*/ 1117600 h 1397000"/>
              <a:gd name="connisteX20" fmla="*/ 1437005 w 1686560"/>
              <a:gd name="connsiteY20" fmla="*/ 1137285 h 1397000"/>
              <a:gd name="connisteX21" fmla="*/ 1506855 w 1686560"/>
              <a:gd name="connsiteY21" fmla="*/ 1157605 h 1397000"/>
              <a:gd name="connisteX22" fmla="*/ 1576705 w 1686560"/>
              <a:gd name="connsiteY22" fmla="*/ 1187450 h 1397000"/>
              <a:gd name="connisteX23" fmla="*/ 1656715 w 1686560"/>
              <a:gd name="connsiteY23" fmla="*/ 1247140 h 1397000"/>
              <a:gd name="connisteX24" fmla="*/ 1686560 w 1686560"/>
              <a:gd name="connsiteY24" fmla="*/ 1327150 h 1397000"/>
              <a:gd name="connisteX25" fmla="*/ 1616710 w 1686560"/>
              <a:gd name="connsiteY25" fmla="*/ 1386840 h 1397000"/>
              <a:gd name="connisteX26" fmla="*/ 1536700 w 1686560"/>
              <a:gd name="connsiteY26" fmla="*/ 1397000 h 1397000"/>
              <a:gd name="connisteX27" fmla="*/ 1466850 w 1686560"/>
              <a:gd name="connsiteY27" fmla="*/ 1336675 h 1397000"/>
              <a:gd name="connisteX28" fmla="*/ 1437005 w 1686560"/>
              <a:gd name="connsiteY28" fmla="*/ 1266825 h 1397000"/>
              <a:gd name="connisteX29" fmla="*/ 1367155 w 1686560"/>
              <a:gd name="connsiteY29" fmla="*/ 1236980 h 1397000"/>
              <a:gd name="connisteX30" fmla="*/ 1287145 w 1686560"/>
              <a:gd name="connsiteY30" fmla="*/ 1207135 h 1397000"/>
              <a:gd name="connisteX31" fmla="*/ 1217295 w 1686560"/>
              <a:gd name="connsiteY31" fmla="*/ 1167130 h 1397000"/>
              <a:gd name="connisteX32" fmla="*/ 1147445 w 1686560"/>
              <a:gd name="connsiteY32" fmla="*/ 1127760 h 1397000"/>
              <a:gd name="connisteX33" fmla="*/ 1077595 w 1686560"/>
              <a:gd name="connsiteY33" fmla="*/ 1057910 h 1397000"/>
              <a:gd name="connisteX34" fmla="*/ 1017905 w 1686560"/>
              <a:gd name="connsiteY34" fmla="*/ 988060 h 1397000"/>
              <a:gd name="connisteX35" fmla="*/ 937895 w 1686560"/>
              <a:gd name="connsiteY35" fmla="*/ 918210 h 1397000"/>
              <a:gd name="connisteX36" fmla="*/ 888365 w 1686560"/>
              <a:gd name="connsiteY36" fmla="*/ 848360 h 1397000"/>
              <a:gd name="connisteX37" fmla="*/ 818515 w 1686560"/>
              <a:gd name="connsiteY37" fmla="*/ 778510 h 1397000"/>
              <a:gd name="connisteX38" fmla="*/ 748665 w 1686560"/>
              <a:gd name="connsiteY38" fmla="*/ 728345 h 1397000"/>
              <a:gd name="connisteX39" fmla="*/ 668655 w 1686560"/>
              <a:gd name="connsiteY39" fmla="*/ 668655 h 1397000"/>
              <a:gd name="connisteX40" fmla="*/ 598805 w 1686560"/>
              <a:gd name="connsiteY40" fmla="*/ 618490 h 1397000"/>
              <a:gd name="connisteX41" fmla="*/ 528955 w 1686560"/>
              <a:gd name="connsiteY41" fmla="*/ 568960 h 1397000"/>
              <a:gd name="connisteX42" fmla="*/ 459105 w 1686560"/>
              <a:gd name="connsiteY42" fmla="*/ 518795 h 1397000"/>
              <a:gd name="connisteX43" fmla="*/ 389255 w 1686560"/>
              <a:gd name="connsiteY43" fmla="*/ 469265 h 1397000"/>
              <a:gd name="connisteX44" fmla="*/ 319405 w 1686560"/>
              <a:gd name="connsiteY44" fmla="*/ 429260 h 1397000"/>
              <a:gd name="connisteX45" fmla="*/ 249555 w 1686560"/>
              <a:gd name="connsiteY45" fmla="*/ 359410 h 1397000"/>
              <a:gd name="connisteX46" fmla="*/ 200025 w 1686560"/>
              <a:gd name="connsiteY46" fmla="*/ 289560 h 1397000"/>
              <a:gd name="connisteX47" fmla="*/ 139700 w 1686560"/>
              <a:gd name="connsiteY47" fmla="*/ 219710 h 1397000"/>
              <a:gd name="connisteX48" fmla="*/ 80010 w 1686560"/>
              <a:gd name="connsiteY48" fmla="*/ 149860 h 1397000"/>
              <a:gd name="connisteX49" fmla="*/ 40005 w 1686560"/>
              <a:gd name="connsiteY49" fmla="*/ 80010 h 1397000"/>
              <a:gd name="connisteX50" fmla="*/ 0 w 1686560"/>
              <a:gd name="connsiteY50" fmla="*/ 0 h 1397000"/>
              <a:gd name="connisteX51" fmla="*/ 100330 w 1686560"/>
              <a:gd name="connsiteY51" fmla="*/ 80010 h 1397000"/>
              <a:gd name="connisteX52" fmla="*/ 30480 w 1686560"/>
              <a:gd name="connsiteY52" fmla="*/ 40005 h 1397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</a:cxnLst>
            <a:rect l="l" t="t" r="r" b="b"/>
            <a:pathLst>
              <a:path w="1686560" h="1397000">
                <a:moveTo>
                  <a:pt x="30480" y="40005"/>
                </a:moveTo>
                <a:lnTo>
                  <a:pt x="120015" y="50165"/>
                </a:lnTo>
                <a:lnTo>
                  <a:pt x="209550" y="89535"/>
                </a:lnTo>
                <a:lnTo>
                  <a:pt x="299720" y="120015"/>
                </a:lnTo>
                <a:lnTo>
                  <a:pt x="399415" y="179705"/>
                </a:lnTo>
                <a:lnTo>
                  <a:pt x="469265" y="219710"/>
                </a:lnTo>
                <a:lnTo>
                  <a:pt x="568960" y="249555"/>
                </a:lnTo>
                <a:lnTo>
                  <a:pt x="619125" y="319405"/>
                </a:lnTo>
                <a:lnTo>
                  <a:pt x="688975" y="399415"/>
                </a:lnTo>
                <a:lnTo>
                  <a:pt x="758190" y="448945"/>
                </a:lnTo>
                <a:lnTo>
                  <a:pt x="828040" y="508635"/>
                </a:lnTo>
                <a:lnTo>
                  <a:pt x="888365" y="588645"/>
                </a:lnTo>
                <a:lnTo>
                  <a:pt x="958215" y="608330"/>
                </a:lnTo>
                <a:lnTo>
                  <a:pt x="1017905" y="678180"/>
                </a:lnTo>
                <a:lnTo>
                  <a:pt x="1097915" y="748030"/>
                </a:lnTo>
                <a:lnTo>
                  <a:pt x="1127760" y="817880"/>
                </a:lnTo>
                <a:lnTo>
                  <a:pt x="1187450" y="897890"/>
                </a:lnTo>
                <a:lnTo>
                  <a:pt x="1247140" y="967740"/>
                </a:lnTo>
                <a:lnTo>
                  <a:pt x="1316990" y="1047750"/>
                </a:lnTo>
                <a:lnTo>
                  <a:pt x="1367155" y="1117600"/>
                </a:lnTo>
                <a:lnTo>
                  <a:pt x="1437005" y="1137285"/>
                </a:lnTo>
                <a:lnTo>
                  <a:pt x="1506855" y="1157605"/>
                </a:lnTo>
                <a:lnTo>
                  <a:pt x="1576705" y="1187450"/>
                </a:lnTo>
                <a:lnTo>
                  <a:pt x="1656715" y="1247140"/>
                </a:lnTo>
                <a:lnTo>
                  <a:pt x="1686560" y="1327150"/>
                </a:lnTo>
                <a:lnTo>
                  <a:pt x="1616710" y="1386840"/>
                </a:lnTo>
                <a:lnTo>
                  <a:pt x="1536700" y="1397000"/>
                </a:lnTo>
                <a:lnTo>
                  <a:pt x="1466850" y="1336675"/>
                </a:lnTo>
                <a:lnTo>
                  <a:pt x="1437005" y="1266825"/>
                </a:lnTo>
                <a:lnTo>
                  <a:pt x="1367155" y="1236980"/>
                </a:lnTo>
                <a:lnTo>
                  <a:pt x="1287145" y="1207135"/>
                </a:lnTo>
                <a:lnTo>
                  <a:pt x="1217295" y="1167130"/>
                </a:lnTo>
                <a:lnTo>
                  <a:pt x="1147445" y="1127760"/>
                </a:lnTo>
                <a:lnTo>
                  <a:pt x="1077595" y="1057910"/>
                </a:lnTo>
                <a:lnTo>
                  <a:pt x="1017905" y="988060"/>
                </a:lnTo>
                <a:lnTo>
                  <a:pt x="937895" y="918210"/>
                </a:lnTo>
                <a:lnTo>
                  <a:pt x="888365" y="848360"/>
                </a:lnTo>
                <a:lnTo>
                  <a:pt x="818515" y="778510"/>
                </a:lnTo>
                <a:lnTo>
                  <a:pt x="748665" y="728345"/>
                </a:lnTo>
                <a:lnTo>
                  <a:pt x="668655" y="668655"/>
                </a:lnTo>
                <a:lnTo>
                  <a:pt x="598805" y="618490"/>
                </a:lnTo>
                <a:lnTo>
                  <a:pt x="528955" y="568960"/>
                </a:lnTo>
                <a:lnTo>
                  <a:pt x="459105" y="518795"/>
                </a:lnTo>
                <a:lnTo>
                  <a:pt x="389255" y="469265"/>
                </a:lnTo>
                <a:lnTo>
                  <a:pt x="319405" y="429260"/>
                </a:lnTo>
                <a:lnTo>
                  <a:pt x="249555" y="359410"/>
                </a:lnTo>
                <a:lnTo>
                  <a:pt x="200025" y="289560"/>
                </a:lnTo>
                <a:lnTo>
                  <a:pt x="139700" y="219710"/>
                </a:lnTo>
                <a:lnTo>
                  <a:pt x="80010" y="149860"/>
                </a:lnTo>
                <a:lnTo>
                  <a:pt x="40005" y="80010"/>
                </a:lnTo>
                <a:lnTo>
                  <a:pt x="0" y="0"/>
                </a:lnTo>
                <a:lnTo>
                  <a:pt x="100330" y="80010"/>
                </a:lnTo>
                <a:lnTo>
                  <a:pt x="30480" y="40005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753110" y="5776595"/>
            <a:ext cx="1526540" cy="359410"/>
          </a:xfrm>
          <a:custGeom>
            <a:avLst/>
            <a:gdLst>
              <a:gd name="connisteX0" fmla="*/ 1526540 w 1526540"/>
              <a:gd name="connsiteY0" fmla="*/ 289560 h 359410"/>
              <a:gd name="connisteX1" fmla="*/ 1496695 w 1526540"/>
              <a:gd name="connsiteY1" fmla="*/ 219710 h 359410"/>
              <a:gd name="connisteX2" fmla="*/ 1437005 w 1526540"/>
              <a:gd name="connsiteY2" fmla="*/ 149860 h 359410"/>
              <a:gd name="connisteX3" fmla="*/ 1367155 w 1526540"/>
              <a:gd name="connsiteY3" fmla="*/ 149860 h 359410"/>
              <a:gd name="connisteX4" fmla="*/ 1287145 w 1526540"/>
              <a:gd name="connsiteY4" fmla="*/ 129540 h 359410"/>
              <a:gd name="connisteX5" fmla="*/ 1217295 w 1526540"/>
              <a:gd name="connsiteY5" fmla="*/ 99695 h 359410"/>
              <a:gd name="connisteX6" fmla="*/ 1147445 w 1526540"/>
              <a:gd name="connsiteY6" fmla="*/ 80010 h 359410"/>
              <a:gd name="connisteX7" fmla="*/ 1077595 w 1526540"/>
              <a:gd name="connsiteY7" fmla="*/ 40005 h 359410"/>
              <a:gd name="connisteX8" fmla="*/ 1007745 w 1526540"/>
              <a:gd name="connsiteY8" fmla="*/ 29845 h 359410"/>
              <a:gd name="connisteX9" fmla="*/ 897890 w 1526540"/>
              <a:gd name="connsiteY9" fmla="*/ 10160 h 359410"/>
              <a:gd name="connisteX10" fmla="*/ 817880 w 1526540"/>
              <a:gd name="connsiteY10" fmla="*/ 0 h 359410"/>
              <a:gd name="connisteX11" fmla="*/ 738505 w 1526540"/>
              <a:gd name="connsiteY11" fmla="*/ 10160 h 359410"/>
              <a:gd name="connisteX12" fmla="*/ 668655 w 1526540"/>
              <a:gd name="connsiteY12" fmla="*/ 29845 h 359410"/>
              <a:gd name="connisteX13" fmla="*/ 588645 w 1526540"/>
              <a:gd name="connsiteY13" fmla="*/ 40005 h 359410"/>
              <a:gd name="connisteX14" fmla="*/ 518795 w 1526540"/>
              <a:gd name="connsiteY14" fmla="*/ 59690 h 359410"/>
              <a:gd name="connisteX15" fmla="*/ 448945 w 1526540"/>
              <a:gd name="connsiteY15" fmla="*/ 59690 h 359410"/>
              <a:gd name="connisteX16" fmla="*/ 368935 w 1526540"/>
              <a:gd name="connsiteY16" fmla="*/ 69850 h 359410"/>
              <a:gd name="connisteX17" fmla="*/ 299085 w 1526540"/>
              <a:gd name="connsiteY17" fmla="*/ 80010 h 359410"/>
              <a:gd name="connisteX18" fmla="*/ 229235 w 1526540"/>
              <a:gd name="connsiteY18" fmla="*/ 89535 h 359410"/>
              <a:gd name="connisteX19" fmla="*/ 160020 w 1526540"/>
              <a:gd name="connsiteY19" fmla="*/ 129540 h 359410"/>
              <a:gd name="connisteX20" fmla="*/ 80010 w 1526540"/>
              <a:gd name="connsiteY20" fmla="*/ 159385 h 359410"/>
              <a:gd name="connisteX21" fmla="*/ 20320 w 1526540"/>
              <a:gd name="connsiteY21" fmla="*/ 229235 h 359410"/>
              <a:gd name="connisteX22" fmla="*/ 0 w 1526540"/>
              <a:gd name="connsiteY22" fmla="*/ 299085 h 359410"/>
              <a:gd name="connisteX23" fmla="*/ 69850 w 1526540"/>
              <a:gd name="connsiteY23" fmla="*/ 339090 h 359410"/>
              <a:gd name="connisteX24" fmla="*/ 139700 w 1526540"/>
              <a:gd name="connsiteY24" fmla="*/ 359410 h 359410"/>
              <a:gd name="connisteX25" fmla="*/ 219710 w 1526540"/>
              <a:gd name="connsiteY25" fmla="*/ 319405 h 359410"/>
              <a:gd name="connisteX26" fmla="*/ 289560 w 1526540"/>
              <a:gd name="connsiteY26" fmla="*/ 309245 h 359410"/>
              <a:gd name="connisteX27" fmla="*/ 359410 w 1526540"/>
              <a:gd name="connsiteY27" fmla="*/ 289560 h 359410"/>
              <a:gd name="connisteX28" fmla="*/ 429260 w 1526540"/>
              <a:gd name="connsiteY28" fmla="*/ 289560 h 359410"/>
              <a:gd name="connisteX29" fmla="*/ 499110 w 1526540"/>
              <a:gd name="connsiteY29" fmla="*/ 279400 h 359410"/>
              <a:gd name="connisteX30" fmla="*/ 578485 w 1526540"/>
              <a:gd name="connsiteY30" fmla="*/ 239395 h 359410"/>
              <a:gd name="connisteX31" fmla="*/ 678815 w 1526540"/>
              <a:gd name="connsiteY31" fmla="*/ 209550 h 359410"/>
              <a:gd name="connisteX32" fmla="*/ 758190 w 1526540"/>
              <a:gd name="connsiteY32" fmla="*/ 189230 h 359410"/>
              <a:gd name="connisteX33" fmla="*/ 838200 w 1526540"/>
              <a:gd name="connsiteY33" fmla="*/ 189230 h 359410"/>
              <a:gd name="connisteX34" fmla="*/ 908050 w 1526540"/>
              <a:gd name="connsiteY34" fmla="*/ 209550 h 359410"/>
              <a:gd name="connisteX35" fmla="*/ 977900 w 1526540"/>
              <a:gd name="connsiteY35" fmla="*/ 219710 h 359410"/>
              <a:gd name="connisteX36" fmla="*/ 1047750 w 1526540"/>
              <a:gd name="connsiteY36" fmla="*/ 239395 h 359410"/>
              <a:gd name="connisteX37" fmla="*/ 1117600 w 1526540"/>
              <a:gd name="connsiteY37" fmla="*/ 279400 h 359410"/>
              <a:gd name="connisteX38" fmla="*/ 1187450 w 1526540"/>
              <a:gd name="connsiteY38" fmla="*/ 299085 h 359410"/>
              <a:gd name="connisteX39" fmla="*/ 1257300 w 1526540"/>
              <a:gd name="connsiteY39" fmla="*/ 328930 h 359410"/>
              <a:gd name="connisteX40" fmla="*/ 1327150 w 1526540"/>
              <a:gd name="connsiteY40" fmla="*/ 339090 h 359410"/>
              <a:gd name="connisteX41" fmla="*/ 1407160 w 1526540"/>
              <a:gd name="connsiteY41" fmla="*/ 339090 h 359410"/>
              <a:gd name="connisteX42" fmla="*/ 1476375 w 1526540"/>
              <a:gd name="connsiteY42" fmla="*/ 339090 h 359410"/>
              <a:gd name="connisteX43" fmla="*/ 1526540 w 1526540"/>
              <a:gd name="connsiteY43" fmla="*/ 289560 h 35941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</a:cxnLst>
            <a:rect l="l" t="t" r="r" b="b"/>
            <a:pathLst>
              <a:path w="1526540" h="359410">
                <a:moveTo>
                  <a:pt x="1526540" y="289560"/>
                </a:moveTo>
                <a:lnTo>
                  <a:pt x="1496695" y="219710"/>
                </a:lnTo>
                <a:lnTo>
                  <a:pt x="1437005" y="149860"/>
                </a:lnTo>
                <a:lnTo>
                  <a:pt x="1367155" y="149860"/>
                </a:lnTo>
                <a:lnTo>
                  <a:pt x="1287145" y="129540"/>
                </a:lnTo>
                <a:lnTo>
                  <a:pt x="1217295" y="99695"/>
                </a:lnTo>
                <a:lnTo>
                  <a:pt x="1147445" y="80010"/>
                </a:lnTo>
                <a:lnTo>
                  <a:pt x="1077595" y="40005"/>
                </a:lnTo>
                <a:lnTo>
                  <a:pt x="1007745" y="29845"/>
                </a:lnTo>
                <a:lnTo>
                  <a:pt x="897890" y="10160"/>
                </a:lnTo>
                <a:lnTo>
                  <a:pt x="817880" y="0"/>
                </a:lnTo>
                <a:lnTo>
                  <a:pt x="738505" y="10160"/>
                </a:lnTo>
                <a:lnTo>
                  <a:pt x="668655" y="29845"/>
                </a:lnTo>
                <a:lnTo>
                  <a:pt x="588645" y="40005"/>
                </a:lnTo>
                <a:lnTo>
                  <a:pt x="518795" y="59690"/>
                </a:lnTo>
                <a:lnTo>
                  <a:pt x="448945" y="59690"/>
                </a:lnTo>
                <a:lnTo>
                  <a:pt x="368935" y="69850"/>
                </a:lnTo>
                <a:lnTo>
                  <a:pt x="299085" y="80010"/>
                </a:lnTo>
                <a:lnTo>
                  <a:pt x="229235" y="89535"/>
                </a:lnTo>
                <a:lnTo>
                  <a:pt x="160020" y="129540"/>
                </a:lnTo>
                <a:lnTo>
                  <a:pt x="80010" y="159385"/>
                </a:lnTo>
                <a:lnTo>
                  <a:pt x="20320" y="229235"/>
                </a:lnTo>
                <a:lnTo>
                  <a:pt x="0" y="299085"/>
                </a:lnTo>
                <a:lnTo>
                  <a:pt x="69850" y="339090"/>
                </a:lnTo>
                <a:lnTo>
                  <a:pt x="139700" y="359410"/>
                </a:lnTo>
                <a:lnTo>
                  <a:pt x="219710" y="319405"/>
                </a:lnTo>
                <a:lnTo>
                  <a:pt x="289560" y="309245"/>
                </a:lnTo>
                <a:lnTo>
                  <a:pt x="359410" y="289560"/>
                </a:lnTo>
                <a:lnTo>
                  <a:pt x="429260" y="289560"/>
                </a:lnTo>
                <a:lnTo>
                  <a:pt x="499110" y="279400"/>
                </a:lnTo>
                <a:lnTo>
                  <a:pt x="578485" y="239395"/>
                </a:lnTo>
                <a:lnTo>
                  <a:pt x="678815" y="209550"/>
                </a:lnTo>
                <a:lnTo>
                  <a:pt x="758190" y="189230"/>
                </a:lnTo>
                <a:lnTo>
                  <a:pt x="838200" y="189230"/>
                </a:lnTo>
                <a:lnTo>
                  <a:pt x="908050" y="209550"/>
                </a:lnTo>
                <a:lnTo>
                  <a:pt x="977900" y="219710"/>
                </a:lnTo>
                <a:lnTo>
                  <a:pt x="1047750" y="239395"/>
                </a:lnTo>
                <a:lnTo>
                  <a:pt x="1117600" y="279400"/>
                </a:lnTo>
                <a:lnTo>
                  <a:pt x="1187450" y="299085"/>
                </a:lnTo>
                <a:lnTo>
                  <a:pt x="1257300" y="328930"/>
                </a:lnTo>
                <a:lnTo>
                  <a:pt x="1327150" y="339090"/>
                </a:lnTo>
                <a:lnTo>
                  <a:pt x="1407160" y="339090"/>
                </a:lnTo>
                <a:lnTo>
                  <a:pt x="1476375" y="339090"/>
                </a:lnTo>
                <a:lnTo>
                  <a:pt x="1526540" y="289560"/>
                </a:lnTo>
                <a:close/>
              </a:path>
            </a:pathLst>
          </a:cu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4384675" y="4709160"/>
            <a:ext cx="200025" cy="1147445"/>
          </a:xfrm>
          <a:custGeom>
            <a:avLst/>
            <a:gdLst>
              <a:gd name="connisteX0" fmla="*/ 60325 w 200025"/>
              <a:gd name="connsiteY0" fmla="*/ 1147445 h 1147445"/>
              <a:gd name="connisteX1" fmla="*/ 60325 w 200025"/>
              <a:gd name="connsiteY1" fmla="*/ 1067435 h 1147445"/>
              <a:gd name="connisteX2" fmla="*/ 60325 w 200025"/>
              <a:gd name="connsiteY2" fmla="*/ 997585 h 1147445"/>
              <a:gd name="connisteX3" fmla="*/ 60325 w 200025"/>
              <a:gd name="connsiteY3" fmla="*/ 927735 h 1147445"/>
              <a:gd name="connisteX4" fmla="*/ 40005 w 200025"/>
              <a:gd name="connsiteY4" fmla="*/ 847725 h 1147445"/>
              <a:gd name="connisteX5" fmla="*/ 40005 w 200025"/>
              <a:gd name="connsiteY5" fmla="*/ 768350 h 1147445"/>
              <a:gd name="connisteX6" fmla="*/ 40005 w 200025"/>
              <a:gd name="connsiteY6" fmla="*/ 698500 h 1147445"/>
              <a:gd name="connisteX7" fmla="*/ 40005 w 200025"/>
              <a:gd name="connsiteY7" fmla="*/ 628650 h 1147445"/>
              <a:gd name="connisteX8" fmla="*/ 29845 w 200025"/>
              <a:gd name="connsiteY8" fmla="*/ 558800 h 1147445"/>
              <a:gd name="connisteX9" fmla="*/ 29845 w 200025"/>
              <a:gd name="connsiteY9" fmla="*/ 488950 h 1147445"/>
              <a:gd name="connisteX10" fmla="*/ 10160 w 200025"/>
              <a:gd name="connsiteY10" fmla="*/ 408940 h 1147445"/>
              <a:gd name="connisteX11" fmla="*/ 10160 w 200025"/>
              <a:gd name="connsiteY11" fmla="*/ 339090 h 1147445"/>
              <a:gd name="connisteX12" fmla="*/ 0 w 200025"/>
              <a:gd name="connsiteY12" fmla="*/ 269240 h 1147445"/>
              <a:gd name="connisteX13" fmla="*/ 10160 w 200025"/>
              <a:gd name="connsiteY13" fmla="*/ 189230 h 1147445"/>
              <a:gd name="connisteX14" fmla="*/ 20320 w 200025"/>
              <a:gd name="connsiteY14" fmla="*/ 119380 h 1147445"/>
              <a:gd name="connisteX15" fmla="*/ 69850 w 200025"/>
              <a:gd name="connsiteY15" fmla="*/ 40005 h 1147445"/>
              <a:gd name="connisteX16" fmla="*/ 149860 w 200025"/>
              <a:gd name="connsiteY16" fmla="*/ 0 h 1147445"/>
              <a:gd name="connisteX17" fmla="*/ 200025 w 200025"/>
              <a:gd name="connsiteY17" fmla="*/ 69850 h 1147445"/>
              <a:gd name="connisteX18" fmla="*/ 200025 w 200025"/>
              <a:gd name="connsiteY18" fmla="*/ 139700 h 1147445"/>
              <a:gd name="connisteX19" fmla="*/ 200025 w 200025"/>
              <a:gd name="connsiteY19" fmla="*/ 209550 h 1147445"/>
              <a:gd name="connisteX20" fmla="*/ 200025 w 200025"/>
              <a:gd name="connsiteY20" fmla="*/ 279400 h 1147445"/>
              <a:gd name="connisteX21" fmla="*/ 200025 w 200025"/>
              <a:gd name="connsiteY21" fmla="*/ 358775 h 1147445"/>
              <a:gd name="connisteX22" fmla="*/ 200025 w 200025"/>
              <a:gd name="connsiteY22" fmla="*/ 438785 h 1147445"/>
              <a:gd name="connisteX23" fmla="*/ 200025 w 200025"/>
              <a:gd name="connsiteY23" fmla="*/ 508635 h 1147445"/>
              <a:gd name="connisteX24" fmla="*/ 200025 w 200025"/>
              <a:gd name="connsiteY24" fmla="*/ 588645 h 1147445"/>
              <a:gd name="connisteX25" fmla="*/ 200025 w 200025"/>
              <a:gd name="connsiteY25" fmla="*/ 658495 h 1147445"/>
              <a:gd name="connisteX26" fmla="*/ 200025 w 200025"/>
              <a:gd name="connsiteY26" fmla="*/ 728345 h 1147445"/>
              <a:gd name="connisteX27" fmla="*/ 200025 w 200025"/>
              <a:gd name="connsiteY27" fmla="*/ 807720 h 1147445"/>
              <a:gd name="connisteX28" fmla="*/ 179705 w 200025"/>
              <a:gd name="connsiteY28" fmla="*/ 887730 h 1147445"/>
              <a:gd name="connisteX29" fmla="*/ 149860 w 200025"/>
              <a:gd name="connsiteY29" fmla="*/ 977900 h 1147445"/>
              <a:gd name="connisteX30" fmla="*/ 139700 w 200025"/>
              <a:gd name="connsiteY30" fmla="*/ 1047115 h 1147445"/>
              <a:gd name="connisteX31" fmla="*/ 120015 w 200025"/>
              <a:gd name="connsiteY31" fmla="*/ 1127125 h 1147445"/>
              <a:gd name="connisteX32" fmla="*/ 60325 w 200025"/>
              <a:gd name="connsiteY32" fmla="*/ 1147445 h 11474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</a:cxnLst>
            <a:rect l="l" t="t" r="r" b="b"/>
            <a:pathLst>
              <a:path w="200025" h="1147445">
                <a:moveTo>
                  <a:pt x="60325" y="1147445"/>
                </a:moveTo>
                <a:lnTo>
                  <a:pt x="60325" y="1067435"/>
                </a:lnTo>
                <a:lnTo>
                  <a:pt x="60325" y="997585"/>
                </a:lnTo>
                <a:lnTo>
                  <a:pt x="60325" y="927735"/>
                </a:lnTo>
                <a:lnTo>
                  <a:pt x="40005" y="847725"/>
                </a:lnTo>
                <a:lnTo>
                  <a:pt x="40005" y="768350"/>
                </a:lnTo>
                <a:lnTo>
                  <a:pt x="40005" y="698500"/>
                </a:lnTo>
                <a:lnTo>
                  <a:pt x="40005" y="628650"/>
                </a:lnTo>
                <a:lnTo>
                  <a:pt x="29845" y="558800"/>
                </a:lnTo>
                <a:lnTo>
                  <a:pt x="29845" y="488950"/>
                </a:lnTo>
                <a:lnTo>
                  <a:pt x="10160" y="408940"/>
                </a:lnTo>
                <a:lnTo>
                  <a:pt x="10160" y="339090"/>
                </a:lnTo>
                <a:lnTo>
                  <a:pt x="0" y="269240"/>
                </a:lnTo>
                <a:lnTo>
                  <a:pt x="10160" y="189230"/>
                </a:lnTo>
                <a:lnTo>
                  <a:pt x="20320" y="119380"/>
                </a:lnTo>
                <a:lnTo>
                  <a:pt x="69850" y="40005"/>
                </a:lnTo>
                <a:lnTo>
                  <a:pt x="149860" y="0"/>
                </a:lnTo>
                <a:lnTo>
                  <a:pt x="200025" y="69850"/>
                </a:lnTo>
                <a:lnTo>
                  <a:pt x="200025" y="139700"/>
                </a:lnTo>
                <a:lnTo>
                  <a:pt x="200025" y="209550"/>
                </a:lnTo>
                <a:lnTo>
                  <a:pt x="200025" y="279400"/>
                </a:lnTo>
                <a:lnTo>
                  <a:pt x="200025" y="358775"/>
                </a:lnTo>
                <a:lnTo>
                  <a:pt x="200025" y="438785"/>
                </a:lnTo>
                <a:lnTo>
                  <a:pt x="200025" y="508635"/>
                </a:lnTo>
                <a:lnTo>
                  <a:pt x="200025" y="588645"/>
                </a:lnTo>
                <a:lnTo>
                  <a:pt x="200025" y="658495"/>
                </a:lnTo>
                <a:lnTo>
                  <a:pt x="200025" y="728345"/>
                </a:lnTo>
                <a:lnTo>
                  <a:pt x="200025" y="807720"/>
                </a:lnTo>
                <a:lnTo>
                  <a:pt x="179705" y="887730"/>
                </a:lnTo>
                <a:lnTo>
                  <a:pt x="149860" y="977900"/>
                </a:lnTo>
                <a:lnTo>
                  <a:pt x="139700" y="1047115"/>
                </a:lnTo>
                <a:lnTo>
                  <a:pt x="120015" y="1127125"/>
                </a:lnTo>
                <a:lnTo>
                  <a:pt x="60325" y="1147445"/>
                </a:lnTo>
                <a:close/>
              </a:path>
            </a:pathLst>
          </a:cu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50" name="勾"/>
          <p:cNvSpPr/>
          <p:nvPr/>
        </p:nvSpPr>
        <p:spPr bwMode="auto">
          <a:xfrm>
            <a:off x="9004935" y="4154805"/>
            <a:ext cx="678180" cy="41910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445" y="657860"/>
            <a:ext cx="8973820" cy="189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19" grpId="0" bldLvl="0" animBg="1"/>
      <p:bldP spid="23" grpId="0" animBg="1"/>
      <p:bldP spid="25" grpId="0" animBg="1"/>
      <p:bldP spid="26" grpId="0" bldLvl="0" animBg="1"/>
      <p:bldP spid="28" grpId="0" animBg="1"/>
      <p:bldP spid="30" grpId="0" animBg="1"/>
      <p:bldP spid="2050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7260" y="3089910"/>
            <a:ext cx="10317480" cy="378714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10515600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Our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76625" y="263525"/>
            <a:ext cx="2979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TIMEREACH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0" y="723900"/>
            <a:ext cx="8973820" cy="189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005" y="969645"/>
            <a:ext cx="11051540" cy="233045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602730" y="3228340"/>
            <a:ext cx="1027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c</a:t>
            </a:r>
            <a:r>
              <a:rPr lang="en-US" altLang="zh-CN" sz="3200" b="1" baseline="-25000"/>
              <a:t>6</a:t>
            </a:r>
            <a:endParaRPr lang="en-US" altLang="zh-CN" sz="3200" b="1" baseline="-25000"/>
          </a:p>
        </p:txBody>
      </p:sp>
      <p:sp>
        <p:nvSpPr>
          <p:cNvPr id="16" name="文本框 15"/>
          <p:cNvSpPr txBox="1"/>
          <p:nvPr/>
        </p:nvSpPr>
        <p:spPr>
          <a:xfrm>
            <a:off x="3858895" y="3228340"/>
            <a:ext cx="1027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c</a:t>
            </a:r>
            <a:r>
              <a:rPr lang="en-US" altLang="zh-CN" sz="3200" b="1" baseline="-25000"/>
              <a:t>4</a:t>
            </a:r>
            <a:endParaRPr lang="en-US" altLang="zh-CN" sz="3200" b="1" baseline="-2500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" y="3394710"/>
            <a:ext cx="3591560" cy="347027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10515600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Our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76625" y="263525"/>
            <a:ext cx="2979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TIMEREACH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186" name=" 186"/>
          <p:cNvSpPr/>
          <p:nvPr/>
        </p:nvSpPr>
        <p:spPr>
          <a:xfrm rot="2220000">
            <a:off x="1356360" y="1172210"/>
            <a:ext cx="1850390" cy="995680"/>
          </a:xfrm>
          <a:prstGeom prst="ellipse">
            <a:avLst/>
          </a:prstGeom>
          <a:noFill/>
          <a:ln w="539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186"/>
          <p:cNvSpPr/>
          <p:nvPr/>
        </p:nvSpPr>
        <p:spPr>
          <a:xfrm>
            <a:off x="459105" y="2512695"/>
            <a:ext cx="1776730" cy="986790"/>
          </a:xfrm>
          <a:prstGeom prst="ellipse">
            <a:avLst/>
          </a:prstGeom>
          <a:noFill/>
          <a:ln w="539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 186"/>
          <p:cNvSpPr/>
          <p:nvPr/>
        </p:nvSpPr>
        <p:spPr>
          <a:xfrm rot="2220000">
            <a:off x="4022090" y="1241425"/>
            <a:ext cx="2076450" cy="875030"/>
          </a:xfrm>
          <a:prstGeom prst="ellipse">
            <a:avLst/>
          </a:prstGeom>
          <a:noFill/>
          <a:ln w="539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3086735" y="1979930"/>
            <a:ext cx="2694305" cy="1405255"/>
          </a:xfrm>
          <a:custGeom>
            <a:avLst/>
            <a:gdLst>
              <a:gd name="connisteX0" fmla="*/ 219075 w 2703830"/>
              <a:gd name="connsiteY0" fmla="*/ 20320 h 1765935"/>
              <a:gd name="connisteX1" fmla="*/ 288925 w 2703830"/>
              <a:gd name="connsiteY1" fmla="*/ 20320 h 1765935"/>
              <a:gd name="connisteX2" fmla="*/ 368935 w 2703830"/>
              <a:gd name="connsiteY2" fmla="*/ 10160 h 1765935"/>
              <a:gd name="connisteX3" fmla="*/ 448945 w 2703830"/>
              <a:gd name="connsiteY3" fmla="*/ 10160 h 1765935"/>
              <a:gd name="connisteX4" fmla="*/ 538480 w 2703830"/>
              <a:gd name="connsiteY4" fmla="*/ 10160 h 1765935"/>
              <a:gd name="connisteX5" fmla="*/ 608330 w 2703830"/>
              <a:gd name="connsiteY5" fmla="*/ 10160 h 1765935"/>
              <a:gd name="connisteX6" fmla="*/ 678180 w 2703830"/>
              <a:gd name="connsiteY6" fmla="*/ 10160 h 1765935"/>
              <a:gd name="connisteX7" fmla="*/ 748030 w 2703830"/>
              <a:gd name="connsiteY7" fmla="*/ 10160 h 1765935"/>
              <a:gd name="connisteX8" fmla="*/ 817880 w 2703830"/>
              <a:gd name="connsiteY8" fmla="*/ 10160 h 1765935"/>
              <a:gd name="connisteX9" fmla="*/ 887730 w 2703830"/>
              <a:gd name="connsiteY9" fmla="*/ 10160 h 1765935"/>
              <a:gd name="connisteX10" fmla="*/ 957580 w 2703830"/>
              <a:gd name="connsiteY10" fmla="*/ 10160 h 1765935"/>
              <a:gd name="connisteX11" fmla="*/ 1037590 w 2703830"/>
              <a:gd name="connsiteY11" fmla="*/ 10160 h 1765935"/>
              <a:gd name="connisteX12" fmla="*/ 1107440 w 2703830"/>
              <a:gd name="connsiteY12" fmla="*/ 10160 h 1765935"/>
              <a:gd name="connisteX13" fmla="*/ 1186815 w 2703830"/>
              <a:gd name="connsiteY13" fmla="*/ 10160 h 1765935"/>
              <a:gd name="connisteX14" fmla="*/ 1256665 w 2703830"/>
              <a:gd name="connsiteY14" fmla="*/ 29845 h 1765935"/>
              <a:gd name="connisteX15" fmla="*/ 1336675 w 2703830"/>
              <a:gd name="connsiteY15" fmla="*/ 60325 h 1765935"/>
              <a:gd name="connisteX16" fmla="*/ 1406525 w 2703830"/>
              <a:gd name="connsiteY16" fmla="*/ 90170 h 1765935"/>
              <a:gd name="connisteX17" fmla="*/ 1476375 w 2703830"/>
              <a:gd name="connsiteY17" fmla="*/ 120015 h 1765935"/>
              <a:gd name="connisteX18" fmla="*/ 1546225 w 2703830"/>
              <a:gd name="connsiteY18" fmla="*/ 169545 h 1765935"/>
              <a:gd name="connisteX19" fmla="*/ 1626235 w 2703830"/>
              <a:gd name="connsiteY19" fmla="*/ 219710 h 1765935"/>
              <a:gd name="connisteX20" fmla="*/ 1696085 w 2703830"/>
              <a:gd name="connsiteY20" fmla="*/ 259715 h 1765935"/>
              <a:gd name="connisteX21" fmla="*/ 1765935 w 2703830"/>
              <a:gd name="connsiteY21" fmla="*/ 299720 h 1765935"/>
              <a:gd name="connisteX22" fmla="*/ 1835785 w 2703830"/>
              <a:gd name="connsiteY22" fmla="*/ 349250 h 1765935"/>
              <a:gd name="connisteX23" fmla="*/ 1905635 w 2703830"/>
              <a:gd name="connsiteY23" fmla="*/ 379095 h 1765935"/>
              <a:gd name="connisteX24" fmla="*/ 1985010 w 2703830"/>
              <a:gd name="connsiteY24" fmla="*/ 439420 h 1765935"/>
              <a:gd name="connisteX25" fmla="*/ 2065020 w 2703830"/>
              <a:gd name="connsiteY25" fmla="*/ 509270 h 1765935"/>
              <a:gd name="connisteX26" fmla="*/ 2154555 w 2703830"/>
              <a:gd name="connsiteY26" fmla="*/ 568960 h 1765935"/>
              <a:gd name="connisteX27" fmla="*/ 2214880 w 2703830"/>
              <a:gd name="connsiteY27" fmla="*/ 648970 h 1765935"/>
              <a:gd name="connisteX28" fmla="*/ 2274570 w 2703830"/>
              <a:gd name="connsiteY28" fmla="*/ 718820 h 1765935"/>
              <a:gd name="connisteX29" fmla="*/ 2324735 w 2703830"/>
              <a:gd name="connsiteY29" fmla="*/ 788035 h 1765935"/>
              <a:gd name="connisteX30" fmla="*/ 2374265 w 2703830"/>
              <a:gd name="connsiteY30" fmla="*/ 857885 h 1765935"/>
              <a:gd name="connisteX31" fmla="*/ 2433955 w 2703830"/>
              <a:gd name="connsiteY31" fmla="*/ 927735 h 1765935"/>
              <a:gd name="connisteX32" fmla="*/ 2473960 w 2703830"/>
              <a:gd name="connsiteY32" fmla="*/ 997585 h 1765935"/>
              <a:gd name="connisteX33" fmla="*/ 2524125 w 2703830"/>
              <a:gd name="connsiteY33" fmla="*/ 1067435 h 1765935"/>
              <a:gd name="connisteX34" fmla="*/ 2583815 w 2703830"/>
              <a:gd name="connsiteY34" fmla="*/ 1137285 h 1765935"/>
              <a:gd name="connisteX35" fmla="*/ 2633980 w 2703830"/>
              <a:gd name="connsiteY35" fmla="*/ 1207135 h 1765935"/>
              <a:gd name="connisteX36" fmla="*/ 2683510 w 2703830"/>
              <a:gd name="connsiteY36" fmla="*/ 1276985 h 1765935"/>
              <a:gd name="connisteX37" fmla="*/ 2703830 w 2703830"/>
              <a:gd name="connsiteY37" fmla="*/ 1356995 h 1765935"/>
              <a:gd name="connisteX38" fmla="*/ 2673985 w 2703830"/>
              <a:gd name="connsiteY38" fmla="*/ 1426845 h 1765935"/>
              <a:gd name="connisteX39" fmla="*/ 2623820 w 2703830"/>
              <a:gd name="connsiteY39" fmla="*/ 1496695 h 1765935"/>
              <a:gd name="connisteX40" fmla="*/ 2553970 w 2703830"/>
              <a:gd name="connsiteY40" fmla="*/ 1536700 h 1765935"/>
              <a:gd name="connisteX41" fmla="*/ 2473960 w 2703830"/>
              <a:gd name="connsiteY41" fmla="*/ 1566545 h 1765935"/>
              <a:gd name="connisteX42" fmla="*/ 2344420 w 2703830"/>
              <a:gd name="connsiteY42" fmla="*/ 1626235 h 1765935"/>
              <a:gd name="connisteX43" fmla="*/ 2244725 w 2703830"/>
              <a:gd name="connsiteY43" fmla="*/ 1646555 h 1765935"/>
              <a:gd name="connisteX44" fmla="*/ 2154555 w 2703830"/>
              <a:gd name="connsiteY44" fmla="*/ 1686560 h 1765935"/>
              <a:gd name="connisteX45" fmla="*/ 2085340 w 2703830"/>
              <a:gd name="connsiteY45" fmla="*/ 1696085 h 1765935"/>
              <a:gd name="connisteX46" fmla="*/ 2005330 w 2703830"/>
              <a:gd name="connsiteY46" fmla="*/ 1725930 h 1765935"/>
              <a:gd name="connisteX47" fmla="*/ 1935480 w 2703830"/>
              <a:gd name="connsiteY47" fmla="*/ 1736090 h 1765935"/>
              <a:gd name="connisteX48" fmla="*/ 1855470 w 2703830"/>
              <a:gd name="connsiteY48" fmla="*/ 1746250 h 1765935"/>
              <a:gd name="connisteX49" fmla="*/ 1785620 w 2703830"/>
              <a:gd name="connsiteY49" fmla="*/ 1756410 h 1765935"/>
              <a:gd name="connisteX50" fmla="*/ 1715770 w 2703830"/>
              <a:gd name="connsiteY50" fmla="*/ 1765935 h 1765935"/>
              <a:gd name="connisteX51" fmla="*/ 1645920 w 2703830"/>
              <a:gd name="connsiteY51" fmla="*/ 1765935 h 1765935"/>
              <a:gd name="connisteX52" fmla="*/ 1565910 w 2703830"/>
              <a:gd name="connsiteY52" fmla="*/ 1765935 h 1765935"/>
              <a:gd name="connisteX53" fmla="*/ 1496695 w 2703830"/>
              <a:gd name="connsiteY53" fmla="*/ 1765935 h 1765935"/>
              <a:gd name="connisteX54" fmla="*/ 1426845 w 2703830"/>
              <a:gd name="connsiteY54" fmla="*/ 1765935 h 1765935"/>
              <a:gd name="connisteX55" fmla="*/ 1356995 w 2703830"/>
              <a:gd name="connsiteY55" fmla="*/ 1765935 h 1765935"/>
              <a:gd name="connisteX56" fmla="*/ 1276985 w 2703830"/>
              <a:gd name="connsiteY56" fmla="*/ 1765935 h 1765935"/>
              <a:gd name="connisteX57" fmla="*/ 1207135 w 2703830"/>
              <a:gd name="connsiteY57" fmla="*/ 1765935 h 1765935"/>
              <a:gd name="connisteX58" fmla="*/ 1116965 w 2703830"/>
              <a:gd name="connsiteY58" fmla="*/ 1765935 h 1765935"/>
              <a:gd name="connisteX59" fmla="*/ 1027430 w 2703830"/>
              <a:gd name="connsiteY59" fmla="*/ 1746250 h 1765935"/>
              <a:gd name="connisteX60" fmla="*/ 937895 w 2703830"/>
              <a:gd name="connsiteY60" fmla="*/ 1736090 h 1765935"/>
              <a:gd name="connisteX61" fmla="*/ 857885 w 2703830"/>
              <a:gd name="connsiteY61" fmla="*/ 1725930 h 1765935"/>
              <a:gd name="connisteX62" fmla="*/ 777875 w 2703830"/>
              <a:gd name="connsiteY62" fmla="*/ 1716405 h 1765935"/>
              <a:gd name="connisteX63" fmla="*/ 708025 w 2703830"/>
              <a:gd name="connsiteY63" fmla="*/ 1696085 h 1765935"/>
              <a:gd name="connisteX64" fmla="*/ 638175 w 2703830"/>
              <a:gd name="connsiteY64" fmla="*/ 1656080 h 1765935"/>
              <a:gd name="connisteX65" fmla="*/ 568325 w 2703830"/>
              <a:gd name="connsiteY65" fmla="*/ 1626235 h 1765935"/>
              <a:gd name="connisteX66" fmla="*/ 498475 w 2703830"/>
              <a:gd name="connsiteY66" fmla="*/ 1586230 h 1765935"/>
              <a:gd name="connisteX67" fmla="*/ 428625 w 2703830"/>
              <a:gd name="connsiteY67" fmla="*/ 1526540 h 1765935"/>
              <a:gd name="connisteX68" fmla="*/ 358775 w 2703830"/>
              <a:gd name="connsiteY68" fmla="*/ 1477010 h 1765935"/>
              <a:gd name="connisteX69" fmla="*/ 288925 w 2703830"/>
              <a:gd name="connsiteY69" fmla="*/ 1426845 h 1765935"/>
              <a:gd name="connisteX70" fmla="*/ 209550 w 2703830"/>
              <a:gd name="connsiteY70" fmla="*/ 1346835 h 1765935"/>
              <a:gd name="connisteX71" fmla="*/ 159385 w 2703830"/>
              <a:gd name="connsiteY71" fmla="*/ 1276985 h 1765935"/>
              <a:gd name="connisteX72" fmla="*/ 119380 w 2703830"/>
              <a:gd name="connsiteY72" fmla="*/ 1207135 h 1765935"/>
              <a:gd name="connisteX73" fmla="*/ 79375 w 2703830"/>
              <a:gd name="connsiteY73" fmla="*/ 1137285 h 1765935"/>
              <a:gd name="connisteX74" fmla="*/ 59690 w 2703830"/>
              <a:gd name="connsiteY74" fmla="*/ 1067435 h 1765935"/>
              <a:gd name="connisteX75" fmla="*/ 29845 w 2703830"/>
              <a:gd name="connsiteY75" fmla="*/ 997585 h 1765935"/>
              <a:gd name="connisteX76" fmla="*/ 19685 w 2703830"/>
              <a:gd name="connsiteY76" fmla="*/ 927735 h 1765935"/>
              <a:gd name="connisteX77" fmla="*/ 0 w 2703830"/>
              <a:gd name="connsiteY77" fmla="*/ 838200 h 1765935"/>
              <a:gd name="connisteX78" fmla="*/ 0 w 2703830"/>
              <a:gd name="connsiteY78" fmla="*/ 768350 h 1765935"/>
              <a:gd name="connisteX79" fmla="*/ 0 w 2703830"/>
              <a:gd name="connsiteY79" fmla="*/ 698500 h 1765935"/>
              <a:gd name="connisteX80" fmla="*/ 0 w 2703830"/>
              <a:gd name="connsiteY80" fmla="*/ 598805 h 1765935"/>
              <a:gd name="connisteX81" fmla="*/ 0 w 2703830"/>
              <a:gd name="connsiteY81" fmla="*/ 499110 h 1765935"/>
              <a:gd name="connisteX82" fmla="*/ 0 w 2703830"/>
              <a:gd name="connsiteY82" fmla="*/ 429260 h 1765935"/>
              <a:gd name="connisteX83" fmla="*/ 19685 w 2703830"/>
              <a:gd name="connsiteY83" fmla="*/ 349250 h 1765935"/>
              <a:gd name="connisteX84" fmla="*/ 40005 w 2703830"/>
              <a:gd name="connsiteY84" fmla="*/ 279400 h 1765935"/>
              <a:gd name="connisteX85" fmla="*/ 89535 w 2703830"/>
              <a:gd name="connsiteY85" fmla="*/ 209550 h 1765935"/>
              <a:gd name="connisteX86" fmla="*/ 149225 w 2703830"/>
              <a:gd name="connsiteY86" fmla="*/ 139700 h 1765935"/>
              <a:gd name="connisteX87" fmla="*/ 179705 w 2703830"/>
              <a:gd name="connsiteY87" fmla="*/ 69850 h 1765935"/>
              <a:gd name="connisteX88" fmla="*/ 229235 w 2703830"/>
              <a:gd name="connsiteY88" fmla="*/ 0 h 1765935"/>
              <a:gd name="connisteX89" fmla="*/ 219075 w 2703830"/>
              <a:gd name="connsiteY89" fmla="*/ 20320 h 17659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</a:cxnLst>
            <a:rect l="l" t="t" r="r" b="b"/>
            <a:pathLst>
              <a:path w="2703830" h="1765935">
                <a:moveTo>
                  <a:pt x="219075" y="20320"/>
                </a:moveTo>
                <a:lnTo>
                  <a:pt x="288925" y="20320"/>
                </a:lnTo>
                <a:lnTo>
                  <a:pt x="368935" y="10160"/>
                </a:lnTo>
                <a:lnTo>
                  <a:pt x="448945" y="10160"/>
                </a:lnTo>
                <a:lnTo>
                  <a:pt x="538480" y="10160"/>
                </a:lnTo>
                <a:lnTo>
                  <a:pt x="608330" y="10160"/>
                </a:lnTo>
                <a:lnTo>
                  <a:pt x="678180" y="10160"/>
                </a:lnTo>
                <a:lnTo>
                  <a:pt x="748030" y="10160"/>
                </a:lnTo>
                <a:lnTo>
                  <a:pt x="817880" y="10160"/>
                </a:lnTo>
                <a:lnTo>
                  <a:pt x="887730" y="10160"/>
                </a:lnTo>
                <a:lnTo>
                  <a:pt x="957580" y="10160"/>
                </a:lnTo>
                <a:lnTo>
                  <a:pt x="1037590" y="10160"/>
                </a:lnTo>
                <a:lnTo>
                  <a:pt x="1107440" y="10160"/>
                </a:lnTo>
                <a:lnTo>
                  <a:pt x="1186815" y="10160"/>
                </a:lnTo>
                <a:lnTo>
                  <a:pt x="1256665" y="29845"/>
                </a:lnTo>
                <a:lnTo>
                  <a:pt x="1336675" y="60325"/>
                </a:lnTo>
                <a:lnTo>
                  <a:pt x="1406525" y="90170"/>
                </a:lnTo>
                <a:lnTo>
                  <a:pt x="1476375" y="120015"/>
                </a:lnTo>
                <a:lnTo>
                  <a:pt x="1546225" y="169545"/>
                </a:lnTo>
                <a:lnTo>
                  <a:pt x="1626235" y="219710"/>
                </a:lnTo>
                <a:lnTo>
                  <a:pt x="1696085" y="259715"/>
                </a:lnTo>
                <a:lnTo>
                  <a:pt x="1765935" y="299720"/>
                </a:lnTo>
                <a:lnTo>
                  <a:pt x="1835785" y="349250"/>
                </a:lnTo>
                <a:lnTo>
                  <a:pt x="1905635" y="379095"/>
                </a:lnTo>
                <a:lnTo>
                  <a:pt x="1985010" y="439420"/>
                </a:lnTo>
                <a:lnTo>
                  <a:pt x="2065020" y="509270"/>
                </a:lnTo>
                <a:lnTo>
                  <a:pt x="2154555" y="568960"/>
                </a:lnTo>
                <a:lnTo>
                  <a:pt x="2214880" y="648970"/>
                </a:lnTo>
                <a:lnTo>
                  <a:pt x="2274570" y="718820"/>
                </a:lnTo>
                <a:lnTo>
                  <a:pt x="2324735" y="788035"/>
                </a:lnTo>
                <a:lnTo>
                  <a:pt x="2374265" y="857885"/>
                </a:lnTo>
                <a:lnTo>
                  <a:pt x="2433955" y="927735"/>
                </a:lnTo>
                <a:lnTo>
                  <a:pt x="2473960" y="997585"/>
                </a:lnTo>
                <a:lnTo>
                  <a:pt x="2524125" y="1067435"/>
                </a:lnTo>
                <a:lnTo>
                  <a:pt x="2583815" y="1137285"/>
                </a:lnTo>
                <a:lnTo>
                  <a:pt x="2633980" y="1207135"/>
                </a:lnTo>
                <a:lnTo>
                  <a:pt x="2683510" y="1276985"/>
                </a:lnTo>
                <a:lnTo>
                  <a:pt x="2703830" y="1356995"/>
                </a:lnTo>
                <a:lnTo>
                  <a:pt x="2673985" y="1426845"/>
                </a:lnTo>
                <a:lnTo>
                  <a:pt x="2623820" y="1496695"/>
                </a:lnTo>
                <a:lnTo>
                  <a:pt x="2553970" y="1536700"/>
                </a:lnTo>
                <a:lnTo>
                  <a:pt x="2473960" y="1566545"/>
                </a:lnTo>
                <a:lnTo>
                  <a:pt x="2344420" y="1626235"/>
                </a:lnTo>
                <a:lnTo>
                  <a:pt x="2244725" y="1646555"/>
                </a:lnTo>
                <a:lnTo>
                  <a:pt x="2154555" y="1686560"/>
                </a:lnTo>
                <a:lnTo>
                  <a:pt x="2085340" y="1696085"/>
                </a:lnTo>
                <a:lnTo>
                  <a:pt x="2005330" y="1725930"/>
                </a:lnTo>
                <a:lnTo>
                  <a:pt x="1935480" y="1736090"/>
                </a:lnTo>
                <a:lnTo>
                  <a:pt x="1855470" y="1746250"/>
                </a:lnTo>
                <a:lnTo>
                  <a:pt x="1785620" y="1756410"/>
                </a:lnTo>
                <a:lnTo>
                  <a:pt x="1715770" y="1765935"/>
                </a:lnTo>
                <a:lnTo>
                  <a:pt x="1645920" y="1765935"/>
                </a:lnTo>
                <a:lnTo>
                  <a:pt x="1565910" y="1765935"/>
                </a:lnTo>
                <a:lnTo>
                  <a:pt x="1496695" y="1765935"/>
                </a:lnTo>
                <a:lnTo>
                  <a:pt x="1426845" y="1765935"/>
                </a:lnTo>
                <a:lnTo>
                  <a:pt x="1356995" y="1765935"/>
                </a:lnTo>
                <a:lnTo>
                  <a:pt x="1276985" y="1765935"/>
                </a:lnTo>
                <a:lnTo>
                  <a:pt x="1207135" y="1765935"/>
                </a:lnTo>
                <a:lnTo>
                  <a:pt x="1116965" y="1765935"/>
                </a:lnTo>
                <a:lnTo>
                  <a:pt x="1027430" y="1746250"/>
                </a:lnTo>
                <a:lnTo>
                  <a:pt x="937895" y="1736090"/>
                </a:lnTo>
                <a:lnTo>
                  <a:pt x="857885" y="1725930"/>
                </a:lnTo>
                <a:lnTo>
                  <a:pt x="777875" y="1716405"/>
                </a:lnTo>
                <a:lnTo>
                  <a:pt x="708025" y="1696085"/>
                </a:lnTo>
                <a:lnTo>
                  <a:pt x="638175" y="1656080"/>
                </a:lnTo>
                <a:lnTo>
                  <a:pt x="568325" y="1626235"/>
                </a:lnTo>
                <a:lnTo>
                  <a:pt x="498475" y="1586230"/>
                </a:lnTo>
                <a:lnTo>
                  <a:pt x="428625" y="1526540"/>
                </a:lnTo>
                <a:lnTo>
                  <a:pt x="358775" y="1477010"/>
                </a:lnTo>
                <a:lnTo>
                  <a:pt x="288925" y="1426845"/>
                </a:lnTo>
                <a:lnTo>
                  <a:pt x="209550" y="1346835"/>
                </a:lnTo>
                <a:lnTo>
                  <a:pt x="159385" y="1276985"/>
                </a:lnTo>
                <a:lnTo>
                  <a:pt x="119380" y="1207135"/>
                </a:lnTo>
                <a:lnTo>
                  <a:pt x="79375" y="1137285"/>
                </a:lnTo>
                <a:lnTo>
                  <a:pt x="59690" y="1067435"/>
                </a:lnTo>
                <a:lnTo>
                  <a:pt x="29845" y="997585"/>
                </a:lnTo>
                <a:lnTo>
                  <a:pt x="19685" y="927735"/>
                </a:lnTo>
                <a:lnTo>
                  <a:pt x="0" y="838200"/>
                </a:lnTo>
                <a:lnTo>
                  <a:pt x="0" y="768350"/>
                </a:lnTo>
                <a:lnTo>
                  <a:pt x="0" y="698500"/>
                </a:lnTo>
                <a:lnTo>
                  <a:pt x="0" y="598805"/>
                </a:lnTo>
                <a:lnTo>
                  <a:pt x="0" y="499110"/>
                </a:lnTo>
                <a:lnTo>
                  <a:pt x="0" y="429260"/>
                </a:lnTo>
                <a:lnTo>
                  <a:pt x="19685" y="349250"/>
                </a:lnTo>
                <a:lnTo>
                  <a:pt x="40005" y="279400"/>
                </a:lnTo>
                <a:lnTo>
                  <a:pt x="89535" y="209550"/>
                </a:lnTo>
                <a:lnTo>
                  <a:pt x="149225" y="139700"/>
                </a:lnTo>
                <a:lnTo>
                  <a:pt x="179705" y="69850"/>
                </a:lnTo>
                <a:lnTo>
                  <a:pt x="229235" y="0"/>
                </a:lnTo>
                <a:lnTo>
                  <a:pt x="219075" y="20320"/>
                </a:lnTo>
                <a:close/>
              </a:path>
            </a:pathLst>
          </a:custGeom>
          <a:noFill/>
          <a:ln w="4762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 186"/>
          <p:cNvSpPr/>
          <p:nvPr/>
        </p:nvSpPr>
        <p:spPr>
          <a:xfrm>
            <a:off x="6092190" y="2705100"/>
            <a:ext cx="1625600" cy="687070"/>
          </a:xfrm>
          <a:prstGeom prst="ellipse">
            <a:avLst/>
          </a:prstGeom>
          <a:noFill/>
          <a:ln w="539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6168390" y="1028700"/>
            <a:ext cx="2673350" cy="2444750"/>
          </a:xfrm>
          <a:custGeom>
            <a:avLst/>
            <a:gdLst>
              <a:gd name="connisteX0" fmla="*/ 2574290 w 2823210"/>
              <a:gd name="connsiteY0" fmla="*/ 2394585 h 2524125"/>
              <a:gd name="connisteX1" fmla="*/ 2504440 w 2823210"/>
              <a:gd name="connsiteY1" fmla="*/ 2424430 h 2524125"/>
              <a:gd name="connisteX2" fmla="*/ 2434590 w 2823210"/>
              <a:gd name="connsiteY2" fmla="*/ 2474595 h 2524125"/>
              <a:gd name="connisteX3" fmla="*/ 2364740 w 2823210"/>
              <a:gd name="connsiteY3" fmla="*/ 2513965 h 2524125"/>
              <a:gd name="connisteX4" fmla="*/ 2284730 w 2823210"/>
              <a:gd name="connsiteY4" fmla="*/ 2524125 h 2524125"/>
              <a:gd name="connisteX5" fmla="*/ 2214880 w 2823210"/>
              <a:gd name="connsiteY5" fmla="*/ 2504440 h 2524125"/>
              <a:gd name="connisteX6" fmla="*/ 2145030 w 2823210"/>
              <a:gd name="connsiteY6" fmla="*/ 2464435 h 2524125"/>
              <a:gd name="connisteX7" fmla="*/ 2075180 w 2823210"/>
              <a:gd name="connsiteY7" fmla="*/ 2404745 h 2524125"/>
              <a:gd name="connisteX8" fmla="*/ 2015490 w 2823210"/>
              <a:gd name="connsiteY8" fmla="*/ 2334895 h 2524125"/>
              <a:gd name="connisteX9" fmla="*/ 1985645 w 2823210"/>
              <a:gd name="connsiteY9" fmla="*/ 2254885 h 2524125"/>
              <a:gd name="connisteX10" fmla="*/ 1945640 w 2823210"/>
              <a:gd name="connsiteY10" fmla="*/ 2185035 h 2524125"/>
              <a:gd name="connisteX11" fmla="*/ 1915795 w 2823210"/>
              <a:gd name="connsiteY11" fmla="*/ 2115185 h 2524125"/>
              <a:gd name="connisteX12" fmla="*/ 1845945 w 2823210"/>
              <a:gd name="connsiteY12" fmla="*/ 2045335 h 2524125"/>
              <a:gd name="connisteX13" fmla="*/ 1776095 w 2823210"/>
              <a:gd name="connsiteY13" fmla="*/ 1995170 h 2524125"/>
              <a:gd name="connisteX14" fmla="*/ 1725930 w 2823210"/>
              <a:gd name="connsiteY14" fmla="*/ 1915795 h 2524125"/>
              <a:gd name="connisteX15" fmla="*/ 1656080 w 2823210"/>
              <a:gd name="connsiteY15" fmla="*/ 1845945 h 2524125"/>
              <a:gd name="connisteX16" fmla="*/ 1596390 w 2823210"/>
              <a:gd name="connsiteY16" fmla="*/ 1776095 h 2524125"/>
              <a:gd name="connisteX17" fmla="*/ 1526540 w 2823210"/>
              <a:gd name="connsiteY17" fmla="*/ 1715770 h 2524125"/>
              <a:gd name="connisteX18" fmla="*/ 1456690 w 2823210"/>
              <a:gd name="connsiteY18" fmla="*/ 1666240 h 2524125"/>
              <a:gd name="connisteX19" fmla="*/ 1386840 w 2823210"/>
              <a:gd name="connsiteY19" fmla="*/ 1626235 h 2524125"/>
              <a:gd name="connisteX20" fmla="*/ 1306830 w 2823210"/>
              <a:gd name="connsiteY20" fmla="*/ 1576070 h 2524125"/>
              <a:gd name="connisteX21" fmla="*/ 1236980 w 2823210"/>
              <a:gd name="connsiteY21" fmla="*/ 1546225 h 2524125"/>
              <a:gd name="connisteX22" fmla="*/ 1167130 w 2823210"/>
              <a:gd name="connsiteY22" fmla="*/ 1536700 h 2524125"/>
              <a:gd name="connisteX23" fmla="*/ 1097280 w 2823210"/>
              <a:gd name="connsiteY23" fmla="*/ 1536700 h 2524125"/>
              <a:gd name="connisteX24" fmla="*/ 1027430 w 2823210"/>
              <a:gd name="connsiteY24" fmla="*/ 1526540 h 2524125"/>
              <a:gd name="connisteX25" fmla="*/ 937895 w 2823210"/>
              <a:gd name="connsiteY25" fmla="*/ 1506220 h 2524125"/>
              <a:gd name="connisteX26" fmla="*/ 868045 w 2823210"/>
              <a:gd name="connsiteY26" fmla="*/ 1496695 h 2524125"/>
              <a:gd name="connisteX27" fmla="*/ 798195 w 2823210"/>
              <a:gd name="connsiteY27" fmla="*/ 1486535 h 2524125"/>
              <a:gd name="connisteX28" fmla="*/ 708025 w 2823210"/>
              <a:gd name="connsiteY28" fmla="*/ 1476375 h 2524125"/>
              <a:gd name="connisteX29" fmla="*/ 638175 w 2823210"/>
              <a:gd name="connsiteY29" fmla="*/ 1456690 h 2524125"/>
              <a:gd name="connisteX30" fmla="*/ 558800 w 2823210"/>
              <a:gd name="connsiteY30" fmla="*/ 1446530 h 2524125"/>
              <a:gd name="connisteX31" fmla="*/ 488950 w 2823210"/>
              <a:gd name="connsiteY31" fmla="*/ 1446530 h 2524125"/>
              <a:gd name="connisteX32" fmla="*/ 419100 w 2823210"/>
              <a:gd name="connsiteY32" fmla="*/ 1446530 h 2524125"/>
              <a:gd name="connisteX33" fmla="*/ 349250 w 2823210"/>
              <a:gd name="connsiteY33" fmla="*/ 1466850 h 2524125"/>
              <a:gd name="connisteX34" fmla="*/ 279400 w 2823210"/>
              <a:gd name="connsiteY34" fmla="*/ 1476375 h 2524125"/>
              <a:gd name="connisteX35" fmla="*/ 209550 w 2823210"/>
              <a:gd name="connsiteY35" fmla="*/ 1486535 h 2524125"/>
              <a:gd name="connisteX36" fmla="*/ 139700 w 2823210"/>
              <a:gd name="connsiteY36" fmla="*/ 1486535 h 2524125"/>
              <a:gd name="connisteX37" fmla="*/ 109855 w 2823210"/>
              <a:gd name="connsiteY37" fmla="*/ 1406525 h 2524125"/>
              <a:gd name="connisteX38" fmla="*/ 59690 w 2823210"/>
              <a:gd name="connsiteY38" fmla="*/ 1306830 h 2524125"/>
              <a:gd name="connisteX39" fmla="*/ 49530 w 2823210"/>
              <a:gd name="connsiteY39" fmla="*/ 1227455 h 2524125"/>
              <a:gd name="connisteX40" fmla="*/ 19685 w 2823210"/>
              <a:gd name="connsiteY40" fmla="*/ 1147445 h 2524125"/>
              <a:gd name="connisteX41" fmla="*/ 10160 w 2823210"/>
              <a:gd name="connsiteY41" fmla="*/ 1067435 h 2524125"/>
              <a:gd name="connisteX42" fmla="*/ 0 w 2823210"/>
              <a:gd name="connsiteY42" fmla="*/ 997585 h 2524125"/>
              <a:gd name="connisteX43" fmla="*/ 0 w 2823210"/>
              <a:gd name="connsiteY43" fmla="*/ 927735 h 2524125"/>
              <a:gd name="connisteX44" fmla="*/ 0 w 2823210"/>
              <a:gd name="connsiteY44" fmla="*/ 828040 h 2524125"/>
              <a:gd name="connisteX45" fmla="*/ 0 w 2823210"/>
              <a:gd name="connsiteY45" fmla="*/ 748030 h 2524125"/>
              <a:gd name="connisteX46" fmla="*/ 0 w 2823210"/>
              <a:gd name="connsiteY46" fmla="*/ 678180 h 2524125"/>
              <a:gd name="connisteX47" fmla="*/ 0 w 2823210"/>
              <a:gd name="connsiteY47" fmla="*/ 608330 h 2524125"/>
              <a:gd name="connisteX48" fmla="*/ 0 w 2823210"/>
              <a:gd name="connsiteY48" fmla="*/ 538480 h 2524125"/>
              <a:gd name="connisteX49" fmla="*/ 29845 w 2823210"/>
              <a:gd name="connsiteY49" fmla="*/ 468630 h 2524125"/>
              <a:gd name="connisteX50" fmla="*/ 80010 w 2823210"/>
              <a:gd name="connsiteY50" fmla="*/ 398780 h 2524125"/>
              <a:gd name="connisteX51" fmla="*/ 149860 w 2823210"/>
              <a:gd name="connsiteY51" fmla="*/ 328930 h 2524125"/>
              <a:gd name="connisteX52" fmla="*/ 219710 w 2823210"/>
              <a:gd name="connsiteY52" fmla="*/ 289560 h 2524125"/>
              <a:gd name="connisteX53" fmla="*/ 289560 w 2823210"/>
              <a:gd name="connsiteY53" fmla="*/ 239395 h 2524125"/>
              <a:gd name="connisteX54" fmla="*/ 359410 w 2823210"/>
              <a:gd name="connsiteY54" fmla="*/ 219710 h 2524125"/>
              <a:gd name="connisteX55" fmla="*/ 448945 w 2823210"/>
              <a:gd name="connsiteY55" fmla="*/ 169545 h 2524125"/>
              <a:gd name="connisteX56" fmla="*/ 518795 w 2823210"/>
              <a:gd name="connsiteY56" fmla="*/ 129540 h 2524125"/>
              <a:gd name="connisteX57" fmla="*/ 618490 w 2823210"/>
              <a:gd name="connsiteY57" fmla="*/ 80010 h 2524125"/>
              <a:gd name="connisteX58" fmla="*/ 698500 w 2823210"/>
              <a:gd name="connsiteY58" fmla="*/ 59690 h 2524125"/>
              <a:gd name="connisteX59" fmla="*/ 768350 w 2823210"/>
              <a:gd name="connsiteY59" fmla="*/ 10160 h 2524125"/>
              <a:gd name="connisteX60" fmla="*/ 847725 w 2823210"/>
              <a:gd name="connsiteY60" fmla="*/ 0 h 2524125"/>
              <a:gd name="connisteX61" fmla="*/ 917575 w 2823210"/>
              <a:gd name="connsiteY61" fmla="*/ 0 h 2524125"/>
              <a:gd name="connisteX62" fmla="*/ 997585 w 2823210"/>
              <a:gd name="connsiteY62" fmla="*/ 0 h 2524125"/>
              <a:gd name="connisteX63" fmla="*/ 1087755 w 2823210"/>
              <a:gd name="connsiteY63" fmla="*/ 0 h 2524125"/>
              <a:gd name="connisteX64" fmla="*/ 1177290 w 2823210"/>
              <a:gd name="connsiteY64" fmla="*/ 0 h 2524125"/>
              <a:gd name="connisteX65" fmla="*/ 1247140 w 2823210"/>
              <a:gd name="connsiteY65" fmla="*/ 0 h 2524125"/>
              <a:gd name="connisteX66" fmla="*/ 1316990 w 2823210"/>
              <a:gd name="connsiteY66" fmla="*/ 0 h 2524125"/>
              <a:gd name="connisteX67" fmla="*/ 1406525 w 2823210"/>
              <a:gd name="connsiteY67" fmla="*/ 0 h 2524125"/>
              <a:gd name="connisteX68" fmla="*/ 1486535 w 2823210"/>
              <a:gd name="connsiteY68" fmla="*/ 0 h 2524125"/>
              <a:gd name="connisteX69" fmla="*/ 1566545 w 2823210"/>
              <a:gd name="connsiteY69" fmla="*/ 0 h 2524125"/>
              <a:gd name="connisteX70" fmla="*/ 1656080 w 2823210"/>
              <a:gd name="connsiteY70" fmla="*/ 10160 h 2524125"/>
              <a:gd name="connisteX71" fmla="*/ 1725930 w 2823210"/>
              <a:gd name="connsiteY71" fmla="*/ 19685 h 2524125"/>
              <a:gd name="connisteX72" fmla="*/ 1795780 w 2823210"/>
              <a:gd name="connsiteY72" fmla="*/ 29845 h 2524125"/>
              <a:gd name="connisteX73" fmla="*/ 1885315 w 2823210"/>
              <a:gd name="connsiteY73" fmla="*/ 80010 h 2524125"/>
              <a:gd name="connisteX74" fmla="*/ 1955165 w 2823210"/>
              <a:gd name="connsiteY74" fmla="*/ 119380 h 2524125"/>
              <a:gd name="connisteX75" fmla="*/ 2025015 w 2823210"/>
              <a:gd name="connsiteY75" fmla="*/ 149860 h 2524125"/>
              <a:gd name="connisteX76" fmla="*/ 2105025 w 2823210"/>
              <a:gd name="connsiteY76" fmla="*/ 219710 h 2524125"/>
              <a:gd name="connisteX77" fmla="*/ 2174875 w 2823210"/>
              <a:gd name="connsiteY77" fmla="*/ 269240 h 2524125"/>
              <a:gd name="connisteX78" fmla="*/ 2214880 w 2823210"/>
              <a:gd name="connsiteY78" fmla="*/ 349250 h 2524125"/>
              <a:gd name="connisteX79" fmla="*/ 2294890 w 2823210"/>
              <a:gd name="connsiteY79" fmla="*/ 429260 h 2524125"/>
              <a:gd name="connisteX80" fmla="*/ 2364740 w 2823210"/>
              <a:gd name="connsiteY80" fmla="*/ 499110 h 2524125"/>
              <a:gd name="connisteX81" fmla="*/ 2404110 w 2823210"/>
              <a:gd name="connsiteY81" fmla="*/ 578485 h 2524125"/>
              <a:gd name="connisteX82" fmla="*/ 2473960 w 2823210"/>
              <a:gd name="connsiteY82" fmla="*/ 648335 h 2524125"/>
              <a:gd name="connisteX83" fmla="*/ 2534285 w 2823210"/>
              <a:gd name="connsiteY83" fmla="*/ 718185 h 2524125"/>
              <a:gd name="connisteX84" fmla="*/ 2583815 w 2823210"/>
              <a:gd name="connsiteY84" fmla="*/ 788035 h 2524125"/>
              <a:gd name="connisteX85" fmla="*/ 2613660 w 2823210"/>
              <a:gd name="connsiteY85" fmla="*/ 857885 h 2524125"/>
              <a:gd name="connisteX86" fmla="*/ 2663825 w 2823210"/>
              <a:gd name="connsiteY86" fmla="*/ 937895 h 2524125"/>
              <a:gd name="connisteX87" fmla="*/ 2683510 w 2823210"/>
              <a:gd name="connsiteY87" fmla="*/ 1007745 h 2524125"/>
              <a:gd name="connisteX88" fmla="*/ 2733675 w 2823210"/>
              <a:gd name="connsiteY88" fmla="*/ 1077595 h 2524125"/>
              <a:gd name="connisteX89" fmla="*/ 2763520 w 2823210"/>
              <a:gd name="connsiteY89" fmla="*/ 1147445 h 2524125"/>
              <a:gd name="connisteX90" fmla="*/ 2793365 w 2823210"/>
              <a:gd name="connsiteY90" fmla="*/ 1217295 h 2524125"/>
              <a:gd name="connisteX91" fmla="*/ 2813685 w 2823210"/>
              <a:gd name="connsiteY91" fmla="*/ 1287145 h 2524125"/>
              <a:gd name="connisteX92" fmla="*/ 2823210 w 2823210"/>
              <a:gd name="connsiteY92" fmla="*/ 1356995 h 2524125"/>
              <a:gd name="connisteX93" fmla="*/ 2823210 w 2823210"/>
              <a:gd name="connsiteY93" fmla="*/ 1426845 h 2524125"/>
              <a:gd name="connisteX94" fmla="*/ 2783840 w 2823210"/>
              <a:gd name="connsiteY94" fmla="*/ 1516380 h 2524125"/>
              <a:gd name="connisteX95" fmla="*/ 2773680 w 2823210"/>
              <a:gd name="connsiteY95" fmla="*/ 1586230 h 2524125"/>
              <a:gd name="connisteX96" fmla="*/ 2743835 w 2823210"/>
              <a:gd name="connsiteY96" fmla="*/ 1656080 h 2524125"/>
              <a:gd name="connisteX97" fmla="*/ 2703830 w 2823210"/>
              <a:gd name="connsiteY97" fmla="*/ 1746250 h 2524125"/>
              <a:gd name="connisteX98" fmla="*/ 2673985 w 2823210"/>
              <a:gd name="connsiteY98" fmla="*/ 1816100 h 2524125"/>
              <a:gd name="connisteX99" fmla="*/ 2653665 w 2823210"/>
              <a:gd name="connsiteY99" fmla="*/ 1905635 h 2524125"/>
              <a:gd name="connisteX100" fmla="*/ 2633980 w 2823210"/>
              <a:gd name="connsiteY100" fmla="*/ 1975485 h 2524125"/>
              <a:gd name="connisteX101" fmla="*/ 2613660 w 2823210"/>
              <a:gd name="connsiteY101" fmla="*/ 2045335 h 2524125"/>
              <a:gd name="connisteX102" fmla="*/ 2593975 w 2823210"/>
              <a:gd name="connsiteY102" fmla="*/ 2134870 h 2524125"/>
              <a:gd name="connisteX103" fmla="*/ 2583815 w 2823210"/>
              <a:gd name="connsiteY103" fmla="*/ 2214880 h 2524125"/>
              <a:gd name="connisteX104" fmla="*/ 2583815 w 2823210"/>
              <a:gd name="connsiteY104" fmla="*/ 2284730 h 2524125"/>
              <a:gd name="connisteX105" fmla="*/ 2593975 w 2823210"/>
              <a:gd name="connsiteY105" fmla="*/ 2354580 h 2524125"/>
              <a:gd name="connisteX106" fmla="*/ 2574290 w 2823210"/>
              <a:gd name="connsiteY106" fmla="*/ 2394585 h 25241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</a:cxnLst>
            <a:rect l="l" t="t" r="r" b="b"/>
            <a:pathLst>
              <a:path w="2823210" h="2524125">
                <a:moveTo>
                  <a:pt x="2574290" y="2394585"/>
                </a:moveTo>
                <a:lnTo>
                  <a:pt x="2504440" y="2424430"/>
                </a:lnTo>
                <a:lnTo>
                  <a:pt x="2434590" y="2474595"/>
                </a:lnTo>
                <a:lnTo>
                  <a:pt x="2364740" y="2513965"/>
                </a:lnTo>
                <a:lnTo>
                  <a:pt x="2284730" y="2524125"/>
                </a:lnTo>
                <a:lnTo>
                  <a:pt x="2214880" y="2504440"/>
                </a:lnTo>
                <a:lnTo>
                  <a:pt x="2145030" y="2464435"/>
                </a:lnTo>
                <a:lnTo>
                  <a:pt x="2075180" y="2404745"/>
                </a:lnTo>
                <a:lnTo>
                  <a:pt x="2015490" y="2334895"/>
                </a:lnTo>
                <a:lnTo>
                  <a:pt x="1985645" y="2254885"/>
                </a:lnTo>
                <a:lnTo>
                  <a:pt x="1945640" y="2185035"/>
                </a:lnTo>
                <a:lnTo>
                  <a:pt x="1915795" y="2115185"/>
                </a:lnTo>
                <a:lnTo>
                  <a:pt x="1845945" y="2045335"/>
                </a:lnTo>
                <a:lnTo>
                  <a:pt x="1776095" y="1995170"/>
                </a:lnTo>
                <a:lnTo>
                  <a:pt x="1725930" y="1915795"/>
                </a:lnTo>
                <a:lnTo>
                  <a:pt x="1656080" y="1845945"/>
                </a:lnTo>
                <a:lnTo>
                  <a:pt x="1596390" y="1776095"/>
                </a:lnTo>
                <a:lnTo>
                  <a:pt x="1526540" y="1715770"/>
                </a:lnTo>
                <a:lnTo>
                  <a:pt x="1456690" y="1666240"/>
                </a:lnTo>
                <a:lnTo>
                  <a:pt x="1386840" y="1626235"/>
                </a:lnTo>
                <a:lnTo>
                  <a:pt x="1306830" y="1576070"/>
                </a:lnTo>
                <a:lnTo>
                  <a:pt x="1236980" y="1546225"/>
                </a:lnTo>
                <a:lnTo>
                  <a:pt x="1167130" y="1536700"/>
                </a:lnTo>
                <a:lnTo>
                  <a:pt x="1097280" y="1536700"/>
                </a:lnTo>
                <a:lnTo>
                  <a:pt x="1027430" y="1526540"/>
                </a:lnTo>
                <a:lnTo>
                  <a:pt x="937895" y="1506220"/>
                </a:lnTo>
                <a:lnTo>
                  <a:pt x="868045" y="1496695"/>
                </a:lnTo>
                <a:lnTo>
                  <a:pt x="798195" y="1486535"/>
                </a:lnTo>
                <a:lnTo>
                  <a:pt x="708025" y="1476375"/>
                </a:lnTo>
                <a:lnTo>
                  <a:pt x="638175" y="1456690"/>
                </a:lnTo>
                <a:lnTo>
                  <a:pt x="558800" y="1446530"/>
                </a:lnTo>
                <a:lnTo>
                  <a:pt x="488950" y="1446530"/>
                </a:lnTo>
                <a:lnTo>
                  <a:pt x="419100" y="1446530"/>
                </a:lnTo>
                <a:lnTo>
                  <a:pt x="349250" y="1466850"/>
                </a:lnTo>
                <a:lnTo>
                  <a:pt x="279400" y="1476375"/>
                </a:lnTo>
                <a:lnTo>
                  <a:pt x="209550" y="1486535"/>
                </a:lnTo>
                <a:lnTo>
                  <a:pt x="139700" y="1486535"/>
                </a:lnTo>
                <a:lnTo>
                  <a:pt x="109855" y="1406525"/>
                </a:lnTo>
                <a:lnTo>
                  <a:pt x="59690" y="1306830"/>
                </a:lnTo>
                <a:lnTo>
                  <a:pt x="49530" y="1227455"/>
                </a:lnTo>
                <a:lnTo>
                  <a:pt x="19685" y="1147445"/>
                </a:lnTo>
                <a:lnTo>
                  <a:pt x="10160" y="1067435"/>
                </a:lnTo>
                <a:lnTo>
                  <a:pt x="0" y="997585"/>
                </a:lnTo>
                <a:lnTo>
                  <a:pt x="0" y="927735"/>
                </a:lnTo>
                <a:lnTo>
                  <a:pt x="0" y="828040"/>
                </a:lnTo>
                <a:lnTo>
                  <a:pt x="0" y="748030"/>
                </a:lnTo>
                <a:lnTo>
                  <a:pt x="0" y="678180"/>
                </a:lnTo>
                <a:lnTo>
                  <a:pt x="0" y="608330"/>
                </a:lnTo>
                <a:lnTo>
                  <a:pt x="0" y="538480"/>
                </a:lnTo>
                <a:lnTo>
                  <a:pt x="29845" y="468630"/>
                </a:lnTo>
                <a:lnTo>
                  <a:pt x="80010" y="398780"/>
                </a:lnTo>
                <a:lnTo>
                  <a:pt x="149860" y="328930"/>
                </a:lnTo>
                <a:lnTo>
                  <a:pt x="219710" y="289560"/>
                </a:lnTo>
                <a:lnTo>
                  <a:pt x="289560" y="239395"/>
                </a:lnTo>
                <a:lnTo>
                  <a:pt x="359410" y="219710"/>
                </a:lnTo>
                <a:lnTo>
                  <a:pt x="448945" y="169545"/>
                </a:lnTo>
                <a:lnTo>
                  <a:pt x="518795" y="129540"/>
                </a:lnTo>
                <a:lnTo>
                  <a:pt x="618490" y="80010"/>
                </a:lnTo>
                <a:lnTo>
                  <a:pt x="698500" y="59690"/>
                </a:lnTo>
                <a:lnTo>
                  <a:pt x="768350" y="10160"/>
                </a:lnTo>
                <a:lnTo>
                  <a:pt x="847725" y="0"/>
                </a:lnTo>
                <a:lnTo>
                  <a:pt x="917575" y="0"/>
                </a:lnTo>
                <a:lnTo>
                  <a:pt x="997585" y="0"/>
                </a:lnTo>
                <a:lnTo>
                  <a:pt x="1087755" y="0"/>
                </a:lnTo>
                <a:lnTo>
                  <a:pt x="1177290" y="0"/>
                </a:lnTo>
                <a:lnTo>
                  <a:pt x="1247140" y="0"/>
                </a:lnTo>
                <a:lnTo>
                  <a:pt x="1316990" y="0"/>
                </a:lnTo>
                <a:lnTo>
                  <a:pt x="1406525" y="0"/>
                </a:lnTo>
                <a:lnTo>
                  <a:pt x="1486535" y="0"/>
                </a:lnTo>
                <a:lnTo>
                  <a:pt x="1566545" y="0"/>
                </a:lnTo>
                <a:lnTo>
                  <a:pt x="1656080" y="10160"/>
                </a:lnTo>
                <a:lnTo>
                  <a:pt x="1725930" y="19685"/>
                </a:lnTo>
                <a:lnTo>
                  <a:pt x="1795780" y="29845"/>
                </a:lnTo>
                <a:lnTo>
                  <a:pt x="1885315" y="80010"/>
                </a:lnTo>
                <a:lnTo>
                  <a:pt x="1955165" y="119380"/>
                </a:lnTo>
                <a:lnTo>
                  <a:pt x="2025015" y="149860"/>
                </a:lnTo>
                <a:lnTo>
                  <a:pt x="2105025" y="219710"/>
                </a:lnTo>
                <a:lnTo>
                  <a:pt x="2174875" y="269240"/>
                </a:lnTo>
                <a:lnTo>
                  <a:pt x="2214880" y="349250"/>
                </a:lnTo>
                <a:lnTo>
                  <a:pt x="2294890" y="429260"/>
                </a:lnTo>
                <a:lnTo>
                  <a:pt x="2364740" y="499110"/>
                </a:lnTo>
                <a:lnTo>
                  <a:pt x="2404110" y="578485"/>
                </a:lnTo>
                <a:lnTo>
                  <a:pt x="2473960" y="648335"/>
                </a:lnTo>
                <a:lnTo>
                  <a:pt x="2534285" y="718185"/>
                </a:lnTo>
                <a:lnTo>
                  <a:pt x="2583815" y="788035"/>
                </a:lnTo>
                <a:lnTo>
                  <a:pt x="2613660" y="857885"/>
                </a:lnTo>
                <a:lnTo>
                  <a:pt x="2663825" y="937895"/>
                </a:lnTo>
                <a:lnTo>
                  <a:pt x="2683510" y="1007745"/>
                </a:lnTo>
                <a:lnTo>
                  <a:pt x="2733675" y="1077595"/>
                </a:lnTo>
                <a:lnTo>
                  <a:pt x="2763520" y="1147445"/>
                </a:lnTo>
                <a:lnTo>
                  <a:pt x="2793365" y="1217295"/>
                </a:lnTo>
                <a:lnTo>
                  <a:pt x="2813685" y="1287145"/>
                </a:lnTo>
                <a:lnTo>
                  <a:pt x="2823210" y="1356995"/>
                </a:lnTo>
                <a:lnTo>
                  <a:pt x="2823210" y="1426845"/>
                </a:lnTo>
                <a:lnTo>
                  <a:pt x="2783840" y="1516380"/>
                </a:lnTo>
                <a:lnTo>
                  <a:pt x="2773680" y="1586230"/>
                </a:lnTo>
                <a:lnTo>
                  <a:pt x="2743835" y="1656080"/>
                </a:lnTo>
                <a:lnTo>
                  <a:pt x="2703830" y="1746250"/>
                </a:lnTo>
                <a:lnTo>
                  <a:pt x="2673985" y="1816100"/>
                </a:lnTo>
                <a:lnTo>
                  <a:pt x="2653665" y="1905635"/>
                </a:lnTo>
                <a:lnTo>
                  <a:pt x="2633980" y="1975485"/>
                </a:lnTo>
                <a:lnTo>
                  <a:pt x="2613660" y="2045335"/>
                </a:lnTo>
                <a:lnTo>
                  <a:pt x="2593975" y="2134870"/>
                </a:lnTo>
                <a:lnTo>
                  <a:pt x="2583815" y="2214880"/>
                </a:lnTo>
                <a:lnTo>
                  <a:pt x="2583815" y="2284730"/>
                </a:lnTo>
                <a:lnTo>
                  <a:pt x="2593975" y="2354580"/>
                </a:lnTo>
                <a:lnTo>
                  <a:pt x="2574290" y="2394585"/>
                </a:lnTo>
                <a:close/>
              </a:path>
            </a:pathLst>
          </a:custGeom>
          <a:noFill/>
          <a:ln w="57150" cmpd="sng">
            <a:solidFill>
              <a:schemeClr val="accent1">
                <a:shade val="50000"/>
                <a:alpha val="99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8957945" y="1017270"/>
            <a:ext cx="2713355" cy="2394585"/>
          </a:xfrm>
          <a:custGeom>
            <a:avLst/>
            <a:gdLst>
              <a:gd name="connisteX0" fmla="*/ 578485 w 2713355"/>
              <a:gd name="connsiteY0" fmla="*/ 10160 h 2394585"/>
              <a:gd name="connisteX1" fmla="*/ 658495 w 2713355"/>
              <a:gd name="connsiteY1" fmla="*/ 0 h 2394585"/>
              <a:gd name="connisteX2" fmla="*/ 758190 w 2713355"/>
              <a:gd name="connsiteY2" fmla="*/ 0 h 2394585"/>
              <a:gd name="connisteX3" fmla="*/ 828040 w 2713355"/>
              <a:gd name="connsiteY3" fmla="*/ 0 h 2394585"/>
              <a:gd name="connisteX4" fmla="*/ 917575 w 2713355"/>
              <a:gd name="connsiteY4" fmla="*/ 0 h 2394585"/>
              <a:gd name="connisteX5" fmla="*/ 987425 w 2713355"/>
              <a:gd name="connsiteY5" fmla="*/ 0 h 2394585"/>
              <a:gd name="connisteX6" fmla="*/ 1057275 w 2713355"/>
              <a:gd name="connsiteY6" fmla="*/ 0 h 2394585"/>
              <a:gd name="connisteX7" fmla="*/ 1127125 w 2713355"/>
              <a:gd name="connsiteY7" fmla="*/ 0 h 2394585"/>
              <a:gd name="connisteX8" fmla="*/ 1207135 w 2713355"/>
              <a:gd name="connsiteY8" fmla="*/ 20320 h 2394585"/>
              <a:gd name="connisteX9" fmla="*/ 1306830 w 2713355"/>
              <a:gd name="connsiteY9" fmla="*/ 20320 h 2394585"/>
              <a:gd name="connisteX10" fmla="*/ 1396365 w 2713355"/>
              <a:gd name="connsiteY10" fmla="*/ 40005 h 2394585"/>
              <a:gd name="connisteX11" fmla="*/ 1466215 w 2713355"/>
              <a:gd name="connsiteY11" fmla="*/ 50165 h 2394585"/>
              <a:gd name="connisteX12" fmla="*/ 1536065 w 2713355"/>
              <a:gd name="connsiteY12" fmla="*/ 60325 h 2394585"/>
              <a:gd name="connisteX13" fmla="*/ 1616075 w 2713355"/>
              <a:gd name="connsiteY13" fmla="*/ 90170 h 2394585"/>
              <a:gd name="connisteX14" fmla="*/ 1696085 w 2713355"/>
              <a:gd name="connsiteY14" fmla="*/ 99695 h 2394585"/>
              <a:gd name="connisteX15" fmla="*/ 1775460 w 2713355"/>
              <a:gd name="connsiteY15" fmla="*/ 120015 h 2394585"/>
              <a:gd name="connisteX16" fmla="*/ 1845310 w 2713355"/>
              <a:gd name="connsiteY16" fmla="*/ 120015 h 2394585"/>
              <a:gd name="connisteX17" fmla="*/ 1915160 w 2713355"/>
              <a:gd name="connsiteY17" fmla="*/ 139700 h 2394585"/>
              <a:gd name="connisteX18" fmla="*/ 1985010 w 2713355"/>
              <a:gd name="connsiteY18" fmla="*/ 149860 h 2394585"/>
              <a:gd name="connisteX19" fmla="*/ 2054860 w 2713355"/>
              <a:gd name="connsiteY19" fmla="*/ 149860 h 2394585"/>
              <a:gd name="connisteX20" fmla="*/ 2154555 w 2713355"/>
              <a:gd name="connsiteY20" fmla="*/ 169545 h 2394585"/>
              <a:gd name="connisteX21" fmla="*/ 2274570 w 2713355"/>
              <a:gd name="connsiteY21" fmla="*/ 200025 h 2394585"/>
              <a:gd name="connisteX22" fmla="*/ 2374265 w 2713355"/>
              <a:gd name="connsiteY22" fmla="*/ 259715 h 2394585"/>
              <a:gd name="connisteX23" fmla="*/ 2424430 w 2713355"/>
              <a:gd name="connsiteY23" fmla="*/ 339725 h 2394585"/>
              <a:gd name="connisteX24" fmla="*/ 2484120 w 2713355"/>
              <a:gd name="connsiteY24" fmla="*/ 419100 h 2394585"/>
              <a:gd name="connisteX25" fmla="*/ 2513965 w 2713355"/>
              <a:gd name="connsiteY25" fmla="*/ 499110 h 2394585"/>
              <a:gd name="connisteX26" fmla="*/ 2543810 w 2713355"/>
              <a:gd name="connsiteY26" fmla="*/ 568960 h 2394585"/>
              <a:gd name="connisteX27" fmla="*/ 2573655 w 2713355"/>
              <a:gd name="connsiteY27" fmla="*/ 648970 h 2394585"/>
              <a:gd name="connisteX28" fmla="*/ 2603500 w 2713355"/>
              <a:gd name="connsiteY28" fmla="*/ 738505 h 2394585"/>
              <a:gd name="connisteX29" fmla="*/ 2633980 w 2713355"/>
              <a:gd name="connsiteY29" fmla="*/ 818515 h 2394585"/>
              <a:gd name="connisteX30" fmla="*/ 2643505 w 2713355"/>
              <a:gd name="connsiteY30" fmla="*/ 888365 h 2394585"/>
              <a:gd name="connisteX31" fmla="*/ 2653665 w 2713355"/>
              <a:gd name="connsiteY31" fmla="*/ 977900 h 2394585"/>
              <a:gd name="connisteX32" fmla="*/ 2653665 w 2713355"/>
              <a:gd name="connsiteY32" fmla="*/ 1047750 h 2394585"/>
              <a:gd name="connisteX33" fmla="*/ 2673350 w 2713355"/>
              <a:gd name="connsiteY33" fmla="*/ 1117600 h 2394585"/>
              <a:gd name="connisteX34" fmla="*/ 2683510 w 2713355"/>
              <a:gd name="connsiteY34" fmla="*/ 1197610 h 2394585"/>
              <a:gd name="connisteX35" fmla="*/ 2683510 w 2713355"/>
              <a:gd name="connsiteY35" fmla="*/ 1287145 h 2394585"/>
              <a:gd name="connisteX36" fmla="*/ 2703830 w 2713355"/>
              <a:gd name="connsiteY36" fmla="*/ 1377315 h 2394585"/>
              <a:gd name="connisteX37" fmla="*/ 2713355 w 2713355"/>
              <a:gd name="connsiteY37" fmla="*/ 1447165 h 2394585"/>
              <a:gd name="connisteX38" fmla="*/ 2713355 w 2713355"/>
              <a:gd name="connsiteY38" fmla="*/ 1526540 h 2394585"/>
              <a:gd name="connisteX39" fmla="*/ 2713355 w 2713355"/>
              <a:gd name="connsiteY39" fmla="*/ 1596390 h 2394585"/>
              <a:gd name="connisteX40" fmla="*/ 2713355 w 2713355"/>
              <a:gd name="connsiteY40" fmla="*/ 1676400 h 2394585"/>
              <a:gd name="connisteX41" fmla="*/ 2713355 w 2713355"/>
              <a:gd name="connsiteY41" fmla="*/ 1746250 h 2394585"/>
              <a:gd name="connisteX42" fmla="*/ 2713355 w 2713355"/>
              <a:gd name="connsiteY42" fmla="*/ 1816100 h 2394585"/>
              <a:gd name="connisteX43" fmla="*/ 2713355 w 2713355"/>
              <a:gd name="connsiteY43" fmla="*/ 1885950 h 2394585"/>
              <a:gd name="connisteX44" fmla="*/ 2713355 w 2713355"/>
              <a:gd name="connsiteY44" fmla="*/ 1955800 h 2394585"/>
              <a:gd name="connisteX45" fmla="*/ 2713355 w 2713355"/>
              <a:gd name="connsiteY45" fmla="*/ 2025650 h 2394585"/>
              <a:gd name="connisteX46" fmla="*/ 2703830 w 2713355"/>
              <a:gd name="connsiteY46" fmla="*/ 2095500 h 2394585"/>
              <a:gd name="connisteX47" fmla="*/ 2683510 w 2713355"/>
              <a:gd name="connsiteY47" fmla="*/ 2165350 h 2394585"/>
              <a:gd name="connisteX48" fmla="*/ 2643505 w 2713355"/>
              <a:gd name="connsiteY48" fmla="*/ 2245360 h 2394585"/>
              <a:gd name="connisteX49" fmla="*/ 2583815 w 2713355"/>
              <a:gd name="connsiteY49" fmla="*/ 2314575 h 2394585"/>
              <a:gd name="connisteX50" fmla="*/ 2513965 w 2713355"/>
              <a:gd name="connsiteY50" fmla="*/ 2364740 h 2394585"/>
              <a:gd name="connisteX51" fmla="*/ 2444115 w 2713355"/>
              <a:gd name="connsiteY51" fmla="*/ 2374900 h 2394585"/>
              <a:gd name="connisteX52" fmla="*/ 2374265 w 2713355"/>
              <a:gd name="connsiteY52" fmla="*/ 2394585 h 2394585"/>
              <a:gd name="connisteX53" fmla="*/ 2214880 w 2713355"/>
              <a:gd name="connsiteY53" fmla="*/ 2394585 h 2394585"/>
              <a:gd name="connisteX54" fmla="*/ 2094865 w 2713355"/>
              <a:gd name="connsiteY54" fmla="*/ 2394585 h 2394585"/>
              <a:gd name="connisteX55" fmla="*/ 1975485 w 2713355"/>
              <a:gd name="connsiteY55" fmla="*/ 2394585 h 2394585"/>
              <a:gd name="connisteX56" fmla="*/ 1805940 w 2713355"/>
              <a:gd name="connsiteY56" fmla="*/ 2394585 h 2394585"/>
              <a:gd name="connisteX57" fmla="*/ 1666240 w 2713355"/>
              <a:gd name="connsiteY57" fmla="*/ 2394585 h 2394585"/>
              <a:gd name="connisteX58" fmla="*/ 1576070 w 2713355"/>
              <a:gd name="connsiteY58" fmla="*/ 2394585 h 2394585"/>
              <a:gd name="connisteX59" fmla="*/ 1506220 w 2713355"/>
              <a:gd name="connsiteY59" fmla="*/ 2394585 h 2394585"/>
              <a:gd name="connisteX60" fmla="*/ 1436370 w 2713355"/>
              <a:gd name="connsiteY60" fmla="*/ 2394585 h 2394585"/>
              <a:gd name="connisteX61" fmla="*/ 1356360 w 2713355"/>
              <a:gd name="connsiteY61" fmla="*/ 2394585 h 2394585"/>
              <a:gd name="connisteX62" fmla="*/ 1276985 w 2713355"/>
              <a:gd name="connsiteY62" fmla="*/ 2394585 h 2394585"/>
              <a:gd name="connisteX63" fmla="*/ 1196975 w 2713355"/>
              <a:gd name="connsiteY63" fmla="*/ 2394585 h 2394585"/>
              <a:gd name="connisteX64" fmla="*/ 1127125 w 2713355"/>
              <a:gd name="connsiteY64" fmla="*/ 2394585 h 2394585"/>
              <a:gd name="connisteX65" fmla="*/ 1037590 w 2713355"/>
              <a:gd name="connsiteY65" fmla="*/ 2394585 h 2394585"/>
              <a:gd name="connisteX66" fmla="*/ 967740 w 2713355"/>
              <a:gd name="connsiteY66" fmla="*/ 2394585 h 2394585"/>
              <a:gd name="connisteX67" fmla="*/ 897890 w 2713355"/>
              <a:gd name="connsiteY67" fmla="*/ 2394585 h 2394585"/>
              <a:gd name="connisteX68" fmla="*/ 828040 w 2713355"/>
              <a:gd name="connsiteY68" fmla="*/ 2394585 h 2394585"/>
              <a:gd name="connisteX69" fmla="*/ 737870 w 2713355"/>
              <a:gd name="connsiteY69" fmla="*/ 2394585 h 2394585"/>
              <a:gd name="connisteX70" fmla="*/ 648335 w 2713355"/>
              <a:gd name="connsiteY70" fmla="*/ 2394585 h 2394585"/>
              <a:gd name="connisteX71" fmla="*/ 578485 w 2713355"/>
              <a:gd name="connsiteY71" fmla="*/ 2374900 h 2394585"/>
              <a:gd name="connisteX72" fmla="*/ 508635 w 2713355"/>
              <a:gd name="connsiteY72" fmla="*/ 2364740 h 2394585"/>
              <a:gd name="connisteX73" fmla="*/ 419100 w 2713355"/>
              <a:gd name="connsiteY73" fmla="*/ 2334895 h 2394585"/>
              <a:gd name="connisteX74" fmla="*/ 349250 w 2713355"/>
              <a:gd name="connsiteY74" fmla="*/ 2305050 h 2394585"/>
              <a:gd name="connisteX75" fmla="*/ 279400 w 2713355"/>
              <a:gd name="connsiteY75" fmla="*/ 2284730 h 2394585"/>
              <a:gd name="connisteX76" fmla="*/ 189230 w 2713355"/>
              <a:gd name="connsiteY76" fmla="*/ 2265045 h 2394585"/>
              <a:gd name="connisteX77" fmla="*/ 119380 w 2713355"/>
              <a:gd name="connsiteY77" fmla="*/ 2245360 h 2394585"/>
              <a:gd name="connisteX78" fmla="*/ 59690 w 2713355"/>
              <a:gd name="connsiteY78" fmla="*/ 2175510 h 2394585"/>
              <a:gd name="connisteX79" fmla="*/ 39370 w 2713355"/>
              <a:gd name="connsiteY79" fmla="*/ 2095500 h 2394585"/>
              <a:gd name="connisteX80" fmla="*/ 19685 w 2713355"/>
              <a:gd name="connsiteY80" fmla="*/ 2015490 h 2394585"/>
              <a:gd name="connisteX81" fmla="*/ 9525 w 2713355"/>
              <a:gd name="connsiteY81" fmla="*/ 1945640 h 2394585"/>
              <a:gd name="connisteX82" fmla="*/ 0 w 2713355"/>
              <a:gd name="connsiteY82" fmla="*/ 1875790 h 2394585"/>
              <a:gd name="connisteX83" fmla="*/ 0 w 2713355"/>
              <a:gd name="connsiteY83" fmla="*/ 1805940 h 2394585"/>
              <a:gd name="connisteX84" fmla="*/ 0 w 2713355"/>
              <a:gd name="connsiteY84" fmla="*/ 1736090 h 2394585"/>
              <a:gd name="connisteX85" fmla="*/ 0 w 2713355"/>
              <a:gd name="connsiteY85" fmla="*/ 1666240 h 2394585"/>
              <a:gd name="connisteX86" fmla="*/ 0 w 2713355"/>
              <a:gd name="connsiteY86" fmla="*/ 1596390 h 2394585"/>
              <a:gd name="connisteX87" fmla="*/ 0 w 2713355"/>
              <a:gd name="connsiteY87" fmla="*/ 1526540 h 2394585"/>
              <a:gd name="connisteX88" fmla="*/ 0 w 2713355"/>
              <a:gd name="connsiteY88" fmla="*/ 1447165 h 2394585"/>
              <a:gd name="connisteX89" fmla="*/ 0 w 2713355"/>
              <a:gd name="connsiteY89" fmla="*/ 1367155 h 2394585"/>
              <a:gd name="connisteX90" fmla="*/ 0 w 2713355"/>
              <a:gd name="connsiteY90" fmla="*/ 1287145 h 2394585"/>
              <a:gd name="connisteX91" fmla="*/ 9525 w 2713355"/>
              <a:gd name="connsiteY91" fmla="*/ 1217295 h 2394585"/>
              <a:gd name="connisteX92" fmla="*/ 19685 w 2713355"/>
              <a:gd name="connsiteY92" fmla="*/ 1147445 h 2394585"/>
              <a:gd name="connisteX93" fmla="*/ 29845 w 2713355"/>
              <a:gd name="connsiteY93" fmla="*/ 1077595 h 2394585"/>
              <a:gd name="connisteX94" fmla="*/ 39370 w 2713355"/>
              <a:gd name="connsiteY94" fmla="*/ 1007745 h 2394585"/>
              <a:gd name="connisteX95" fmla="*/ 69850 w 2713355"/>
              <a:gd name="connsiteY95" fmla="*/ 937895 h 2394585"/>
              <a:gd name="connisteX96" fmla="*/ 89535 w 2713355"/>
              <a:gd name="connsiteY96" fmla="*/ 858520 h 2394585"/>
              <a:gd name="connisteX97" fmla="*/ 109220 w 2713355"/>
              <a:gd name="connsiteY97" fmla="*/ 788670 h 2394585"/>
              <a:gd name="connisteX98" fmla="*/ 159385 w 2713355"/>
              <a:gd name="connsiteY98" fmla="*/ 708660 h 2394585"/>
              <a:gd name="connisteX99" fmla="*/ 179070 w 2713355"/>
              <a:gd name="connsiteY99" fmla="*/ 638810 h 2394585"/>
              <a:gd name="connisteX100" fmla="*/ 209550 w 2713355"/>
              <a:gd name="connsiteY100" fmla="*/ 568960 h 2394585"/>
              <a:gd name="connisteX101" fmla="*/ 229235 w 2713355"/>
              <a:gd name="connsiteY101" fmla="*/ 478790 h 2394585"/>
              <a:gd name="connisteX102" fmla="*/ 269240 w 2713355"/>
              <a:gd name="connsiteY102" fmla="*/ 409575 h 2394585"/>
              <a:gd name="connisteX103" fmla="*/ 279400 w 2713355"/>
              <a:gd name="connsiteY103" fmla="*/ 339725 h 2394585"/>
              <a:gd name="connisteX104" fmla="*/ 309245 w 2713355"/>
              <a:gd name="connsiteY104" fmla="*/ 269875 h 2394585"/>
              <a:gd name="connisteX105" fmla="*/ 358775 w 2713355"/>
              <a:gd name="connsiteY105" fmla="*/ 200025 h 2394585"/>
              <a:gd name="connisteX106" fmla="*/ 408940 w 2713355"/>
              <a:gd name="connsiteY106" fmla="*/ 130175 h 2394585"/>
              <a:gd name="connisteX107" fmla="*/ 478790 w 2713355"/>
              <a:gd name="connsiteY107" fmla="*/ 60325 h 2394585"/>
              <a:gd name="connisteX108" fmla="*/ 548640 w 2713355"/>
              <a:gd name="connsiteY108" fmla="*/ 20320 h 2394585"/>
              <a:gd name="connisteX109" fmla="*/ 578485 w 2713355"/>
              <a:gd name="connsiteY109" fmla="*/ 10160 h 23945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</a:cxnLst>
            <a:rect l="l" t="t" r="r" b="b"/>
            <a:pathLst>
              <a:path w="2713355" h="2394585">
                <a:moveTo>
                  <a:pt x="578485" y="10160"/>
                </a:moveTo>
                <a:lnTo>
                  <a:pt x="658495" y="0"/>
                </a:lnTo>
                <a:lnTo>
                  <a:pt x="758190" y="0"/>
                </a:lnTo>
                <a:lnTo>
                  <a:pt x="828040" y="0"/>
                </a:lnTo>
                <a:lnTo>
                  <a:pt x="917575" y="0"/>
                </a:lnTo>
                <a:lnTo>
                  <a:pt x="987425" y="0"/>
                </a:lnTo>
                <a:lnTo>
                  <a:pt x="1057275" y="0"/>
                </a:lnTo>
                <a:lnTo>
                  <a:pt x="1127125" y="0"/>
                </a:lnTo>
                <a:lnTo>
                  <a:pt x="1207135" y="20320"/>
                </a:lnTo>
                <a:lnTo>
                  <a:pt x="1306830" y="20320"/>
                </a:lnTo>
                <a:lnTo>
                  <a:pt x="1396365" y="40005"/>
                </a:lnTo>
                <a:lnTo>
                  <a:pt x="1466215" y="50165"/>
                </a:lnTo>
                <a:lnTo>
                  <a:pt x="1536065" y="60325"/>
                </a:lnTo>
                <a:lnTo>
                  <a:pt x="1616075" y="90170"/>
                </a:lnTo>
                <a:lnTo>
                  <a:pt x="1696085" y="99695"/>
                </a:lnTo>
                <a:lnTo>
                  <a:pt x="1775460" y="120015"/>
                </a:lnTo>
                <a:lnTo>
                  <a:pt x="1845310" y="120015"/>
                </a:lnTo>
                <a:lnTo>
                  <a:pt x="1915160" y="139700"/>
                </a:lnTo>
                <a:lnTo>
                  <a:pt x="1985010" y="149860"/>
                </a:lnTo>
                <a:lnTo>
                  <a:pt x="2054860" y="149860"/>
                </a:lnTo>
                <a:lnTo>
                  <a:pt x="2154555" y="169545"/>
                </a:lnTo>
                <a:lnTo>
                  <a:pt x="2274570" y="200025"/>
                </a:lnTo>
                <a:lnTo>
                  <a:pt x="2374265" y="259715"/>
                </a:lnTo>
                <a:lnTo>
                  <a:pt x="2424430" y="339725"/>
                </a:lnTo>
                <a:lnTo>
                  <a:pt x="2484120" y="419100"/>
                </a:lnTo>
                <a:lnTo>
                  <a:pt x="2513965" y="499110"/>
                </a:lnTo>
                <a:lnTo>
                  <a:pt x="2543810" y="568960"/>
                </a:lnTo>
                <a:lnTo>
                  <a:pt x="2573655" y="648970"/>
                </a:lnTo>
                <a:lnTo>
                  <a:pt x="2603500" y="738505"/>
                </a:lnTo>
                <a:lnTo>
                  <a:pt x="2633980" y="818515"/>
                </a:lnTo>
                <a:lnTo>
                  <a:pt x="2643505" y="888365"/>
                </a:lnTo>
                <a:lnTo>
                  <a:pt x="2653665" y="977900"/>
                </a:lnTo>
                <a:lnTo>
                  <a:pt x="2653665" y="1047750"/>
                </a:lnTo>
                <a:lnTo>
                  <a:pt x="2673350" y="1117600"/>
                </a:lnTo>
                <a:lnTo>
                  <a:pt x="2683510" y="1197610"/>
                </a:lnTo>
                <a:lnTo>
                  <a:pt x="2683510" y="1287145"/>
                </a:lnTo>
                <a:lnTo>
                  <a:pt x="2703830" y="1377315"/>
                </a:lnTo>
                <a:lnTo>
                  <a:pt x="2713355" y="1447165"/>
                </a:lnTo>
                <a:lnTo>
                  <a:pt x="2713355" y="1526540"/>
                </a:lnTo>
                <a:lnTo>
                  <a:pt x="2713355" y="1596390"/>
                </a:lnTo>
                <a:lnTo>
                  <a:pt x="2713355" y="1676400"/>
                </a:lnTo>
                <a:lnTo>
                  <a:pt x="2713355" y="1746250"/>
                </a:lnTo>
                <a:lnTo>
                  <a:pt x="2713355" y="1816100"/>
                </a:lnTo>
                <a:lnTo>
                  <a:pt x="2713355" y="1885950"/>
                </a:lnTo>
                <a:lnTo>
                  <a:pt x="2713355" y="1955800"/>
                </a:lnTo>
                <a:lnTo>
                  <a:pt x="2713355" y="2025650"/>
                </a:lnTo>
                <a:lnTo>
                  <a:pt x="2703830" y="2095500"/>
                </a:lnTo>
                <a:lnTo>
                  <a:pt x="2683510" y="2165350"/>
                </a:lnTo>
                <a:lnTo>
                  <a:pt x="2643505" y="2245360"/>
                </a:lnTo>
                <a:lnTo>
                  <a:pt x="2583815" y="2314575"/>
                </a:lnTo>
                <a:lnTo>
                  <a:pt x="2513965" y="2364740"/>
                </a:lnTo>
                <a:lnTo>
                  <a:pt x="2444115" y="2374900"/>
                </a:lnTo>
                <a:lnTo>
                  <a:pt x="2374265" y="2394585"/>
                </a:lnTo>
                <a:lnTo>
                  <a:pt x="2214880" y="2394585"/>
                </a:lnTo>
                <a:lnTo>
                  <a:pt x="2094865" y="2394585"/>
                </a:lnTo>
                <a:lnTo>
                  <a:pt x="1975485" y="2394585"/>
                </a:lnTo>
                <a:lnTo>
                  <a:pt x="1805940" y="2394585"/>
                </a:lnTo>
                <a:lnTo>
                  <a:pt x="1666240" y="2394585"/>
                </a:lnTo>
                <a:lnTo>
                  <a:pt x="1576070" y="2394585"/>
                </a:lnTo>
                <a:lnTo>
                  <a:pt x="1506220" y="2394585"/>
                </a:lnTo>
                <a:lnTo>
                  <a:pt x="1436370" y="2394585"/>
                </a:lnTo>
                <a:lnTo>
                  <a:pt x="1356360" y="2394585"/>
                </a:lnTo>
                <a:lnTo>
                  <a:pt x="1276985" y="2394585"/>
                </a:lnTo>
                <a:lnTo>
                  <a:pt x="1196975" y="2394585"/>
                </a:lnTo>
                <a:lnTo>
                  <a:pt x="1127125" y="2394585"/>
                </a:lnTo>
                <a:lnTo>
                  <a:pt x="1037590" y="2394585"/>
                </a:lnTo>
                <a:lnTo>
                  <a:pt x="967740" y="2394585"/>
                </a:lnTo>
                <a:lnTo>
                  <a:pt x="897890" y="2394585"/>
                </a:lnTo>
                <a:lnTo>
                  <a:pt x="828040" y="2394585"/>
                </a:lnTo>
                <a:lnTo>
                  <a:pt x="737870" y="2394585"/>
                </a:lnTo>
                <a:lnTo>
                  <a:pt x="648335" y="2394585"/>
                </a:lnTo>
                <a:lnTo>
                  <a:pt x="578485" y="2374900"/>
                </a:lnTo>
                <a:lnTo>
                  <a:pt x="508635" y="2364740"/>
                </a:lnTo>
                <a:lnTo>
                  <a:pt x="419100" y="2334895"/>
                </a:lnTo>
                <a:lnTo>
                  <a:pt x="349250" y="2305050"/>
                </a:lnTo>
                <a:lnTo>
                  <a:pt x="279400" y="2284730"/>
                </a:lnTo>
                <a:lnTo>
                  <a:pt x="189230" y="2265045"/>
                </a:lnTo>
                <a:lnTo>
                  <a:pt x="119380" y="2245360"/>
                </a:lnTo>
                <a:lnTo>
                  <a:pt x="59690" y="2175510"/>
                </a:lnTo>
                <a:lnTo>
                  <a:pt x="39370" y="2095500"/>
                </a:lnTo>
                <a:lnTo>
                  <a:pt x="19685" y="2015490"/>
                </a:lnTo>
                <a:lnTo>
                  <a:pt x="9525" y="1945640"/>
                </a:lnTo>
                <a:lnTo>
                  <a:pt x="0" y="1875790"/>
                </a:lnTo>
                <a:lnTo>
                  <a:pt x="0" y="1805940"/>
                </a:lnTo>
                <a:lnTo>
                  <a:pt x="0" y="1736090"/>
                </a:lnTo>
                <a:lnTo>
                  <a:pt x="0" y="1666240"/>
                </a:lnTo>
                <a:lnTo>
                  <a:pt x="0" y="1596390"/>
                </a:lnTo>
                <a:lnTo>
                  <a:pt x="0" y="1526540"/>
                </a:lnTo>
                <a:lnTo>
                  <a:pt x="0" y="1447165"/>
                </a:lnTo>
                <a:lnTo>
                  <a:pt x="0" y="1367155"/>
                </a:lnTo>
                <a:lnTo>
                  <a:pt x="0" y="1287145"/>
                </a:lnTo>
                <a:lnTo>
                  <a:pt x="9525" y="1217295"/>
                </a:lnTo>
                <a:lnTo>
                  <a:pt x="19685" y="1147445"/>
                </a:lnTo>
                <a:lnTo>
                  <a:pt x="29845" y="1077595"/>
                </a:lnTo>
                <a:lnTo>
                  <a:pt x="39370" y="1007745"/>
                </a:lnTo>
                <a:lnTo>
                  <a:pt x="69850" y="937895"/>
                </a:lnTo>
                <a:lnTo>
                  <a:pt x="89535" y="858520"/>
                </a:lnTo>
                <a:lnTo>
                  <a:pt x="109220" y="788670"/>
                </a:lnTo>
                <a:lnTo>
                  <a:pt x="159385" y="708660"/>
                </a:lnTo>
                <a:lnTo>
                  <a:pt x="179070" y="638810"/>
                </a:lnTo>
                <a:lnTo>
                  <a:pt x="209550" y="568960"/>
                </a:lnTo>
                <a:lnTo>
                  <a:pt x="229235" y="478790"/>
                </a:lnTo>
                <a:lnTo>
                  <a:pt x="269240" y="409575"/>
                </a:lnTo>
                <a:lnTo>
                  <a:pt x="279400" y="339725"/>
                </a:lnTo>
                <a:lnTo>
                  <a:pt x="309245" y="269875"/>
                </a:lnTo>
                <a:lnTo>
                  <a:pt x="358775" y="200025"/>
                </a:lnTo>
                <a:lnTo>
                  <a:pt x="408940" y="130175"/>
                </a:lnTo>
                <a:lnTo>
                  <a:pt x="478790" y="60325"/>
                </a:lnTo>
                <a:lnTo>
                  <a:pt x="548640" y="20320"/>
                </a:lnTo>
                <a:lnTo>
                  <a:pt x="578485" y="10160"/>
                </a:lnTo>
                <a:close/>
              </a:path>
            </a:pathLst>
          </a:custGeom>
          <a:noFill/>
          <a:ln w="6032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059305" y="545465"/>
            <a:ext cx="1027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c</a:t>
            </a:r>
            <a:r>
              <a:rPr lang="en-US" altLang="zh-CN" sz="3200" b="1" baseline="-25000"/>
              <a:t>1</a:t>
            </a:r>
            <a:endParaRPr lang="en-US" altLang="zh-CN" sz="3200" b="1" baseline="-25000"/>
          </a:p>
        </p:txBody>
      </p:sp>
      <p:sp>
        <p:nvSpPr>
          <p:cNvPr id="14" name="文本框 13"/>
          <p:cNvSpPr txBox="1"/>
          <p:nvPr/>
        </p:nvSpPr>
        <p:spPr>
          <a:xfrm>
            <a:off x="459105" y="3394710"/>
            <a:ext cx="1027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c</a:t>
            </a:r>
            <a:r>
              <a:rPr lang="en-US" altLang="zh-CN" sz="3200" b="1" baseline="-25000"/>
              <a:t>2</a:t>
            </a:r>
            <a:endParaRPr lang="en-US" altLang="zh-CN" sz="3200" b="1" baseline="-25000"/>
          </a:p>
        </p:txBody>
      </p:sp>
      <p:sp>
        <p:nvSpPr>
          <p:cNvPr id="15" name="文本框 14"/>
          <p:cNvSpPr txBox="1"/>
          <p:nvPr/>
        </p:nvSpPr>
        <p:spPr>
          <a:xfrm>
            <a:off x="5125720" y="723900"/>
            <a:ext cx="1027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c</a:t>
            </a:r>
            <a:r>
              <a:rPr lang="en-US" altLang="zh-CN" sz="3200" b="1" baseline="-25000"/>
              <a:t>3</a:t>
            </a:r>
            <a:endParaRPr lang="en-US" altLang="zh-CN" sz="3200" b="1" baseline="-25000"/>
          </a:p>
        </p:txBody>
      </p:sp>
      <p:sp>
        <p:nvSpPr>
          <p:cNvPr id="17" name="文本框 16"/>
          <p:cNvSpPr txBox="1"/>
          <p:nvPr/>
        </p:nvSpPr>
        <p:spPr>
          <a:xfrm>
            <a:off x="7231380" y="445135"/>
            <a:ext cx="1027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c</a:t>
            </a:r>
            <a:r>
              <a:rPr lang="en-US" altLang="zh-CN" sz="3200" b="1" baseline="-25000"/>
              <a:t>5</a:t>
            </a:r>
            <a:endParaRPr lang="en-US" altLang="zh-CN" sz="3200" b="1" baseline="-25000"/>
          </a:p>
        </p:txBody>
      </p:sp>
      <p:sp>
        <p:nvSpPr>
          <p:cNvPr id="19" name="文本框 18"/>
          <p:cNvSpPr txBox="1"/>
          <p:nvPr/>
        </p:nvSpPr>
        <p:spPr>
          <a:xfrm>
            <a:off x="10643870" y="545465"/>
            <a:ext cx="1027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c</a:t>
            </a:r>
            <a:r>
              <a:rPr lang="en-US" altLang="zh-CN" sz="3200" b="1" baseline="-25000"/>
              <a:t>7</a:t>
            </a:r>
            <a:endParaRPr lang="en-US" altLang="zh-CN" sz="3200" b="1" baseline="-25000"/>
          </a:p>
        </p:txBody>
      </p:sp>
      <p:graphicFrame>
        <p:nvGraphicFramePr>
          <p:cNvPr id="2" name="表格 1"/>
          <p:cNvGraphicFramePr/>
          <p:nvPr/>
        </p:nvGraphicFramePr>
        <p:xfrm>
          <a:off x="6092190" y="3811905"/>
          <a:ext cx="502031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/>
                <a:gridCol w="408051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Nodes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posting list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U1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(C1,t0) , (C3,t1) , (C5,t2)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U2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(C4,t1) , (C5,t2)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U3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(C4,t1) , (C5,t2)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U4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(C1,t0) , (C3,t1) , (C5,t2)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U5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(C2,t0) , (C4,t1) , (C6,t2)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U6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(C2,t0) , (C4,t1) , (C6,t2)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U7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(C4,t1) , (C5,t2)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bldLvl="0" animBg="1"/>
      <p:bldP spid="5" grpId="0" bldLvl="0" animBg="1"/>
      <p:bldP spid="6" grpId="0" bldLvl="0" animBg="1"/>
      <p:bldP spid="8" grpId="0" animBg="1"/>
      <p:bldP spid="9" grpId="0" bldLvl="0" animBg="1"/>
      <p:bldP spid="13" grpId="0"/>
      <p:bldP spid="14" grpId="0"/>
      <p:bldP spid="15" grpId="0"/>
      <p:bldP spid="16" grpId="0"/>
      <p:bldP spid="10" grpId="0" animBg="1"/>
      <p:bldP spid="12" grpId="0" animBg="1"/>
      <p:bldP spid="17" grpId="0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4040" y="3693160"/>
            <a:ext cx="10379710" cy="318325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420" y="113030"/>
            <a:ext cx="10515600" cy="483235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Our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57550" y="254000"/>
            <a:ext cx="45853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Condensed  TIMEREACH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" y="838200"/>
            <a:ext cx="5552440" cy="2776220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 flipV="1">
            <a:off x="281305" y="3672205"/>
            <a:ext cx="5387975" cy="10160"/>
          </a:xfrm>
          <a:prstGeom prst="line">
            <a:avLst/>
          </a:prstGeom>
          <a:ln w="3492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292735" y="1936115"/>
            <a:ext cx="5387975" cy="10160"/>
          </a:xfrm>
          <a:prstGeom prst="line">
            <a:avLst/>
          </a:prstGeom>
          <a:ln w="3492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292735" y="838200"/>
            <a:ext cx="5387975" cy="10160"/>
          </a:xfrm>
          <a:prstGeom prst="line">
            <a:avLst/>
          </a:prstGeom>
          <a:ln w="3492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81305" y="3884930"/>
            <a:ext cx="386588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solidFill>
                  <a:schemeClr val="accent1">
                    <a:lumMod val="75000"/>
                  </a:schemeClr>
                </a:solidFill>
              </a:rPr>
              <a:t>maximum weight bipartite matching</a:t>
            </a:r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675" y="800100"/>
            <a:ext cx="3089910" cy="2945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61293" y="391502"/>
            <a:ext cx="10515600" cy="120967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Outline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913608" y="1693353"/>
            <a:ext cx="5402580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2825408" y="1622133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2987903" y="2707448"/>
            <a:ext cx="5425440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3139033" y="3723448"/>
            <a:ext cx="5450840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2959328" y="2627438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3091408" y="3647883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64"/>
          <p:cNvSpPr txBox="1"/>
          <p:nvPr/>
        </p:nvSpPr>
        <p:spPr>
          <a:xfrm>
            <a:off x="4513173" y="1791778"/>
            <a:ext cx="270192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</a:rPr>
              <a:t>Introduction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18" name="文本框 66"/>
          <p:cNvSpPr txBox="1"/>
          <p:nvPr/>
        </p:nvSpPr>
        <p:spPr>
          <a:xfrm>
            <a:off x="2913608" y="1791778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1</a:t>
            </a:r>
            <a:endParaRPr kumimoji="0" lang="zh-CN" altLang="en-US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19" name="文本框 6"/>
          <p:cNvSpPr txBox="1"/>
          <p:nvPr/>
        </p:nvSpPr>
        <p:spPr>
          <a:xfrm>
            <a:off x="4394200" y="2806065"/>
            <a:ext cx="31724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0" hangingPunct="0"/>
            <a:r>
              <a:rPr lang="en-US" altLang="zh-CN" sz="2400" b="1" dirty="0" smtClean="0">
                <a:solidFill>
                  <a:schemeClr val="bg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Existing </a:t>
            </a:r>
            <a:r>
              <a:rPr lang="en-US" altLang="zh-CN" sz="2400" b="1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Approach</a:t>
            </a:r>
            <a:endParaRPr lang="en-US" altLang="zh-CN" sz="2400" b="1" dirty="0" smtClean="0">
              <a:solidFill>
                <a:schemeClr val="bg1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0" name="文本框 7"/>
          <p:cNvSpPr txBox="1"/>
          <p:nvPr/>
        </p:nvSpPr>
        <p:spPr>
          <a:xfrm>
            <a:off x="4495836" y="3826318"/>
            <a:ext cx="302069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Our Approach 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3270478" y="4815648"/>
            <a:ext cx="5461635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3191103" y="4735638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17"/>
          <p:cNvSpPr txBox="1"/>
          <p:nvPr/>
        </p:nvSpPr>
        <p:spPr>
          <a:xfrm>
            <a:off x="3270478" y="4914073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4</a:t>
            </a:r>
            <a:endParaRPr kumimoji="0" lang="zh-CN" altLang="en-US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4" name="文本框 18"/>
          <p:cNvSpPr txBox="1"/>
          <p:nvPr/>
        </p:nvSpPr>
        <p:spPr>
          <a:xfrm>
            <a:off x="3056483" y="2805873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2</a:t>
            </a:r>
            <a:endParaRPr kumimoji="0" lang="en-US" altLang="zh-CN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5" name="文本框 19"/>
          <p:cNvSpPr txBox="1"/>
          <p:nvPr/>
        </p:nvSpPr>
        <p:spPr>
          <a:xfrm>
            <a:off x="3187928" y="3826318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3</a:t>
            </a:r>
            <a:endParaRPr kumimoji="0" lang="en-US" altLang="zh-CN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3487013" y="5807518"/>
            <a:ext cx="5344160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3407638" y="5727508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3"/>
          <p:cNvSpPr txBox="1"/>
          <p:nvPr/>
        </p:nvSpPr>
        <p:spPr>
          <a:xfrm>
            <a:off x="3487013" y="5905943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5</a:t>
            </a:r>
            <a:endParaRPr kumimoji="0" lang="en-US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30" name="文本框 7"/>
          <p:cNvSpPr txBox="1"/>
          <p:nvPr/>
        </p:nvSpPr>
        <p:spPr>
          <a:xfrm>
            <a:off x="4633630" y="4914220"/>
            <a:ext cx="4355123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en-US" altLang="zh-CN" sz="2400" b="1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Experimental</a:t>
            </a:r>
            <a:endParaRPr lang="en-US" altLang="zh-CN" sz="2400" b="1" dirty="0" smtClean="0">
              <a:solidFill>
                <a:schemeClr val="bg1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31" name="文本框 7"/>
          <p:cNvSpPr txBox="1"/>
          <p:nvPr/>
        </p:nvSpPr>
        <p:spPr>
          <a:xfrm>
            <a:off x="4864428" y="5904625"/>
            <a:ext cx="302069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en-US" altLang="zh-CN" sz="2400" b="1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Conclusion</a:t>
            </a:r>
            <a:endParaRPr lang="en-US" altLang="zh-CN" sz="2400" b="1" dirty="0" smtClean="0">
              <a:solidFill>
                <a:schemeClr val="bg1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5070" y="760095"/>
            <a:ext cx="3286760" cy="317563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10515600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Our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62300" y="152400"/>
            <a:ext cx="41535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Condensed  TIMEREACH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305425" y="2288540"/>
            <a:ext cx="1209675" cy="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915" y="723900"/>
            <a:ext cx="3319780" cy="3214370"/>
          </a:xfrm>
          <a:prstGeom prst="rect">
            <a:avLst/>
          </a:prstGeom>
        </p:spPr>
      </p:pic>
      <p:graphicFrame>
        <p:nvGraphicFramePr>
          <p:cNvPr id="21" name="表格 20"/>
          <p:cNvGraphicFramePr/>
          <p:nvPr/>
        </p:nvGraphicFramePr>
        <p:xfrm>
          <a:off x="139065" y="3935730"/>
          <a:ext cx="434276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640"/>
                <a:gridCol w="341312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Nodes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posting list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U1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(C1,t0) , (C3,t1) , (C5,t2)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U2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(C4,t1) , (C5,t2)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U3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(C4,t1) , (C5,t2)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U4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(C1,t0) , (C3,t1) , (C5,t2)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U5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(C2,t0) , (C4,t1) , (C6,t2)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U6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(C2,t0) , (C4,t1) , (C6,t2)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U7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(C4,t1) , (C5,t2)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2" name="直接箭头连接符 21"/>
          <p:cNvCxnSpPr/>
          <p:nvPr/>
        </p:nvCxnSpPr>
        <p:spPr>
          <a:xfrm>
            <a:off x="4928870" y="5241290"/>
            <a:ext cx="1209675" cy="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/>
          <p:nvPr/>
        </p:nvGraphicFramePr>
        <p:xfrm>
          <a:off x="6511290" y="3926205"/>
          <a:ext cx="435356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410"/>
                <a:gridCol w="348615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Nodes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posting list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U1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(C1,[t0,t3])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U2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(C2,[t1,t1]) , (C1,[t2,t3]) 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U3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(C2,[t1,t1]) , (C1,[t2,t3])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U4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(C1,[t0,t3])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U5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(C2,[t0,t0]) , (C2,[t1,t2]) , (C1,[t3,t3])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U6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(C2,[t0,t2]) ,  (C1,[t3,t3])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U7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(C2,[t1,t1]) , (C1,[t2,t3]) 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10515600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Our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90900" y="161925"/>
            <a:ext cx="46958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Condensed Version Graph</a:t>
            </a:r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 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430" y="1666875"/>
            <a:ext cx="5215890" cy="37998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820" y="1666875"/>
            <a:ext cx="4639310" cy="4314190"/>
          </a:xfrm>
          <a:prstGeom prst="rect">
            <a:avLst/>
          </a:prstGeom>
        </p:spPr>
      </p:pic>
      <p:cxnSp>
        <p:nvCxnSpPr>
          <p:cNvPr id="22" name="直接箭头连接符 21"/>
          <p:cNvCxnSpPr/>
          <p:nvPr/>
        </p:nvCxnSpPr>
        <p:spPr>
          <a:xfrm>
            <a:off x="5491480" y="3855720"/>
            <a:ext cx="1209675" cy="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10515600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Our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62300" y="152400"/>
            <a:ext cx="41535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Query  Processing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735" y="3341370"/>
            <a:ext cx="3688080" cy="3429635"/>
          </a:xfrm>
          <a:prstGeom prst="rect">
            <a:avLst/>
          </a:prstGeom>
        </p:spPr>
      </p:pic>
      <p:graphicFrame>
        <p:nvGraphicFramePr>
          <p:cNvPr id="24" name="表格 23"/>
          <p:cNvGraphicFramePr/>
          <p:nvPr/>
        </p:nvGraphicFramePr>
        <p:xfrm>
          <a:off x="6549390" y="3735705"/>
          <a:ext cx="435356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410"/>
                <a:gridCol w="348615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Nodes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posting list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U1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(C1,[t0,t3])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U2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(C2,[t1,t1]) , (C1,[t2,t3]) 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U3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(C2,[t1,t1]) , (C1,[t2,t3])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U4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(C1,[t0,t3])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U5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(C2,[t0,t0]) , (C2,[t1,t2]) , (C1,[t3,t3])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U6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(C2,[t0,t2]) ,  (C1,[t3,t3])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U7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(C2,[t1,t1]) , (C1,[t2,t3]) 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-54610" y="3341370"/>
            <a:ext cx="2979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Version Graph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49390" y="3275330"/>
            <a:ext cx="41535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Condensed  TIMEREACH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" y="723900"/>
            <a:ext cx="11412855" cy="2406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3334385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Our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62300" y="152400"/>
            <a:ext cx="41535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Query  Processing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735" y="3341370"/>
            <a:ext cx="3688080" cy="3429635"/>
          </a:xfrm>
          <a:prstGeom prst="rect">
            <a:avLst/>
          </a:prstGeom>
        </p:spPr>
      </p:pic>
      <p:graphicFrame>
        <p:nvGraphicFramePr>
          <p:cNvPr id="24" name="表格 23"/>
          <p:cNvGraphicFramePr/>
          <p:nvPr/>
        </p:nvGraphicFramePr>
        <p:xfrm>
          <a:off x="6549390" y="3735705"/>
          <a:ext cx="435356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410"/>
                <a:gridCol w="348615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Nodes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posting list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U1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(C1,[t0,t3])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U2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(C2,[t1,t1]) , (C1,[t2,t3]) 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U3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(C2,[t1,t1]) , (C1,[t2,t3])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U4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(C1,[t0,t3])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U5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(C2,[t0,t0]) , (C2,[t1,t2]) , (C1,[t3,t3])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U6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(C2,[t0,t2]) ,  (C1,[t3,t3])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U7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(C2,[t1,t1]) , (C1,[t2,t3]) 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-54610" y="3341370"/>
            <a:ext cx="2979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Version Graph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49390" y="3275330"/>
            <a:ext cx="41535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Condensed  TIMEREACH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7190" y="723900"/>
            <a:ext cx="2847975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 dirty="0">
                <a:solidFill>
                  <a:srgbClr val="00B0F0"/>
                </a:solidFill>
                <a:latin typeface="+mn-ea"/>
                <a:sym typeface="+mn-ea"/>
              </a:rPr>
              <a:t> Example:</a:t>
            </a:r>
            <a:endParaRPr lang="en-US" altLang="zh-CN" sz="2400" b="1" dirty="0">
              <a:solidFill>
                <a:schemeClr val="accent5">
                  <a:lumMod val="50000"/>
                </a:schemeClr>
              </a:solidFill>
              <a:latin typeface="+mn-ea"/>
              <a:sym typeface="+mn-ea"/>
            </a:endParaRPr>
          </a:p>
          <a:p>
            <a:pPr algn="l"/>
            <a:r>
              <a:rPr lang="en-US" altLang="zh-CN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Q( U7 , U5 , [0,3])</a:t>
            </a:r>
            <a:endParaRPr lang="en-US" altLang="zh-CN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448550" y="6299200"/>
            <a:ext cx="3448050" cy="352425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454900" y="5565775"/>
            <a:ext cx="3448050" cy="352425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" y="1649730"/>
            <a:ext cx="1309370" cy="501015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10" y="2525395"/>
            <a:ext cx="1317625" cy="492760"/>
          </a:xfrm>
          <a:prstGeom prst="rect">
            <a:avLst/>
          </a:prstGeom>
        </p:spPr>
      </p:pic>
      <p:sp>
        <p:nvSpPr>
          <p:cNvPr id="2050" name="勾"/>
          <p:cNvSpPr/>
          <p:nvPr/>
        </p:nvSpPr>
        <p:spPr bwMode="auto">
          <a:xfrm>
            <a:off x="2285365" y="1769745"/>
            <a:ext cx="678180" cy="41910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4" name="勾"/>
          <p:cNvSpPr/>
          <p:nvPr/>
        </p:nvSpPr>
        <p:spPr bwMode="auto">
          <a:xfrm>
            <a:off x="2265045" y="2599055"/>
            <a:ext cx="678180" cy="41910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3038475" y="5880100"/>
            <a:ext cx="542925" cy="476250"/>
          </a:xfrm>
          <a:prstGeom prst="ellipse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737995" y="5737860"/>
            <a:ext cx="666115" cy="703580"/>
          </a:xfrm>
          <a:prstGeom prst="ellipse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2976880" y="3613785"/>
            <a:ext cx="666115" cy="703580"/>
          </a:xfrm>
          <a:prstGeom prst="ellipse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737995" y="5737860"/>
            <a:ext cx="666115" cy="703580"/>
          </a:xfrm>
          <a:prstGeom prst="ellipse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5977890" y="723900"/>
            <a:ext cx="2847975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 dirty="0">
                <a:solidFill>
                  <a:srgbClr val="00B0F0"/>
                </a:solidFill>
                <a:latin typeface="+mn-ea"/>
                <a:sym typeface="+mn-ea"/>
              </a:rPr>
              <a:t> Example:</a:t>
            </a:r>
            <a:endParaRPr lang="en-US" altLang="zh-CN" sz="2400" b="1" dirty="0">
              <a:solidFill>
                <a:schemeClr val="accent5">
                  <a:lumMod val="50000"/>
                </a:schemeClr>
              </a:solidFill>
              <a:latin typeface="+mn-ea"/>
              <a:sym typeface="+mn-ea"/>
            </a:endParaRPr>
          </a:p>
          <a:p>
            <a:pPr algn="l"/>
            <a:r>
              <a:rPr lang="en-US" altLang="zh-CN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Q( U1 , U4 , [0,3])</a:t>
            </a:r>
            <a:endParaRPr lang="en-US" altLang="zh-CN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095" y="1630680"/>
            <a:ext cx="1309370" cy="501015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635" y="2506345"/>
            <a:ext cx="1317625" cy="492760"/>
          </a:xfrm>
          <a:prstGeom prst="rect">
            <a:avLst/>
          </a:prstGeom>
        </p:spPr>
      </p:pic>
      <p:sp>
        <p:nvSpPr>
          <p:cNvPr id="54" name="勾"/>
          <p:cNvSpPr/>
          <p:nvPr/>
        </p:nvSpPr>
        <p:spPr bwMode="auto">
          <a:xfrm>
            <a:off x="8086090" y="1750695"/>
            <a:ext cx="678180" cy="41910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5" name="勾"/>
          <p:cNvSpPr/>
          <p:nvPr/>
        </p:nvSpPr>
        <p:spPr bwMode="auto">
          <a:xfrm>
            <a:off x="8065770" y="2580005"/>
            <a:ext cx="678180" cy="41910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0" grpId="0" animBg="1"/>
      <p:bldP spid="41" grpId="0" animBg="1"/>
      <p:bldP spid="2050" grpId="0" bldLvl="0" animBg="1"/>
      <p:bldP spid="44" grpId="0" bldLvl="0" animBg="1"/>
      <p:bldP spid="45" grpId="0" animBg="1"/>
      <p:bldP spid="46" grpId="0" animBg="1"/>
      <p:bldP spid="45" grpId="1" animBg="1"/>
      <p:bldP spid="46" grpId="1" animBg="1"/>
      <p:bldP spid="49" grpId="0" bldLvl="0" animBg="1"/>
      <p:bldP spid="50" grpId="0" bldLvl="0" animBg="1"/>
      <p:bldP spid="51" grpId="0"/>
      <p:bldP spid="54" grpId="0" bldLvl="0" animBg="1"/>
      <p:bldP spid="55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3334385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Our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62300" y="152400"/>
            <a:ext cx="41535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Interval 2Hop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6730" y="723900"/>
            <a:ext cx="7771130" cy="58343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15835" y="536575"/>
            <a:ext cx="41535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+mn-ea"/>
                <a:sym typeface="+mn-ea"/>
              </a:rPr>
              <a:t>根据 连通分量的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+mn-ea"/>
              <a:sym typeface="+mn-ea"/>
            </a:endParaRPr>
          </a:p>
          <a:p>
            <a:pPr lvl="1" algn="l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+mn-ea"/>
                <a:sym typeface="+mn-ea"/>
              </a:rPr>
              <a:t>Version Graph 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+mn-ea"/>
              <a:sym typeface="+mn-ea"/>
            </a:endParaRPr>
          </a:p>
          <a:p>
            <a:pPr lvl="1"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+mn-ea"/>
                <a:sym typeface="+mn-ea"/>
              </a:rPr>
              <a:t>图的信息构造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742481" y="3078177"/>
            <a:ext cx="6604968" cy="935369"/>
          </a:xfrm>
        </p:spPr>
        <p:txBody>
          <a:bodyPr>
            <a:normAutofit fontScale="90000"/>
          </a:bodyPr>
          <a:lstStyle/>
          <a:p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+mj-ea"/>
                <a:cs typeface="经典综艺体简" panose="02010609000101010101" pitchFamily="49" charset="-122"/>
                <a:sym typeface="+mn-ea"/>
              </a:rPr>
              <a:t>Experimental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4</a:t>
            </a:r>
            <a:endParaRPr lang="zh-CN" altLang="en-US" dirty="0">
              <a:latin typeface="Adobe Gothic Std B" panose="020B08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180975"/>
            <a:ext cx="3705225" cy="668020"/>
          </a:xfrm>
        </p:spPr>
        <p:txBody>
          <a:bodyPr>
            <a:normAutofit fontScale="90000"/>
          </a:bodyPr>
          <a:lstStyle/>
          <a:p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+mj-ea"/>
                <a:cs typeface="经典综艺体简" panose="02010609000101010101" pitchFamily="49" charset="-122"/>
                <a:sym typeface="+mn-ea"/>
              </a:rPr>
              <a:t>Experimental</a:t>
            </a:r>
            <a:endParaRPr lang="zh-CN" altLang="en-US" dirty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7105" name="AutoShape 1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106" name="AutoShape 2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285" y="1043305"/>
            <a:ext cx="10095230" cy="5190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180975"/>
            <a:ext cx="3705225" cy="668020"/>
          </a:xfrm>
        </p:spPr>
        <p:txBody>
          <a:bodyPr>
            <a:normAutofit fontScale="90000"/>
          </a:bodyPr>
          <a:lstStyle/>
          <a:p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+mj-ea"/>
                <a:cs typeface="经典综艺体简" panose="02010609000101010101" pitchFamily="49" charset="-122"/>
                <a:sym typeface="+mn-ea"/>
              </a:rPr>
              <a:t>Experimental</a:t>
            </a:r>
            <a:endParaRPr lang="zh-CN" altLang="en-US" dirty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7105" name="AutoShape 1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106" name="AutoShape 2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57325"/>
            <a:ext cx="11991340" cy="3543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180975"/>
            <a:ext cx="3705225" cy="668020"/>
          </a:xfrm>
        </p:spPr>
        <p:txBody>
          <a:bodyPr>
            <a:normAutofit fontScale="90000"/>
          </a:bodyPr>
          <a:lstStyle/>
          <a:p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+mj-ea"/>
                <a:cs typeface="经典综艺体简" panose="02010609000101010101" pitchFamily="49" charset="-122"/>
                <a:sym typeface="+mn-ea"/>
              </a:rPr>
              <a:t>Experimental</a:t>
            </a:r>
            <a:endParaRPr lang="zh-CN" altLang="en-US" dirty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7105" name="AutoShape 1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106" name="AutoShape 2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" y="1808480"/>
            <a:ext cx="12066270" cy="3241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180975"/>
            <a:ext cx="3705225" cy="668020"/>
          </a:xfrm>
        </p:spPr>
        <p:txBody>
          <a:bodyPr>
            <a:normAutofit fontScale="90000"/>
          </a:bodyPr>
          <a:lstStyle/>
          <a:p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+mj-ea"/>
                <a:cs typeface="经典综艺体简" panose="02010609000101010101" pitchFamily="49" charset="-122"/>
                <a:sym typeface="+mn-ea"/>
              </a:rPr>
              <a:t>Experimental</a:t>
            </a:r>
            <a:endParaRPr lang="zh-CN" altLang="en-US" dirty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7105" name="AutoShape 1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106" name="AutoShape 2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4135" y="719455"/>
            <a:ext cx="11996420" cy="30854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3890645"/>
            <a:ext cx="12191365" cy="3028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95725" y="304800"/>
            <a:ext cx="61156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Random Run 500  queries 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716104" y="2866292"/>
            <a:ext cx="6604968" cy="1135415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b="1" dirty="0" smtClean="0">
                <a:latin typeface="+mj-ea"/>
                <a:cs typeface="经典综艺体简" panose="02010609000101010101" pitchFamily="49" charset="-122"/>
              </a:rPr>
              <a:t>Introduction</a:t>
            </a:r>
            <a:endParaRPr lang="en-US" altLang="zh-CN" b="1" dirty="0" smtClean="0">
              <a:latin typeface="+mj-ea"/>
              <a:cs typeface="经典综艺体简" panose="02010609000101010101" pitchFamily="49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</a:t>
            </a:r>
            <a:endParaRPr lang="zh-CN" altLang="en-US" dirty="0">
              <a:latin typeface="Adobe Gothic Std B" panose="020B08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180975"/>
            <a:ext cx="3705225" cy="668020"/>
          </a:xfrm>
        </p:spPr>
        <p:txBody>
          <a:bodyPr>
            <a:normAutofit fontScale="90000"/>
          </a:bodyPr>
          <a:lstStyle/>
          <a:p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+mj-ea"/>
                <a:cs typeface="经典综艺体简" panose="02010609000101010101" pitchFamily="49" charset="-122"/>
                <a:sym typeface="+mn-ea"/>
              </a:rPr>
              <a:t>Experimental</a:t>
            </a:r>
            <a:endParaRPr lang="zh-CN" altLang="en-US" dirty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7105" name="AutoShape 1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106" name="AutoShape 2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1737995"/>
            <a:ext cx="12120245" cy="33820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90875" y="996950"/>
            <a:ext cx="61156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Random Run 500  queries 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180975"/>
            <a:ext cx="3705225" cy="668020"/>
          </a:xfrm>
        </p:spPr>
        <p:txBody>
          <a:bodyPr>
            <a:normAutofit fontScale="90000"/>
          </a:bodyPr>
          <a:lstStyle/>
          <a:p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+mj-ea"/>
                <a:cs typeface="经典综艺体简" panose="02010609000101010101" pitchFamily="49" charset="-122"/>
                <a:sym typeface="+mn-ea"/>
              </a:rPr>
              <a:t>Experimental</a:t>
            </a:r>
            <a:endParaRPr lang="zh-CN" altLang="en-US" dirty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7105" name="AutoShape 1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106" name="AutoShape 2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255" y="1638300"/>
            <a:ext cx="12209780" cy="3581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90875" y="996950"/>
            <a:ext cx="61156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Random Run 500  queries 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742481" y="3078177"/>
            <a:ext cx="6604968" cy="935369"/>
          </a:xfrm>
        </p:spPr>
        <p:txBody>
          <a:bodyPr>
            <a:normAutofit fontScale="90000"/>
          </a:bodyPr>
          <a:lstStyle/>
          <a:p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+mj-ea"/>
                <a:cs typeface="经典综艺体简" panose="02010609000101010101" pitchFamily="49" charset="-122"/>
                <a:sym typeface="+mn-ea"/>
              </a:rPr>
              <a:t>Conclusion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5</a:t>
            </a:r>
            <a:endParaRPr lang="en-US" dirty="0">
              <a:latin typeface="Adobe Gothic Std B" panose="020B08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6621" y="1530845"/>
            <a:ext cx="10514012" cy="2347938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</a:rPr>
              <a:t>Thank for your time!</a:t>
            </a:r>
            <a:endParaRPr lang="en-US" altLang="zh-CN" sz="8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3505" y="57150"/>
            <a:ext cx="3003550" cy="70104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237490" y="758190"/>
            <a:ext cx="3686175" cy="534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20000"/>
              </a:lnSpc>
            </a:pPr>
            <a:r>
              <a:rPr sz="2400" b="1" dirty="0">
                <a:solidFill>
                  <a:srgbClr val="0070C0"/>
                </a:solidFill>
                <a:latin typeface="+mn-ea"/>
                <a:sym typeface="+mn-ea"/>
              </a:rPr>
              <a:t>Evolving Graphs</a:t>
            </a:r>
            <a:endParaRPr lang="zh-CN" altLang="en-US" sz="2400" b="1" dirty="0">
              <a:solidFill>
                <a:srgbClr val="0070C0"/>
              </a:solidFill>
              <a:latin typeface="+mn-ea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635" y="293370"/>
            <a:ext cx="7081520" cy="6550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3505" y="57150"/>
            <a:ext cx="3003550" cy="70104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Introduction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480" y="1999615"/>
            <a:ext cx="3206115" cy="29857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755" y="1874520"/>
            <a:ext cx="3559810" cy="32365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805" y="1873885"/>
            <a:ext cx="3489960" cy="3237230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>
            <a:off x="508000" y="5452110"/>
            <a:ext cx="10815320" cy="0"/>
          </a:xfrm>
          <a:prstGeom prst="straightConnector1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195570" y="5452110"/>
            <a:ext cx="2055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</a:rPr>
              <a:t>time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4155" y="1588135"/>
            <a:ext cx="2055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</a:rPr>
              <a:t>G</a:t>
            </a:r>
            <a:r>
              <a:rPr lang="en-US" altLang="zh-CN" sz="3600" b="1" baseline="-25000">
                <a:solidFill>
                  <a:srgbClr val="FF0000"/>
                </a:solidFill>
              </a:rPr>
              <a:t>t0</a:t>
            </a:r>
            <a:endParaRPr lang="en-US" altLang="zh-CN" sz="3600" b="1" baseline="-2500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314825" y="1628140"/>
            <a:ext cx="2055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</a:rPr>
              <a:t>G</a:t>
            </a:r>
            <a:r>
              <a:rPr lang="en-US" altLang="zh-CN" sz="3600" b="1" baseline="-25000">
                <a:solidFill>
                  <a:srgbClr val="FF0000"/>
                </a:solidFill>
              </a:rPr>
              <a:t>t1</a:t>
            </a:r>
            <a:endParaRPr lang="en-US" altLang="zh-CN" sz="3600" b="1" baseline="-2500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006080" y="1588135"/>
            <a:ext cx="2055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</a:rPr>
              <a:t>G</a:t>
            </a:r>
            <a:r>
              <a:rPr lang="en-US" altLang="zh-CN" sz="3600" b="1" baseline="-25000">
                <a:solidFill>
                  <a:srgbClr val="FF0000"/>
                </a:solidFill>
              </a:rPr>
              <a:t>t2</a:t>
            </a:r>
            <a:endParaRPr lang="en-US" altLang="zh-CN" sz="3600" b="1" baseline="-2500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392535" y="3473450"/>
            <a:ext cx="7981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/>
              <a:t>.....</a:t>
            </a:r>
            <a:endParaRPr lang="en-US" altLang="zh-CN" sz="4000" b="1"/>
          </a:p>
        </p:txBody>
      </p:sp>
      <p:sp>
        <p:nvSpPr>
          <p:cNvPr id="19" name="文本框 18"/>
          <p:cNvSpPr txBox="1"/>
          <p:nvPr/>
        </p:nvSpPr>
        <p:spPr>
          <a:xfrm>
            <a:off x="11259185" y="1588135"/>
            <a:ext cx="2055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</a:rPr>
              <a:t>G</a:t>
            </a:r>
            <a:r>
              <a:rPr lang="en-US" altLang="zh-CN" sz="3600" b="1" baseline="-25000">
                <a:solidFill>
                  <a:srgbClr val="FF0000"/>
                </a:solidFill>
              </a:rPr>
              <a:t>tn</a:t>
            </a:r>
            <a:endParaRPr lang="en-US" altLang="zh-CN" sz="3600" b="1" baseline="-2500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37540" y="758190"/>
            <a:ext cx="2540000" cy="534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20000"/>
              </a:lnSpc>
            </a:pPr>
            <a:r>
              <a:rPr sz="2400" b="1" dirty="0">
                <a:solidFill>
                  <a:srgbClr val="0070C0"/>
                </a:solidFill>
                <a:latin typeface="+mn-ea"/>
                <a:sym typeface="+mn-ea"/>
              </a:rPr>
              <a:t>Defintion</a:t>
            </a:r>
            <a:endParaRPr sz="2400" b="1" dirty="0">
              <a:solidFill>
                <a:srgbClr val="0070C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9250" y="1358900"/>
            <a:ext cx="2427605" cy="22961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385" y="1363980"/>
            <a:ext cx="2430780" cy="224028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3505" y="57150"/>
            <a:ext cx="3003550" cy="70104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Introduction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40" y="1292225"/>
            <a:ext cx="2559050" cy="23831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540" y="1348740"/>
            <a:ext cx="2496820" cy="227012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17525" y="1358900"/>
            <a:ext cx="748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G</a:t>
            </a:r>
            <a:r>
              <a:rPr lang="en-US" altLang="zh-CN" sz="2400" b="1" baseline="-25000">
                <a:solidFill>
                  <a:srgbClr val="FF0000"/>
                </a:solidFill>
              </a:rPr>
              <a:t>t0</a:t>
            </a:r>
            <a:endParaRPr lang="en-US" altLang="zh-CN" sz="2400" b="1" baseline="-2500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107055" y="1358900"/>
            <a:ext cx="738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G</a:t>
            </a:r>
            <a:r>
              <a:rPr lang="en-US" altLang="zh-CN" sz="2400" b="1" baseline="-25000">
                <a:solidFill>
                  <a:srgbClr val="FF0000"/>
                </a:solidFill>
              </a:rPr>
              <a:t>t1</a:t>
            </a:r>
            <a:endParaRPr lang="en-US" altLang="zh-CN" sz="2400" b="1" baseline="-2500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79185" y="1358900"/>
            <a:ext cx="759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G</a:t>
            </a:r>
            <a:r>
              <a:rPr lang="en-US" altLang="zh-CN" sz="2400" b="1" baseline="-25000">
                <a:solidFill>
                  <a:srgbClr val="FF0000"/>
                </a:solidFill>
              </a:rPr>
              <a:t>t2</a:t>
            </a:r>
            <a:endParaRPr lang="en-US" altLang="zh-CN" sz="2400" b="1" baseline="-2500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37540" y="758190"/>
            <a:ext cx="2540000" cy="534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20000"/>
              </a:lnSpc>
            </a:pPr>
            <a:r>
              <a:rPr sz="2400" b="1" dirty="0">
                <a:solidFill>
                  <a:srgbClr val="0070C0"/>
                </a:solidFill>
                <a:latin typeface="+mn-ea"/>
                <a:sym typeface="+mn-ea"/>
              </a:rPr>
              <a:t>Defintion</a:t>
            </a:r>
            <a:endParaRPr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58605" y="1348740"/>
            <a:ext cx="759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G</a:t>
            </a:r>
            <a:r>
              <a:rPr lang="en-US" altLang="zh-CN" sz="2400" b="1" baseline="-25000">
                <a:solidFill>
                  <a:srgbClr val="FF0000"/>
                </a:solidFill>
              </a:rPr>
              <a:t>t3</a:t>
            </a:r>
            <a:endParaRPr lang="en-US" altLang="zh-CN" sz="2400" b="1" baseline="-250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5590" y="4017010"/>
            <a:ext cx="38677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</a:pPr>
            <a:r>
              <a:rPr lang="en-US" sz="2000" b="1" dirty="0">
                <a:solidFill>
                  <a:srgbClr val="0070C0"/>
                </a:solidFill>
                <a:latin typeface="+mn-ea"/>
                <a:sym typeface="+mn-ea"/>
              </a:rPr>
              <a:t>Snapshot:     </a:t>
            </a:r>
            <a:r>
              <a:rPr lang="en-US" sz="2000" b="1" i="1" dirty="0">
                <a:solidFill>
                  <a:schemeClr val="tx1"/>
                </a:solidFill>
                <a:latin typeface="+mn-ea"/>
                <a:sym typeface="+mn-ea"/>
              </a:rPr>
              <a:t>G</a:t>
            </a:r>
            <a:r>
              <a:rPr lang="en-US" sz="2000" b="1" i="1" baseline="-25000" dirty="0">
                <a:solidFill>
                  <a:schemeClr val="tx1"/>
                </a:solidFill>
                <a:latin typeface="+mn-ea"/>
                <a:sym typeface="+mn-ea"/>
              </a:rPr>
              <a:t>t</a:t>
            </a:r>
            <a:r>
              <a:rPr lang="en-US" sz="2000" b="1" i="1" dirty="0">
                <a:solidFill>
                  <a:schemeClr val="tx1"/>
                </a:solidFill>
                <a:latin typeface="+mn-ea"/>
                <a:sym typeface="+mn-ea"/>
              </a:rPr>
              <a:t>=( V</a:t>
            </a:r>
            <a:r>
              <a:rPr lang="en-US" sz="2000" b="1" i="1" baseline="-25000" dirty="0">
                <a:solidFill>
                  <a:schemeClr val="tx1"/>
                </a:solidFill>
                <a:latin typeface="+mn-ea"/>
                <a:sym typeface="+mn-ea"/>
              </a:rPr>
              <a:t>t  </a:t>
            </a:r>
            <a:r>
              <a:rPr lang="zh-CN" altLang="en-US" sz="2000" b="1" i="1" dirty="0">
                <a:solidFill>
                  <a:schemeClr val="tx1"/>
                </a:solidFill>
                <a:latin typeface="+mn-ea"/>
                <a:sym typeface="+mn-ea"/>
              </a:rPr>
              <a:t>，</a:t>
            </a:r>
            <a:r>
              <a:rPr lang="en-US" sz="2000" b="1" i="1" dirty="0">
                <a:solidFill>
                  <a:schemeClr val="tx1"/>
                </a:solidFill>
                <a:latin typeface="+mn-ea"/>
                <a:sym typeface="+mn-ea"/>
              </a:rPr>
              <a:t>E</a:t>
            </a:r>
            <a:r>
              <a:rPr lang="en-US" sz="2000" b="1" i="1" baseline="-25000" dirty="0">
                <a:solidFill>
                  <a:schemeClr val="tx1"/>
                </a:solidFill>
                <a:latin typeface="+mn-ea"/>
                <a:sym typeface="+mn-ea"/>
              </a:rPr>
              <a:t>t </a:t>
            </a:r>
            <a:r>
              <a:rPr lang="en-US" sz="2000" b="1" i="1" dirty="0">
                <a:solidFill>
                  <a:schemeClr val="tx1"/>
                </a:solidFill>
                <a:latin typeface="+mn-ea"/>
                <a:sym typeface="+mn-ea"/>
              </a:rPr>
              <a:t> )</a:t>
            </a:r>
            <a:endParaRPr lang="en-US" sz="2000" b="1" i="1" dirty="0">
              <a:solidFill>
                <a:schemeClr val="tx1"/>
              </a:solidFill>
              <a:latin typeface="+mn-ea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5590" y="4559935"/>
            <a:ext cx="43656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</a:pPr>
            <a:r>
              <a:rPr sz="2000" b="1" dirty="0">
                <a:solidFill>
                  <a:srgbClr val="0070C0"/>
                </a:solidFill>
                <a:latin typeface="+mn-ea"/>
                <a:sym typeface="+mn-ea"/>
              </a:rPr>
              <a:t>Evolving Graphs</a:t>
            </a:r>
            <a:r>
              <a:rPr lang="en-US" sz="2000" b="1" dirty="0">
                <a:solidFill>
                  <a:srgbClr val="0070C0"/>
                </a:solidFill>
                <a:latin typeface="+mn-ea"/>
                <a:sym typeface="+mn-ea"/>
              </a:rPr>
              <a:t>:                     </a:t>
            </a:r>
            <a:endParaRPr lang="en-US" sz="2000" b="1" i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1925" y="4602480"/>
            <a:ext cx="4146550" cy="3759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56540" y="5895975"/>
            <a:ext cx="11639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</a:pPr>
            <a:r>
              <a:rPr lang="en-US" sz="2000" b="1" dirty="0">
                <a:solidFill>
                  <a:srgbClr val="0070C0"/>
                </a:solidFill>
                <a:latin typeface="+mn-ea"/>
                <a:sym typeface="+mn-ea"/>
              </a:rPr>
              <a:t>Query                     </a:t>
            </a:r>
            <a:endParaRPr lang="en-US" sz="2000" b="1" i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22" name="左大括号 21"/>
          <p:cNvSpPr/>
          <p:nvPr/>
        </p:nvSpPr>
        <p:spPr>
          <a:xfrm>
            <a:off x="1266190" y="5687060"/>
            <a:ext cx="259715" cy="878205"/>
          </a:xfrm>
          <a:prstGeom prst="leftBrace">
            <a:avLst/>
          </a:prstGeom>
          <a:ln w="222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7685" y="5304155"/>
            <a:ext cx="1309370" cy="50101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0225" y="6179820"/>
            <a:ext cx="1317625" cy="49276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3477260" y="5435600"/>
            <a:ext cx="23202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</a:pPr>
            <a:r>
              <a:rPr lang="en-US" sz="2000" b="1" dirty="0">
                <a:solidFill>
                  <a:srgbClr val="C00000"/>
                </a:solidFill>
                <a:latin typeface="+mn-ea"/>
                <a:sym typeface="+mn-ea"/>
              </a:rPr>
              <a:t>Q( </a:t>
            </a:r>
            <a:r>
              <a:rPr lang="en-US" sz="2000" b="1" i="1" dirty="0">
                <a:solidFill>
                  <a:srgbClr val="C00000"/>
                </a:solidFill>
                <a:latin typeface="+mn-ea"/>
                <a:sym typeface="+mn-ea"/>
              </a:rPr>
              <a:t>U</a:t>
            </a:r>
            <a:r>
              <a:rPr lang="en-US" sz="2000" b="1" i="1" baseline="-25000" dirty="0">
                <a:solidFill>
                  <a:srgbClr val="C00000"/>
                </a:solidFill>
                <a:latin typeface="+mn-ea"/>
                <a:sym typeface="+mn-ea"/>
              </a:rPr>
              <a:t>1 </a:t>
            </a:r>
            <a:r>
              <a:rPr lang="en-US" sz="2000" b="1" dirty="0">
                <a:solidFill>
                  <a:srgbClr val="C00000"/>
                </a:solidFill>
                <a:latin typeface="+mn-ea"/>
                <a:sym typeface="+mn-ea"/>
              </a:rPr>
              <a:t>,</a:t>
            </a:r>
            <a:r>
              <a:rPr lang="en-US" sz="2000" b="1" i="1" dirty="0">
                <a:solidFill>
                  <a:srgbClr val="C00000"/>
                </a:solidFill>
                <a:latin typeface="+mn-ea"/>
                <a:sym typeface="+mn-ea"/>
              </a:rPr>
              <a:t>U</a:t>
            </a:r>
            <a:r>
              <a:rPr lang="en-US" sz="2000" b="1" i="1" baseline="-25000" dirty="0">
                <a:solidFill>
                  <a:srgbClr val="C00000"/>
                </a:solidFill>
                <a:latin typeface="+mn-ea"/>
                <a:sym typeface="+mn-ea"/>
              </a:rPr>
              <a:t>3 </a:t>
            </a:r>
            <a:r>
              <a:rPr lang="en-US" sz="2000" b="1" dirty="0">
                <a:solidFill>
                  <a:srgbClr val="C00000"/>
                </a:solidFill>
                <a:latin typeface="+mn-ea"/>
                <a:sym typeface="+mn-ea"/>
              </a:rPr>
              <a:t>,[0,3] )</a:t>
            </a:r>
            <a:r>
              <a:rPr lang="en-US" sz="2000" b="1" dirty="0">
                <a:solidFill>
                  <a:srgbClr val="0070C0"/>
                </a:solidFill>
                <a:latin typeface="+mn-ea"/>
                <a:sym typeface="+mn-ea"/>
              </a:rPr>
              <a:t>                     </a:t>
            </a:r>
            <a:endParaRPr lang="en-US" sz="2000" b="1" i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500755" y="6212205"/>
            <a:ext cx="23202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</a:pPr>
            <a:r>
              <a:rPr lang="en-US" sz="2000" b="1" dirty="0">
                <a:solidFill>
                  <a:srgbClr val="C00000"/>
                </a:solidFill>
                <a:latin typeface="+mn-ea"/>
                <a:sym typeface="+mn-ea"/>
              </a:rPr>
              <a:t>Q( </a:t>
            </a:r>
            <a:r>
              <a:rPr lang="en-US" sz="2000" b="1" i="1" dirty="0">
                <a:solidFill>
                  <a:srgbClr val="C00000"/>
                </a:solidFill>
                <a:latin typeface="+mn-ea"/>
                <a:sym typeface="+mn-ea"/>
              </a:rPr>
              <a:t>U</a:t>
            </a:r>
            <a:r>
              <a:rPr lang="en-US" sz="2000" b="1" i="1" baseline="-25000" dirty="0">
                <a:solidFill>
                  <a:srgbClr val="C00000"/>
                </a:solidFill>
                <a:latin typeface="+mn-ea"/>
                <a:sym typeface="+mn-ea"/>
              </a:rPr>
              <a:t>1 </a:t>
            </a:r>
            <a:r>
              <a:rPr lang="en-US" sz="2000" b="1" dirty="0">
                <a:solidFill>
                  <a:srgbClr val="C00000"/>
                </a:solidFill>
                <a:latin typeface="+mn-ea"/>
                <a:sym typeface="+mn-ea"/>
              </a:rPr>
              <a:t>,</a:t>
            </a:r>
            <a:r>
              <a:rPr lang="en-US" sz="2000" b="1" i="1" dirty="0">
                <a:solidFill>
                  <a:srgbClr val="C00000"/>
                </a:solidFill>
                <a:latin typeface="+mn-ea"/>
                <a:sym typeface="+mn-ea"/>
              </a:rPr>
              <a:t>U</a:t>
            </a:r>
            <a:r>
              <a:rPr lang="en-US" sz="2000" b="1" i="1" baseline="-25000" dirty="0">
                <a:solidFill>
                  <a:srgbClr val="C00000"/>
                </a:solidFill>
                <a:latin typeface="+mn-ea"/>
                <a:sym typeface="+mn-ea"/>
              </a:rPr>
              <a:t>7 </a:t>
            </a:r>
            <a:r>
              <a:rPr lang="en-US" sz="2000" b="1" dirty="0">
                <a:solidFill>
                  <a:srgbClr val="C00000"/>
                </a:solidFill>
                <a:latin typeface="+mn-ea"/>
                <a:sym typeface="+mn-ea"/>
              </a:rPr>
              <a:t>,[0,3] )</a:t>
            </a:r>
            <a:r>
              <a:rPr lang="en-US" sz="2000" b="1" dirty="0">
                <a:solidFill>
                  <a:srgbClr val="0070C0"/>
                </a:solidFill>
                <a:latin typeface="+mn-ea"/>
                <a:sym typeface="+mn-ea"/>
              </a:rPr>
              <a:t>                     </a:t>
            </a:r>
            <a:endParaRPr lang="en-US" sz="2000" b="1" i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5" grpId="0"/>
      <p:bldP spid="6" grpId="0"/>
      <p:bldP spid="7" grpId="0"/>
      <p:bldP spid="10" grpId="0"/>
      <p:bldP spid="22" grpId="0" animBg="1"/>
      <p:bldP spid="25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39318" y="2913332"/>
            <a:ext cx="6604968" cy="1161792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+mj-ea"/>
                <a:cs typeface="经典综艺体简" panose="02010609000101010101" pitchFamily="49" charset="-122"/>
                <a:sym typeface="+mn-ea"/>
              </a:rPr>
              <a:t>Existing 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+mj-ea"/>
                <a:cs typeface="经典综艺体简" panose="02010609000101010101" pitchFamily="49" charset="-122"/>
                <a:sym typeface="+mn-ea"/>
              </a:rPr>
              <a:t>Approach</a:t>
            </a:r>
            <a:endParaRPr lang="zh-CN" altLang="en-US" b="1" dirty="0">
              <a:latin typeface="+mj-ea"/>
              <a:cs typeface="经典综艺体简" panose="02010609000101010101" pitchFamily="49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</a:t>
            </a:r>
            <a:endParaRPr lang="zh-CN" altLang="en-US" dirty="0">
              <a:latin typeface="Adobe Gothic Std B" panose="020B08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10515600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Existing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13801" y="2087458"/>
            <a:ext cx="24251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j-ea"/>
                <a:cs typeface="经典综艺体简" panose="02010609000101010101" pitchFamily="49" charset="-122"/>
                <a:sym typeface="+mn-ea"/>
              </a:rPr>
              <a:t>1.  Partial Order</a:t>
            </a:r>
            <a:endParaRPr lang="zh-CN" altLang="en-US" sz="2000" b="1" dirty="0">
              <a:solidFill>
                <a:schemeClr val="bg1"/>
              </a:solidFill>
              <a:latin typeface="+mj-ea"/>
              <a:cs typeface="经典综艺体简" panose="0201060900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9010" y="3925570"/>
            <a:ext cx="872172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Index All Snapshot (IAS)           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（删）预计算时间长，存储消耗大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  </a:t>
            </a:r>
            <a:endParaRPr lang="en-US" altLang="zh-CN" sz="24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48385" y="4925695"/>
            <a:ext cx="41275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solidFill>
                  <a:srgbClr val="FF0000"/>
                </a:solidFill>
                <a:sym typeface="+mn-ea"/>
              </a:rPr>
              <a:t>Transitive Closure Compression</a:t>
            </a:r>
            <a:endParaRPr lang="en-US" altLang="zh-CN" sz="24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22" name="左大括号 21"/>
          <p:cNvSpPr/>
          <p:nvPr/>
        </p:nvSpPr>
        <p:spPr>
          <a:xfrm>
            <a:off x="709295" y="4117975"/>
            <a:ext cx="259715" cy="2075180"/>
          </a:xfrm>
          <a:prstGeom prst="leftBrace">
            <a:avLst/>
          </a:prstGeom>
          <a:ln w="222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14985" y="5962015"/>
            <a:ext cx="62604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sz="2400" b="1" dirty="0">
                <a:solidFill>
                  <a:srgbClr val="FF0000"/>
                </a:solidFill>
                <a:latin typeface="+mn-ea"/>
                <a:sym typeface="+mn-ea"/>
              </a:rPr>
              <a:t>SCISSOR</a:t>
            </a:r>
            <a:endParaRPr lang="en-US" altLang="zh-CN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760" y="899795"/>
            <a:ext cx="11428730" cy="2409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10515600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Existing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13801" y="2087458"/>
            <a:ext cx="24251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j-ea"/>
                <a:cs typeface="经典综艺体简" panose="02010609000101010101" pitchFamily="49" charset="-122"/>
                <a:sym typeface="+mn-ea"/>
              </a:rPr>
              <a:t>1.  Partial Order</a:t>
            </a:r>
            <a:endParaRPr lang="zh-CN" altLang="en-US" sz="2000" b="1" dirty="0">
              <a:solidFill>
                <a:schemeClr val="bg1"/>
              </a:solidFill>
              <a:latin typeface="+mj-ea"/>
              <a:cs typeface="经典综艺体简" panose="02010609000101010101" pitchFamily="49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5580" y="723900"/>
            <a:ext cx="62604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sz="2400" b="1" dirty="0">
                <a:solidFill>
                  <a:srgbClr val="FF0000"/>
                </a:solidFill>
                <a:latin typeface="+mn-ea"/>
                <a:sym typeface="+mn-ea"/>
              </a:rPr>
              <a:t>SCISSOR</a:t>
            </a:r>
            <a:endParaRPr lang="en-US" altLang="zh-CN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grpSp>
        <p:nvGrpSpPr>
          <p:cNvPr id="305" name="组合 304"/>
          <p:cNvGrpSpPr/>
          <p:nvPr/>
        </p:nvGrpSpPr>
        <p:grpSpPr>
          <a:xfrm>
            <a:off x="1428750" y="1459230"/>
            <a:ext cx="9426575" cy="2684780"/>
            <a:chOff x="1547" y="2103"/>
            <a:chExt cx="14845" cy="4228"/>
          </a:xfrm>
        </p:grpSpPr>
        <p:grpSp>
          <p:nvGrpSpPr>
            <p:cNvPr id="78" name="组合 77"/>
            <p:cNvGrpSpPr/>
            <p:nvPr/>
          </p:nvGrpSpPr>
          <p:grpSpPr>
            <a:xfrm rot="0">
              <a:off x="7442" y="2315"/>
              <a:ext cx="2135" cy="3193"/>
              <a:chOff x="7601" y="4390"/>
              <a:chExt cx="2274" cy="3743"/>
            </a:xfrm>
          </p:grpSpPr>
          <p:grpSp>
            <p:nvGrpSpPr>
              <p:cNvPr id="79" name="组合 78"/>
              <p:cNvGrpSpPr/>
              <p:nvPr/>
            </p:nvGrpSpPr>
            <p:grpSpPr>
              <a:xfrm rot="0">
                <a:off x="8545" y="4390"/>
                <a:ext cx="461" cy="623"/>
                <a:chOff x="2095" y="3908"/>
                <a:chExt cx="594" cy="747"/>
              </a:xfrm>
            </p:grpSpPr>
            <p:sp>
              <p:nvSpPr>
                <p:cNvPr id="81" name="文本框 80"/>
                <p:cNvSpPr txBox="1"/>
                <p:nvPr/>
              </p:nvSpPr>
              <p:spPr>
                <a:xfrm flipH="1">
                  <a:off x="2095" y="3908"/>
                  <a:ext cx="575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A</a:t>
                  </a:r>
                  <a:endParaRPr lang="en-US" altLang="zh-CN" sz="1600"/>
                </a:p>
              </p:txBody>
            </p:sp>
            <p:sp>
              <p:nvSpPr>
                <p:cNvPr id="82" name="椭圆 81"/>
                <p:cNvSpPr/>
                <p:nvPr/>
              </p:nvSpPr>
              <p:spPr>
                <a:xfrm>
                  <a:off x="2135" y="3953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6" name="组合 85"/>
              <p:cNvGrpSpPr/>
              <p:nvPr/>
            </p:nvGrpSpPr>
            <p:grpSpPr>
              <a:xfrm rot="0">
                <a:off x="7761" y="5399"/>
                <a:ext cx="463" cy="623"/>
                <a:chOff x="2092" y="3920"/>
                <a:chExt cx="597" cy="747"/>
              </a:xfrm>
            </p:grpSpPr>
            <p:sp>
              <p:nvSpPr>
                <p:cNvPr id="88" name="文本框 87"/>
                <p:cNvSpPr txBox="1"/>
                <p:nvPr/>
              </p:nvSpPr>
              <p:spPr>
                <a:xfrm>
                  <a:off x="2092" y="3920"/>
                  <a:ext cx="480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B</a:t>
                  </a:r>
                  <a:endParaRPr lang="en-US" altLang="zh-CN" sz="1600"/>
                </a:p>
              </p:txBody>
            </p:sp>
            <p:sp>
              <p:nvSpPr>
                <p:cNvPr id="89" name="椭圆 88"/>
                <p:cNvSpPr/>
                <p:nvPr/>
              </p:nvSpPr>
              <p:spPr>
                <a:xfrm>
                  <a:off x="2135" y="3953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 rot="0">
                <a:off x="8552" y="5467"/>
                <a:ext cx="463" cy="623"/>
                <a:chOff x="2092" y="3920"/>
                <a:chExt cx="597" cy="747"/>
              </a:xfrm>
            </p:grpSpPr>
            <p:sp>
              <p:nvSpPr>
                <p:cNvPr id="91" name="文本框 90"/>
                <p:cNvSpPr txBox="1"/>
                <p:nvPr/>
              </p:nvSpPr>
              <p:spPr>
                <a:xfrm>
                  <a:off x="2092" y="3920"/>
                  <a:ext cx="480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F</a:t>
                  </a:r>
                  <a:endParaRPr lang="en-US" altLang="zh-CN" sz="1600"/>
                </a:p>
              </p:txBody>
            </p:sp>
            <p:sp>
              <p:nvSpPr>
                <p:cNvPr id="92" name="椭圆 91"/>
                <p:cNvSpPr/>
                <p:nvPr/>
              </p:nvSpPr>
              <p:spPr>
                <a:xfrm>
                  <a:off x="2135" y="3953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3" name="组合 92"/>
              <p:cNvGrpSpPr/>
              <p:nvPr/>
            </p:nvGrpSpPr>
            <p:grpSpPr>
              <a:xfrm rot="0">
                <a:off x="7601" y="6419"/>
                <a:ext cx="463" cy="623"/>
                <a:chOff x="2092" y="3920"/>
                <a:chExt cx="597" cy="747"/>
              </a:xfrm>
            </p:grpSpPr>
            <p:sp>
              <p:nvSpPr>
                <p:cNvPr id="120" name="文本框 119"/>
                <p:cNvSpPr txBox="1"/>
                <p:nvPr/>
              </p:nvSpPr>
              <p:spPr>
                <a:xfrm>
                  <a:off x="2092" y="3920"/>
                  <a:ext cx="480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C</a:t>
                  </a:r>
                  <a:endParaRPr lang="en-US" altLang="zh-CN" sz="1600"/>
                </a:p>
              </p:txBody>
            </p:sp>
            <p:sp>
              <p:nvSpPr>
                <p:cNvPr id="122" name="椭圆 121"/>
                <p:cNvSpPr/>
                <p:nvPr/>
              </p:nvSpPr>
              <p:spPr>
                <a:xfrm>
                  <a:off x="2135" y="3953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4" name="组合 153"/>
              <p:cNvGrpSpPr/>
              <p:nvPr/>
            </p:nvGrpSpPr>
            <p:grpSpPr>
              <a:xfrm rot="0">
                <a:off x="9382" y="5417"/>
                <a:ext cx="463" cy="623"/>
                <a:chOff x="2092" y="3920"/>
                <a:chExt cx="597" cy="747"/>
              </a:xfrm>
            </p:grpSpPr>
            <p:sp>
              <p:nvSpPr>
                <p:cNvPr id="155" name="文本框 154"/>
                <p:cNvSpPr txBox="1"/>
                <p:nvPr/>
              </p:nvSpPr>
              <p:spPr>
                <a:xfrm>
                  <a:off x="2092" y="3920"/>
                  <a:ext cx="480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D</a:t>
                  </a:r>
                  <a:endParaRPr lang="en-US" altLang="zh-CN" sz="1600"/>
                </a:p>
              </p:txBody>
            </p:sp>
            <p:sp>
              <p:nvSpPr>
                <p:cNvPr id="156" name="椭圆 155"/>
                <p:cNvSpPr/>
                <p:nvPr/>
              </p:nvSpPr>
              <p:spPr>
                <a:xfrm>
                  <a:off x="2135" y="3953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7" name="组合 156"/>
              <p:cNvGrpSpPr/>
              <p:nvPr/>
            </p:nvGrpSpPr>
            <p:grpSpPr>
              <a:xfrm rot="0">
                <a:off x="7616" y="7510"/>
                <a:ext cx="463" cy="623"/>
                <a:chOff x="2092" y="3920"/>
                <a:chExt cx="597" cy="747"/>
              </a:xfrm>
            </p:grpSpPr>
            <p:sp>
              <p:nvSpPr>
                <p:cNvPr id="158" name="文本框 157"/>
                <p:cNvSpPr txBox="1"/>
                <p:nvPr/>
              </p:nvSpPr>
              <p:spPr>
                <a:xfrm>
                  <a:off x="2092" y="3920"/>
                  <a:ext cx="480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G</a:t>
                  </a:r>
                  <a:endParaRPr lang="en-US" altLang="zh-CN" sz="1600"/>
                </a:p>
              </p:txBody>
            </p:sp>
            <p:sp>
              <p:nvSpPr>
                <p:cNvPr id="159" name="椭圆 158"/>
                <p:cNvSpPr/>
                <p:nvPr/>
              </p:nvSpPr>
              <p:spPr>
                <a:xfrm>
                  <a:off x="2135" y="3971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60" name="组合 159"/>
              <p:cNvGrpSpPr/>
              <p:nvPr/>
            </p:nvGrpSpPr>
            <p:grpSpPr>
              <a:xfrm rot="0">
                <a:off x="8567" y="6430"/>
                <a:ext cx="463" cy="623"/>
                <a:chOff x="2092" y="3920"/>
                <a:chExt cx="597" cy="747"/>
              </a:xfrm>
            </p:grpSpPr>
            <p:sp>
              <p:nvSpPr>
                <p:cNvPr id="166" name="文本框 165"/>
                <p:cNvSpPr txBox="1"/>
                <p:nvPr/>
              </p:nvSpPr>
              <p:spPr>
                <a:xfrm>
                  <a:off x="2092" y="3920"/>
                  <a:ext cx="480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H</a:t>
                  </a:r>
                  <a:endParaRPr lang="en-US" altLang="zh-CN" sz="1600"/>
                </a:p>
              </p:txBody>
            </p:sp>
            <p:sp>
              <p:nvSpPr>
                <p:cNvPr id="167" name="椭圆 166"/>
                <p:cNvSpPr/>
                <p:nvPr/>
              </p:nvSpPr>
              <p:spPr>
                <a:xfrm>
                  <a:off x="2135" y="3953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68" name="组合 167"/>
              <p:cNvGrpSpPr/>
              <p:nvPr/>
            </p:nvGrpSpPr>
            <p:grpSpPr>
              <a:xfrm rot="0">
                <a:off x="9412" y="6425"/>
                <a:ext cx="463" cy="623"/>
                <a:chOff x="2092" y="3920"/>
                <a:chExt cx="597" cy="747"/>
              </a:xfrm>
            </p:grpSpPr>
            <p:sp>
              <p:nvSpPr>
                <p:cNvPr id="169" name="文本框 168"/>
                <p:cNvSpPr txBox="1"/>
                <p:nvPr/>
              </p:nvSpPr>
              <p:spPr>
                <a:xfrm>
                  <a:off x="2092" y="3920"/>
                  <a:ext cx="480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E</a:t>
                  </a:r>
                  <a:endParaRPr lang="en-US" altLang="zh-CN" sz="1600"/>
                </a:p>
              </p:txBody>
            </p:sp>
            <p:sp>
              <p:nvSpPr>
                <p:cNvPr id="170" name="椭圆 169"/>
                <p:cNvSpPr/>
                <p:nvPr/>
              </p:nvSpPr>
              <p:spPr>
                <a:xfrm>
                  <a:off x="2135" y="3953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71" name="直接箭头连接符 170"/>
              <p:cNvCxnSpPr>
                <a:stCxn id="82" idx="4"/>
                <a:endCxn id="89" idx="7"/>
              </p:cNvCxnSpPr>
              <p:nvPr/>
            </p:nvCxnSpPr>
            <p:spPr>
              <a:xfrm flipH="1">
                <a:off x="8161" y="4891"/>
                <a:ext cx="630" cy="604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箭头连接符 171"/>
              <p:cNvCxnSpPr>
                <a:stCxn id="89" idx="4"/>
                <a:endCxn id="122" idx="0"/>
              </p:cNvCxnSpPr>
              <p:nvPr/>
            </p:nvCxnSpPr>
            <p:spPr>
              <a:xfrm flipH="1">
                <a:off x="7849" y="5890"/>
                <a:ext cx="160" cy="557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箭头连接符 172"/>
              <p:cNvCxnSpPr>
                <a:stCxn id="82" idx="4"/>
                <a:endCxn id="156" idx="0"/>
              </p:cNvCxnSpPr>
              <p:nvPr/>
            </p:nvCxnSpPr>
            <p:spPr>
              <a:xfrm>
                <a:off x="8791" y="4891"/>
                <a:ext cx="839" cy="554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箭头连接符 173"/>
              <p:cNvCxnSpPr>
                <a:stCxn id="82" idx="4"/>
                <a:endCxn id="92" idx="0"/>
              </p:cNvCxnSpPr>
              <p:nvPr/>
            </p:nvCxnSpPr>
            <p:spPr>
              <a:xfrm>
                <a:off x="8791" y="4891"/>
                <a:ext cx="9" cy="604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箭头连接符 174"/>
              <p:cNvCxnSpPr>
                <a:stCxn id="122" idx="4"/>
                <a:endCxn id="159" idx="0"/>
              </p:cNvCxnSpPr>
              <p:nvPr/>
            </p:nvCxnSpPr>
            <p:spPr>
              <a:xfrm>
                <a:off x="7849" y="6910"/>
                <a:ext cx="15" cy="643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箭头连接符 175"/>
              <p:cNvCxnSpPr>
                <a:stCxn id="92" idx="4"/>
                <a:endCxn id="167" idx="0"/>
              </p:cNvCxnSpPr>
              <p:nvPr/>
            </p:nvCxnSpPr>
            <p:spPr>
              <a:xfrm>
                <a:off x="8800" y="5958"/>
                <a:ext cx="15" cy="500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箭头连接符 176"/>
              <p:cNvCxnSpPr>
                <a:stCxn id="156" idx="4"/>
                <a:endCxn id="170" idx="0"/>
              </p:cNvCxnSpPr>
              <p:nvPr/>
            </p:nvCxnSpPr>
            <p:spPr>
              <a:xfrm>
                <a:off x="9630" y="5908"/>
                <a:ext cx="30" cy="545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组合 177"/>
            <p:cNvGrpSpPr/>
            <p:nvPr/>
          </p:nvGrpSpPr>
          <p:grpSpPr>
            <a:xfrm rot="0">
              <a:off x="12512" y="2254"/>
              <a:ext cx="2140" cy="4021"/>
              <a:chOff x="13106" y="4409"/>
              <a:chExt cx="2279" cy="4713"/>
            </a:xfrm>
          </p:grpSpPr>
          <p:grpSp>
            <p:nvGrpSpPr>
              <p:cNvPr id="179" name="组合 178"/>
              <p:cNvGrpSpPr/>
              <p:nvPr/>
            </p:nvGrpSpPr>
            <p:grpSpPr>
              <a:xfrm rot="0">
                <a:off x="14050" y="4409"/>
                <a:ext cx="461" cy="623"/>
                <a:chOff x="2095" y="3908"/>
                <a:chExt cx="594" cy="747"/>
              </a:xfrm>
            </p:grpSpPr>
            <p:sp>
              <p:nvSpPr>
                <p:cNvPr id="180" name="文本框 179"/>
                <p:cNvSpPr txBox="1"/>
                <p:nvPr/>
              </p:nvSpPr>
              <p:spPr>
                <a:xfrm flipH="1">
                  <a:off x="2095" y="3908"/>
                  <a:ext cx="575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A</a:t>
                  </a:r>
                  <a:endParaRPr lang="en-US" altLang="zh-CN" sz="1600"/>
                </a:p>
              </p:txBody>
            </p:sp>
            <p:sp>
              <p:nvSpPr>
                <p:cNvPr id="181" name="椭圆 180"/>
                <p:cNvSpPr/>
                <p:nvPr/>
              </p:nvSpPr>
              <p:spPr>
                <a:xfrm>
                  <a:off x="2135" y="3953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2" name="组合 181"/>
              <p:cNvGrpSpPr/>
              <p:nvPr/>
            </p:nvGrpSpPr>
            <p:grpSpPr>
              <a:xfrm rot="0">
                <a:off x="13266" y="5418"/>
                <a:ext cx="463" cy="623"/>
                <a:chOff x="2092" y="3920"/>
                <a:chExt cx="597" cy="747"/>
              </a:xfrm>
            </p:grpSpPr>
            <p:sp>
              <p:nvSpPr>
                <p:cNvPr id="183" name="文本框 182"/>
                <p:cNvSpPr txBox="1"/>
                <p:nvPr/>
              </p:nvSpPr>
              <p:spPr>
                <a:xfrm>
                  <a:off x="2092" y="3920"/>
                  <a:ext cx="480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B</a:t>
                  </a:r>
                  <a:endParaRPr lang="en-US" altLang="zh-CN" sz="1600"/>
                </a:p>
              </p:txBody>
            </p:sp>
            <p:sp>
              <p:nvSpPr>
                <p:cNvPr id="184" name="椭圆 183"/>
                <p:cNvSpPr/>
                <p:nvPr/>
              </p:nvSpPr>
              <p:spPr>
                <a:xfrm>
                  <a:off x="2135" y="3953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5" name="组合 184"/>
              <p:cNvGrpSpPr/>
              <p:nvPr/>
            </p:nvGrpSpPr>
            <p:grpSpPr>
              <a:xfrm rot="0">
                <a:off x="14087" y="5471"/>
                <a:ext cx="463" cy="623"/>
                <a:chOff x="2092" y="3920"/>
                <a:chExt cx="597" cy="747"/>
              </a:xfrm>
            </p:grpSpPr>
            <p:sp>
              <p:nvSpPr>
                <p:cNvPr id="186" name="文本框 185"/>
                <p:cNvSpPr txBox="1"/>
                <p:nvPr/>
              </p:nvSpPr>
              <p:spPr>
                <a:xfrm>
                  <a:off x="2092" y="3920"/>
                  <a:ext cx="480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F</a:t>
                  </a:r>
                  <a:endParaRPr lang="en-US" altLang="zh-CN" sz="1600"/>
                </a:p>
              </p:txBody>
            </p:sp>
            <p:sp>
              <p:nvSpPr>
                <p:cNvPr id="187" name="椭圆 186"/>
                <p:cNvSpPr/>
                <p:nvPr/>
              </p:nvSpPr>
              <p:spPr>
                <a:xfrm>
                  <a:off x="2135" y="3953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8" name="组合 187"/>
              <p:cNvGrpSpPr/>
              <p:nvPr/>
            </p:nvGrpSpPr>
            <p:grpSpPr>
              <a:xfrm rot="0">
                <a:off x="13106" y="6438"/>
                <a:ext cx="463" cy="623"/>
                <a:chOff x="2092" y="3920"/>
                <a:chExt cx="597" cy="747"/>
              </a:xfrm>
            </p:grpSpPr>
            <p:sp>
              <p:nvSpPr>
                <p:cNvPr id="189" name="文本框 188"/>
                <p:cNvSpPr txBox="1"/>
                <p:nvPr/>
              </p:nvSpPr>
              <p:spPr>
                <a:xfrm>
                  <a:off x="2092" y="3920"/>
                  <a:ext cx="480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C</a:t>
                  </a:r>
                  <a:endParaRPr lang="en-US" altLang="zh-CN" sz="1600"/>
                </a:p>
              </p:txBody>
            </p:sp>
            <p:sp>
              <p:nvSpPr>
                <p:cNvPr id="190" name="椭圆 189"/>
                <p:cNvSpPr/>
                <p:nvPr/>
              </p:nvSpPr>
              <p:spPr>
                <a:xfrm>
                  <a:off x="2135" y="3953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1" name="组合 190"/>
              <p:cNvGrpSpPr/>
              <p:nvPr/>
            </p:nvGrpSpPr>
            <p:grpSpPr>
              <a:xfrm rot="0">
                <a:off x="14887" y="5436"/>
                <a:ext cx="463" cy="623"/>
                <a:chOff x="2092" y="3920"/>
                <a:chExt cx="597" cy="747"/>
              </a:xfrm>
            </p:grpSpPr>
            <p:sp>
              <p:nvSpPr>
                <p:cNvPr id="192" name="文本框 191"/>
                <p:cNvSpPr txBox="1"/>
                <p:nvPr/>
              </p:nvSpPr>
              <p:spPr>
                <a:xfrm>
                  <a:off x="2092" y="3920"/>
                  <a:ext cx="480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D</a:t>
                  </a:r>
                  <a:endParaRPr lang="en-US" altLang="zh-CN" sz="1600"/>
                </a:p>
              </p:txBody>
            </p:sp>
            <p:sp>
              <p:nvSpPr>
                <p:cNvPr id="193" name="椭圆 192"/>
                <p:cNvSpPr/>
                <p:nvPr/>
              </p:nvSpPr>
              <p:spPr>
                <a:xfrm>
                  <a:off x="2135" y="3953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4" name="组合 193"/>
              <p:cNvGrpSpPr/>
              <p:nvPr/>
            </p:nvGrpSpPr>
            <p:grpSpPr>
              <a:xfrm rot="0">
                <a:off x="13106" y="7484"/>
                <a:ext cx="463" cy="623"/>
                <a:chOff x="2092" y="3920"/>
                <a:chExt cx="597" cy="747"/>
              </a:xfrm>
            </p:grpSpPr>
            <p:sp>
              <p:nvSpPr>
                <p:cNvPr id="195" name="文本框 194"/>
                <p:cNvSpPr txBox="1"/>
                <p:nvPr/>
              </p:nvSpPr>
              <p:spPr>
                <a:xfrm>
                  <a:off x="2092" y="3920"/>
                  <a:ext cx="480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G</a:t>
                  </a:r>
                  <a:endParaRPr lang="en-US" altLang="zh-CN" sz="1600"/>
                </a:p>
              </p:txBody>
            </p:sp>
            <p:sp>
              <p:nvSpPr>
                <p:cNvPr id="196" name="椭圆 195"/>
                <p:cNvSpPr/>
                <p:nvPr/>
              </p:nvSpPr>
              <p:spPr>
                <a:xfrm>
                  <a:off x="2135" y="3971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7" name="组合 196"/>
              <p:cNvGrpSpPr/>
              <p:nvPr/>
            </p:nvGrpSpPr>
            <p:grpSpPr>
              <a:xfrm rot="0">
                <a:off x="14922" y="6435"/>
                <a:ext cx="463" cy="623"/>
                <a:chOff x="2092" y="3920"/>
                <a:chExt cx="597" cy="747"/>
              </a:xfrm>
            </p:grpSpPr>
            <p:sp>
              <p:nvSpPr>
                <p:cNvPr id="198" name="文本框 197"/>
                <p:cNvSpPr txBox="1"/>
                <p:nvPr/>
              </p:nvSpPr>
              <p:spPr>
                <a:xfrm>
                  <a:off x="2092" y="3920"/>
                  <a:ext cx="480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H</a:t>
                  </a:r>
                  <a:endParaRPr lang="en-US" altLang="zh-CN" sz="1600"/>
                </a:p>
              </p:txBody>
            </p:sp>
            <p:sp>
              <p:nvSpPr>
                <p:cNvPr id="199" name="椭圆 198"/>
                <p:cNvSpPr/>
                <p:nvPr/>
              </p:nvSpPr>
              <p:spPr>
                <a:xfrm>
                  <a:off x="2135" y="3953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00" name="组合 199"/>
              <p:cNvGrpSpPr/>
              <p:nvPr/>
            </p:nvGrpSpPr>
            <p:grpSpPr>
              <a:xfrm rot="0">
                <a:off x="13130" y="8499"/>
                <a:ext cx="463" cy="623"/>
                <a:chOff x="2092" y="3920"/>
                <a:chExt cx="597" cy="747"/>
              </a:xfrm>
            </p:grpSpPr>
            <p:sp>
              <p:nvSpPr>
                <p:cNvPr id="201" name="文本框 200"/>
                <p:cNvSpPr txBox="1"/>
                <p:nvPr/>
              </p:nvSpPr>
              <p:spPr>
                <a:xfrm>
                  <a:off x="2092" y="3920"/>
                  <a:ext cx="480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E</a:t>
                  </a:r>
                  <a:endParaRPr lang="en-US" altLang="zh-CN" sz="1600"/>
                </a:p>
              </p:txBody>
            </p:sp>
            <p:sp>
              <p:nvSpPr>
                <p:cNvPr id="202" name="椭圆 201"/>
                <p:cNvSpPr/>
                <p:nvPr/>
              </p:nvSpPr>
              <p:spPr>
                <a:xfrm>
                  <a:off x="2135" y="3953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203" name="直接箭头连接符 202"/>
              <p:cNvCxnSpPr>
                <a:stCxn id="181" idx="4"/>
                <a:endCxn id="184" idx="7"/>
              </p:cNvCxnSpPr>
              <p:nvPr/>
            </p:nvCxnSpPr>
            <p:spPr>
              <a:xfrm flipH="1">
                <a:off x="13666" y="4910"/>
                <a:ext cx="630" cy="604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箭头连接符 203"/>
              <p:cNvCxnSpPr>
                <a:stCxn id="184" idx="4"/>
                <a:endCxn id="190" idx="0"/>
              </p:cNvCxnSpPr>
              <p:nvPr/>
            </p:nvCxnSpPr>
            <p:spPr>
              <a:xfrm flipH="1">
                <a:off x="13354" y="5909"/>
                <a:ext cx="160" cy="557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箭头连接符 204"/>
              <p:cNvCxnSpPr>
                <a:stCxn id="181" idx="4"/>
                <a:endCxn id="193" idx="0"/>
              </p:cNvCxnSpPr>
              <p:nvPr/>
            </p:nvCxnSpPr>
            <p:spPr>
              <a:xfrm>
                <a:off x="14296" y="4910"/>
                <a:ext cx="839" cy="554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箭头连接符 205"/>
              <p:cNvCxnSpPr>
                <a:stCxn id="181" idx="4"/>
                <a:endCxn id="187" idx="0"/>
              </p:cNvCxnSpPr>
              <p:nvPr/>
            </p:nvCxnSpPr>
            <p:spPr>
              <a:xfrm>
                <a:off x="14296" y="4910"/>
                <a:ext cx="39" cy="589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接箭头连接符 206"/>
              <p:cNvCxnSpPr>
                <a:stCxn id="190" idx="4"/>
                <a:endCxn id="196" idx="0"/>
              </p:cNvCxnSpPr>
              <p:nvPr/>
            </p:nvCxnSpPr>
            <p:spPr>
              <a:xfrm>
                <a:off x="13354" y="6929"/>
                <a:ext cx="0" cy="598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接箭头连接符 207"/>
              <p:cNvCxnSpPr>
                <a:stCxn id="193" idx="4"/>
                <a:endCxn id="199" idx="0"/>
              </p:cNvCxnSpPr>
              <p:nvPr/>
            </p:nvCxnSpPr>
            <p:spPr>
              <a:xfrm>
                <a:off x="15135" y="5927"/>
                <a:ext cx="35" cy="536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接箭头连接符 208"/>
              <p:cNvCxnSpPr>
                <a:stCxn id="196" idx="4"/>
                <a:endCxn id="202" idx="0"/>
              </p:cNvCxnSpPr>
              <p:nvPr/>
            </p:nvCxnSpPr>
            <p:spPr>
              <a:xfrm>
                <a:off x="13354" y="7990"/>
                <a:ext cx="24" cy="537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0" name="组合 209"/>
            <p:cNvGrpSpPr/>
            <p:nvPr/>
          </p:nvGrpSpPr>
          <p:grpSpPr>
            <a:xfrm rot="0">
              <a:off x="5167" y="2321"/>
              <a:ext cx="2368" cy="1954"/>
              <a:chOff x="5072" y="4181"/>
              <a:chExt cx="2582" cy="2533"/>
            </a:xfrm>
          </p:grpSpPr>
          <p:pic>
            <p:nvPicPr>
              <p:cNvPr id="211" name="图片 210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5072" y="4181"/>
                <a:ext cx="2583" cy="390"/>
              </a:xfrm>
              <a:prstGeom prst="rect">
                <a:avLst/>
              </a:prstGeom>
            </p:spPr>
          </p:pic>
          <p:pic>
            <p:nvPicPr>
              <p:cNvPr id="212" name="图片 2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57" y="4586"/>
                <a:ext cx="1648" cy="2128"/>
              </a:xfrm>
              <a:prstGeom prst="rect">
                <a:avLst/>
              </a:prstGeom>
            </p:spPr>
          </p:pic>
        </p:grpSp>
        <p:grpSp>
          <p:nvGrpSpPr>
            <p:cNvPr id="213" name="组合 212"/>
            <p:cNvGrpSpPr/>
            <p:nvPr/>
          </p:nvGrpSpPr>
          <p:grpSpPr>
            <a:xfrm rot="0">
              <a:off x="9818" y="2263"/>
              <a:ext cx="2493" cy="2309"/>
              <a:chOff x="10176" y="4390"/>
              <a:chExt cx="2655" cy="2706"/>
            </a:xfrm>
          </p:grpSpPr>
          <p:pic>
            <p:nvPicPr>
              <p:cNvPr id="214" name="图片 2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17" y="4390"/>
                <a:ext cx="2218" cy="2424"/>
              </a:xfrm>
              <a:prstGeom prst="rect">
                <a:avLst/>
              </a:prstGeom>
            </p:spPr>
          </p:pic>
          <p:sp>
            <p:nvSpPr>
              <p:cNvPr id="215" name="矩形 214"/>
              <p:cNvSpPr/>
              <p:nvPr/>
            </p:nvSpPr>
            <p:spPr>
              <a:xfrm>
                <a:off x="10176" y="5552"/>
                <a:ext cx="510" cy="14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6" name="矩形 215"/>
              <p:cNvSpPr/>
              <p:nvPr/>
            </p:nvSpPr>
            <p:spPr>
              <a:xfrm>
                <a:off x="12321" y="5686"/>
                <a:ext cx="510" cy="14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17" name="组合 216"/>
            <p:cNvGrpSpPr/>
            <p:nvPr/>
          </p:nvGrpSpPr>
          <p:grpSpPr>
            <a:xfrm rot="0">
              <a:off x="2188" y="5655"/>
              <a:ext cx="14205" cy="677"/>
              <a:chOff x="2004" y="8305"/>
              <a:chExt cx="15131" cy="794"/>
            </a:xfrm>
          </p:grpSpPr>
          <p:sp>
            <p:nvSpPr>
              <p:cNvPr id="218" name="文本框 217"/>
              <p:cNvSpPr txBox="1"/>
              <p:nvPr/>
            </p:nvSpPr>
            <p:spPr>
              <a:xfrm>
                <a:off x="2004" y="8320"/>
                <a:ext cx="3574" cy="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C00000"/>
                    </a:solidFill>
                  </a:rPr>
                  <a:t>SNAPSHOT - 1</a:t>
                </a:r>
                <a:endParaRPr lang="en-US" altLang="zh-CN">
                  <a:solidFill>
                    <a:srgbClr val="C00000"/>
                  </a:solidFill>
                </a:endParaRPr>
              </a:p>
            </p:txBody>
          </p:sp>
          <p:sp>
            <p:nvSpPr>
              <p:cNvPr id="219" name="文本框 218"/>
              <p:cNvSpPr txBox="1"/>
              <p:nvPr/>
            </p:nvSpPr>
            <p:spPr>
              <a:xfrm>
                <a:off x="7408" y="8305"/>
                <a:ext cx="3574" cy="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C00000"/>
                    </a:solidFill>
                  </a:rPr>
                  <a:t>SNAPSHOT - 2</a:t>
                </a:r>
                <a:endParaRPr lang="en-US" altLang="zh-CN">
                  <a:solidFill>
                    <a:srgbClr val="C00000"/>
                  </a:solidFill>
                </a:endParaRPr>
              </a:p>
            </p:txBody>
          </p:sp>
          <p:sp>
            <p:nvSpPr>
              <p:cNvPr id="220" name="文本框 219"/>
              <p:cNvSpPr txBox="1"/>
              <p:nvPr/>
            </p:nvSpPr>
            <p:spPr>
              <a:xfrm>
                <a:off x="13561" y="8305"/>
                <a:ext cx="3574" cy="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C00000"/>
                    </a:solidFill>
                  </a:rPr>
                  <a:t>SNAPSHOT - 3</a:t>
                </a:r>
                <a:endParaRPr lang="en-US" altLang="zh-CN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303" name="组合 302"/>
            <p:cNvGrpSpPr/>
            <p:nvPr/>
          </p:nvGrpSpPr>
          <p:grpSpPr>
            <a:xfrm>
              <a:off x="1547" y="2103"/>
              <a:ext cx="3920" cy="3724"/>
              <a:chOff x="13215" y="7125"/>
              <a:chExt cx="3920" cy="3724"/>
            </a:xfrm>
          </p:grpSpPr>
          <p:grpSp>
            <p:nvGrpSpPr>
              <p:cNvPr id="261" name="组合 260"/>
              <p:cNvGrpSpPr/>
              <p:nvPr/>
            </p:nvGrpSpPr>
            <p:grpSpPr>
              <a:xfrm rot="0">
                <a:off x="13581" y="7125"/>
                <a:ext cx="3010" cy="3356"/>
                <a:chOff x="7464" y="2213"/>
                <a:chExt cx="2999" cy="3648"/>
              </a:xfrm>
            </p:grpSpPr>
            <p:sp>
              <p:nvSpPr>
                <p:cNvPr id="262" name="椭圆 261"/>
                <p:cNvSpPr/>
                <p:nvPr/>
              </p:nvSpPr>
              <p:spPr>
                <a:xfrm>
                  <a:off x="8754" y="2229"/>
                  <a:ext cx="430" cy="46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63" name="文本框 262"/>
                <p:cNvSpPr txBox="1"/>
                <p:nvPr/>
              </p:nvSpPr>
              <p:spPr>
                <a:xfrm flipH="1">
                  <a:off x="8773" y="2213"/>
                  <a:ext cx="446" cy="5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400"/>
                    <a:t>A</a:t>
                  </a:r>
                  <a:endParaRPr lang="en-US" altLang="zh-CN" sz="1400"/>
                </a:p>
              </p:txBody>
            </p:sp>
            <p:sp>
              <p:nvSpPr>
                <p:cNvPr id="264" name="椭圆 263"/>
                <p:cNvSpPr/>
                <p:nvPr/>
              </p:nvSpPr>
              <p:spPr>
                <a:xfrm>
                  <a:off x="8047" y="3153"/>
                  <a:ext cx="430" cy="46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65" name="文本框 264"/>
                <p:cNvSpPr txBox="1"/>
                <p:nvPr/>
              </p:nvSpPr>
              <p:spPr>
                <a:xfrm>
                  <a:off x="8029" y="3153"/>
                  <a:ext cx="372" cy="5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400"/>
                    <a:t>B</a:t>
                  </a:r>
                  <a:endParaRPr lang="en-US" altLang="zh-CN" sz="1400"/>
                </a:p>
              </p:txBody>
            </p:sp>
            <p:sp>
              <p:nvSpPr>
                <p:cNvPr id="267" name="椭圆 266"/>
                <p:cNvSpPr/>
                <p:nvPr/>
              </p:nvSpPr>
              <p:spPr>
                <a:xfrm>
                  <a:off x="9467" y="3193"/>
                  <a:ext cx="430" cy="46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66" name="文本框 265"/>
                <p:cNvSpPr txBox="1"/>
                <p:nvPr/>
              </p:nvSpPr>
              <p:spPr>
                <a:xfrm>
                  <a:off x="9464" y="3177"/>
                  <a:ext cx="372" cy="5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F</a:t>
                  </a:r>
                  <a:endParaRPr lang="en-US" altLang="zh-CN" sz="1600"/>
                </a:p>
              </p:txBody>
            </p:sp>
            <p:sp>
              <p:nvSpPr>
                <p:cNvPr id="268" name="椭圆 267"/>
                <p:cNvSpPr/>
                <p:nvPr/>
              </p:nvSpPr>
              <p:spPr>
                <a:xfrm>
                  <a:off x="7512" y="4236"/>
                  <a:ext cx="430" cy="46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69" name="文本框 268"/>
                <p:cNvSpPr txBox="1"/>
                <p:nvPr/>
              </p:nvSpPr>
              <p:spPr>
                <a:xfrm>
                  <a:off x="7464" y="4220"/>
                  <a:ext cx="372" cy="5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C</a:t>
                  </a:r>
                  <a:endParaRPr lang="en-US" altLang="zh-CN" sz="1600"/>
                </a:p>
              </p:txBody>
            </p:sp>
            <p:sp>
              <p:nvSpPr>
                <p:cNvPr id="270" name="椭圆 269"/>
                <p:cNvSpPr/>
                <p:nvPr/>
              </p:nvSpPr>
              <p:spPr>
                <a:xfrm>
                  <a:off x="8476" y="4233"/>
                  <a:ext cx="430" cy="46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71" name="文本框 270"/>
                <p:cNvSpPr txBox="1"/>
                <p:nvPr/>
              </p:nvSpPr>
              <p:spPr>
                <a:xfrm>
                  <a:off x="8438" y="4217"/>
                  <a:ext cx="372" cy="5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D</a:t>
                  </a:r>
                  <a:endParaRPr lang="en-US" altLang="zh-CN" sz="1600"/>
                </a:p>
              </p:txBody>
            </p:sp>
            <p:sp>
              <p:nvSpPr>
                <p:cNvPr id="272" name="椭圆 271"/>
                <p:cNvSpPr/>
                <p:nvPr/>
              </p:nvSpPr>
              <p:spPr>
                <a:xfrm>
                  <a:off x="9192" y="4231"/>
                  <a:ext cx="430" cy="46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73" name="文本框 272"/>
                <p:cNvSpPr txBox="1"/>
                <p:nvPr/>
              </p:nvSpPr>
              <p:spPr>
                <a:xfrm>
                  <a:off x="9154" y="4236"/>
                  <a:ext cx="372" cy="5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G</a:t>
                  </a:r>
                  <a:endParaRPr lang="en-US" altLang="zh-CN" sz="1600"/>
                </a:p>
              </p:txBody>
            </p:sp>
            <p:sp>
              <p:nvSpPr>
                <p:cNvPr id="274" name="椭圆 273"/>
                <p:cNvSpPr/>
                <p:nvPr/>
              </p:nvSpPr>
              <p:spPr>
                <a:xfrm>
                  <a:off x="10033" y="4234"/>
                  <a:ext cx="430" cy="46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75" name="文本框 274"/>
                <p:cNvSpPr txBox="1"/>
                <p:nvPr/>
              </p:nvSpPr>
              <p:spPr>
                <a:xfrm>
                  <a:off x="9985" y="4223"/>
                  <a:ext cx="372" cy="5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H</a:t>
                  </a:r>
                  <a:endParaRPr lang="en-US" altLang="zh-CN" sz="1600"/>
                </a:p>
              </p:txBody>
            </p:sp>
            <p:sp>
              <p:nvSpPr>
                <p:cNvPr id="276" name="椭圆 275"/>
                <p:cNvSpPr/>
                <p:nvPr/>
              </p:nvSpPr>
              <p:spPr>
                <a:xfrm>
                  <a:off x="8477" y="5331"/>
                  <a:ext cx="430" cy="46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77" name="文本框 276"/>
                <p:cNvSpPr txBox="1"/>
                <p:nvPr/>
              </p:nvSpPr>
              <p:spPr>
                <a:xfrm>
                  <a:off x="8454" y="5336"/>
                  <a:ext cx="372" cy="5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400"/>
                    <a:t>E</a:t>
                  </a:r>
                  <a:endParaRPr lang="en-US" altLang="zh-CN" sz="1400"/>
                </a:p>
              </p:txBody>
            </p:sp>
            <p:cxnSp>
              <p:nvCxnSpPr>
                <p:cNvPr id="278" name="直接箭头连接符 277"/>
                <p:cNvCxnSpPr>
                  <a:stCxn id="262" idx="4"/>
                  <a:endCxn id="264" idx="7"/>
                </p:cNvCxnSpPr>
                <p:nvPr/>
              </p:nvCxnSpPr>
              <p:spPr>
                <a:xfrm flipH="1">
                  <a:off x="8414" y="2692"/>
                  <a:ext cx="555" cy="529"/>
                </a:xfrm>
                <a:prstGeom prst="straightConnector1">
                  <a:avLst/>
                </a:prstGeom>
                <a:ln w="25400">
                  <a:solidFill>
                    <a:srgbClr val="323F4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直接箭头连接符 278"/>
                <p:cNvCxnSpPr>
                  <a:stCxn id="264" idx="4"/>
                  <a:endCxn id="268" idx="7"/>
                </p:cNvCxnSpPr>
                <p:nvPr/>
              </p:nvCxnSpPr>
              <p:spPr>
                <a:xfrm flipH="1">
                  <a:off x="7879" y="3616"/>
                  <a:ext cx="383" cy="688"/>
                </a:xfrm>
                <a:prstGeom prst="straightConnector1">
                  <a:avLst/>
                </a:prstGeom>
                <a:ln w="25400">
                  <a:solidFill>
                    <a:srgbClr val="323F4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直接箭头连接符 279"/>
                <p:cNvCxnSpPr>
                  <a:stCxn id="264" idx="4"/>
                  <a:endCxn id="270" idx="0"/>
                </p:cNvCxnSpPr>
                <p:nvPr/>
              </p:nvCxnSpPr>
              <p:spPr>
                <a:xfrm>
                  <a:off x="8262" y="3616"/>
                  <a:ext cx="429" cy="617"/>
                </a:xfrm>
                <a:prstGeom prst="straightConnector1">
                  <a:avLst/>
                </a:prstGeom>
                <a:ln w="25400">
                  <a:solidFill>
                    <a:srgbClr val="323F4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直接箭头连接符 280"/>
                <p:cNvCxnSpPr>
                  <a:stCxn id="262" idx="4"/>
                  <a:endCxn id="267" idx="1"/>
                </p:cNvCxnSpPr>
                <p:nvPr/>
              </p:nvCxnSpPr>
              <p:spPr>
                <a:xfrm>
                  <a:off x="8969" y="2692"/>
                  <a:ext cx="561" cy="569"/>
                </a:xfrm>
                <a:prstGeom prst="straightConnector1">
                  <a:avLst/>
                </a:prstGeom>
                <a:ln w="25400">
                  <a:solidFill>
                    <a:srgbClr val="323F4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直接箭头连接符 281"/>
                <p:cNvCxnSpPr>
                  <a:stCxn id="267" idx="4"/>
                  <a:endCxn id="272" idx="0"/>
                </p:cNvCxnSpPr>
                <p:nvPr/>
              </p:nvCxnSpPr>
              <p:spPr>
                <a:xfrm flipH="1">
                  <a:off x="9407" y="3656"/>
                  <a:ext cx="275" cy="575"/>
                </a:xfrm>
                <a:prstGeom prst="straightConnector1">
                  <a:avLst/>
                </a:prstGeom>
                <a:ln w="25400">
                  <a:solidFill>
                    <a:srgbClr val="323F4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直接箭头连接符 282"/>
                <p:cNvCxnSpPr>
                  <a:stCxn id="267" idx="4"/>
                  <a:endCxn id="274" idx="0"/>
                </p:cNvCxnSpPr>
                <p:nvPr/>
              </p:nvCxnSpPr>
              <p:spPr>
                <a:xfrm>
                  <a:off x="9683" y="3656"/>
                  <a:ext cx="566" cy="578"/>
                </a:xfrm>
                <a:prstGeom prst="straightConnector1">
                  <a:avLst/>
                </a:prstGeom>
                <a:ln w="25400">
                  <a:solidFill>
                    <a:srgbClr val="323F4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直接箭头连接符 283"/>
                <p:cNvCxnSpPr>
                  <a:stCxn id="270" idx="4"/>
                  <a:endCxn id="276" idx="0"/>
                </p:cNvCxnSpPr>
                <p:nvPr/>
              </p:nvCxnSpPr>
              <p:spPr>
                <a:xfrm>
                  <a:off x="8691" y="4696"/>
                  <a:ext cx="1" cy="635"/>
                </a:xfrm>
                <a:prstGeom prst="straightConnector1">
                  <a:avLst/>
                </a:prstGeom>
                <a:ln w="25400">
                  <a:solidFill>
                    <a:srgbClr val="323F4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5" name="文本框 284"/>
              <p:cNvSpPr txBox="1"/>
              <p:nvPr/>
            </p:nvSpPr>
            <p:spPr>
              <a:xfrm>
                <a:off x="14422" y="7137"/>
                <a:ext cx="41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3734" y="8136"/>
                <a:ext cx="41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3215" y="9178"/>
                <a:ext cx="41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3835" y="9178"/>
                <a:ext cx="41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4216" y="8986"/>
                <a:ext cx="41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4381" y="10263"/>
                <a:ext cx="41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4802" y="10269"/>
                <a:ext cx="41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292" name="文本框 291"/>
              <p:cNvSpPr txBox="1"/>
              <p:nvPr/>
            </p:nvSpPr>
            <p:spPr>
              <a:xfrm>
                <a:off x="14905" y="8994"/>
                <a:ext cx="41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293" name="文本框 292"/>
              <p:cNvSpPr txBox="1"/>
              <p:nvPr/>
            </p:nvSpPr>
            <p:spPr>
              <a:xfrm>
                <a:off x="14566" y="8136"/>
                <a:ext cx="41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294" name="文本框 293"/>
              <p:cNvSpPr txBox="1"/>
              <p:nvPr/>
            </p:nvSpPr>
            <p:spPr>
              <a:xfrm>
                <a:off x="15280" y="8149"/>
                <a:ext cx="41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295" name="文本框 294"/>
              <p:cNvSpPr txBox="1"/>
              <p:nvPr/>
            </p:nvSpPr>
            <p:spPr>
              <a:xfrm>
                <a:off x="15000" y="9283"/>
                <a:ext cx="69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10</a:t>
                </a:r>
                <a:endParaRPr lang="en-US" altLang="zh-CN"/>
              </a:p>
            </p:txBody>
          </p:sp>
          <p:sp>
            <p:nvSpPr>
              <p:cNvPr id="296" name="文本框 295"/>
              <p:cNvSpPr txBox="1"/>
              <p:nvPr/>
            </p:nvSpPr>
            <p:spPr>
              <a:xfrm>
                <a:off x="15486" y="9283"/>
                <a:ext cx="69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11</a:t>
                </a:r>
                <a:endParaRPr lang="en-US" altLang="zh-CN"/>
              </a:p>
            </p:txBody>
          </p:sp>
          <p:sp>
            <p:nvSpPr>
              <p:cNvPr id="297" name="文本框 296"/>
              <p:cNvSpPr txBox="1"/>
              <p:nvPr/>
            </p:nvSpPr>
            <p:spPr>
              <a:xfrm>
                <a:off x="15935" y="9283"/>
                <a:ext cx="69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12</a:t>
                </a:r>
                <a:endParaRPr lang="en-US" altLang="zh-CN"/>
              </a:p>
            </p:txBody>
          </p:sp>
          <p:sp>
            <p:nvSpPr>
              <p:cNvPr id="298" name="文本框 297"/>
              <p:cNvSpPr txBox="1"/>
              <p:nvPr/>
            </p:nvSpPr>
            <p:spPr>
              <a:xfrm>
                <a:off x="16439" y="9308"/>
                <a:ext cx="69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13</a:t>
                </a:r>
                <a:endParaRPr lang="en-US" altLang="zh-CN"/>
              </a:p>
            </p:txBody>
          </p:sp>
          <p:sp>
            <p:nvSpPr>
              <p:cNvPr id="299" name="文本框 298"/>
              <p:cNvSpPr txBox="1"/>
              <p:nvPr/>
            </p:nvSpPr>
            <p:spPr>
              <a:xfrm>
                <a:off x="15952" y="8136"/>
                <a:ext cx="69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14</a:t>
                </a:r>
                <a:endParaRPr lang="en-US" altLang="zh-CN"/>
              </a:p>
            </p:txBody>
          </p:sp>
          <p:sp>
            <p:nvSpPr>
              <p:cNvPr id="301" name="文本框 300"/>
              <p:cNvSpPr txBox="1"/>
              <p:nvPr/>
            </p:nvSpPr>
            <p:spPr>
              <a:xfrm>
                <a:off x="15385" y="7125"/>
                <a:ext cx="69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15</a:t>
                </a:r>
                <a:endParaRPr lang="en-US" altLang="zh-CN"/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4001770" y="4526915"/>
            <a:ext cx="418782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sz="2400" b="1" dirty="0">
                <a:solidFill>
                  <a:schemeClr val="accent1">
                    <a:lumMod val="75000"/>
                  </a:schemeClr>
                </a:solidFill>
                <a:latin typeface="+mn-ea"/>
                <a:sym typeface="+mn-ea"/>
              </a:rPr>
              <a:t>Time-Evolving Hierarchies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28440" y="5026025"/>
            <a:ext cx="34950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sz="2400" b="1" dirty="0">
                <a:solidFill>
                  <a:schemeClr val="accent1">
                    <a:lumMod val="75000"/>
                  </a:schemeClr>
                </a:solidFill>
                <a:latin typeface="+mn-ea"/>
                <a:sym typeface="+mn-ea"/>
              </a:rPr>
              <a:t>Time-Evolving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ea"/>
                <a:sym typeface="+mn-ea"/>
              </a:rPr>
              <a:t>Graph 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0" name="叉"/>
          <p:cNvSpPr/>
          <p:nvPr/>
        </p:nvSpPr>
        <p:spPr>
          <a:xfrm>
            <a:off x="7510780" y="5096510"/>
            <a:ext cx="448945" cy="319405"/>
          </a:xfrm>
          <a:custGeom>
            <a:avLst/>
            <a:gdLst>
              <a:gd name="connsiteX0" fmla="*/ 4912 w 1995084"/>
              <a:gd name="connsiteY0" fmla="*/ 0 h 1728192"/>
              <a:gd name="connsiteX1" fmla="*/ 403870 w 1995084"/>
              <a:gd name="connsiteY1" fmla="*/ 0 h 1728192"/>
              <a:gd name="connsiteX2" fmla="*/ 997542 w 1995084"/>
              <a:gd name="connsiteY2" fmla="*/ 644779 h 1728192"/>
              <a:gd name="connsiteX3" fmla="*/ 1591217 w 1995084"/>
              <a:gd name="connsiteY3" fmla="*/ 0 h 1728192"/>
              <a:gd name="connsiteX4" fmla="*/ 1990171 w 1995084"/>
              <a:gd name="connsiteY4" fmla="*/ 0 h 1728192"/>
              <a:gd name="connsiteX5" fmla="*/ 1197021 w 1995084"/>
              <a:gd name="connsiteY5" fmla="*/ 861430 h 1728192"/>
              <a:gd name="connsiteX6" fmla="*/ 1995084 w 1995084"/>
              <a:gd name="connsiteY6" fmla="*/ 1728192 h 1728192"/>
              <a:gd name="connsiteX7" fmla="*/ 1596125 w 1995084"/>
              <a:gd name="connsiteY7" fmla="*/ 1728192 h 1728192"/>
              <a:gd name="connsiteX8" fmla="*/ 997542 w 1995084"/>
              <a:gd name="connsiteY8" fmla="*/ 1078078 h 1728192"/>
              <a:gd name="connsiteX9" fmla="*/ 398958 w 1995084"/>
              <a:gd name="connsiteY9" fmla="*/ 1728192 h 1728192"/>
              <a:gd name="connsiteX10" fmla="*/ 0 w 1995084"/>
              <a:gd name="connsiteY10" fmla="*/ 1728192 h 1728192"/>
              <a:gd name="connsiteX11" fmla="*/ 798062 w 1995084"/>
              <a:gd name="connsiteY11" fmla="*/ 861430 h 1728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95084" h="1728192">
                <a:moveTo>
                  <a:pt x="4912" y="0"/>
                </a:moveTo>
                <a:lnTo>
                  <a:pt x="403870" y="0"/>
                </a:lnTo>
                <a:lnTo>
                  <a:pt x="997542" y="644779"/>
                </a:lnTo>
                <a:lnTo>
                  <a:pt x="1591217" y="0"/>
                </a:lnTo>
                <a:lnTo>
                  <a:pt x="1990171" y="0"/>
                </a:lnTo>
                <a:lnTo>
                  <a:pt x="1197021" y="861430"/>
                </a:lnTo>
                <a:lnTo>
                  <a:pt x="1995084" y="1728192"/>
                </a:lnTo>
                <a:lnTo>
                  <a:pt x="1596125" y="1728192"/>
                </a:lnTo>
                <a:lnTo>
                  <a:pt x="997542" y="1078078"/>
                </a:lnTo>
                <a:lnTo>
                  <a:pt x="398958" y="1728192"/>
                </a:lnTo>
                <a:lnTo>
                  <a:pt x="0" y="1728192"/>
                </a:lnTo>
                <a:lnTo>
                  <a:pt x="798062" y="86143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50" name="勾"/>
          <p:cNvSpPr/>
          <p:nvPr/>
        </p:nvSpPr>
        <p:spPr bwMode="auto">
          <a:xfrm>
            <a:off x="8317865" y="4526915"/>
            <a:ext cx="678180" cy="41910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ldLvl="0" animBg="1"/>
      <p:bldP spid="10" grpId="0" bldLvl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标准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3544</Words>
  <Application>WPS 演示</Application>
  <PresentationFormat>自定义</PresentationFormat>
  <Paragraphs>512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Arial</vt:lpstr>
      <vt:lpstr>宋体</vt:lpstr>
      <vt:lpstr>Wingdings</vt:lpstr>
      <vt:lpstr>华文楷体</vt:lpstr>
      <vt:lpstr>经典综艺体简</vt:lpstr>
      <vt:lpstr>Century Gothic</vt:lpstr>
      <vt:lpstr>Adobe Gothic Std B</vt:lpstr>
      <vt:lpstr>Calibri</vt:lpstr>
      <vt:lpstr>微软雅黑</vt:lpstr>
      <vt:lpstr>Arial Unicode MS</vt:lpstr>
      <vt:lpstr>MS UI Gothic</vt:lpstr>
      <vt:lpstr>第一PPT，www.1ppt.com</vt:lpstr>
      <vt:lpstr>PowerPoint 演示文稿</vt:lpstr>
      <vt:lpstr>Outline</vt:lpstr>
      <vt:lpstr>Introduction</vt:lpstr>
      <vt:lpstr>Introduction</vt:lpstr>
      <vt:lpstr>Introduction</vt:lpstr>
      <vt:lpstr>Introduction</vt:lpstr>
      <vt:lpstr>Existing Approach</vt:lpstr>
      <vt:lpstr>Existing Approach</vt:lpstr>
      <vt:lpstr>Existing Approach</vt:lpstr>
      <vt:lpstr>Our Algorithm</vt:lpstr>
      <vt:lpstr>Our Approach</vt:lpstr>
      <vt:lpstr>Our Approach</vt:lpstr>
      <vt:lpstr>Our Approach</vt:lpstr>
      <vt:lpstr>Our Approach</vt:lpstr>
      <vt:lpstr>Our Approach</vt:lpstr>
      <vt:lpstr>Our Approach</vt:lpstr>
      <vt:lpstr>Our Approach</vt:lpstr>
      <vt:lpstr>Our Approach</vt:lpstr>
      <vt:lpstr>Our Approach</vt:lpstr>
      <vt:lpstr>Our Approach</vt:lpstr>
      <vt:lpstr>Our Approach</vt:lpstr>
      <vt:lpstr>Our Approach</vt:lpstr>
      <vt:lpstr>Our Approach</vt:lpstr>
      <vt:lpstr>Our Approach</vt:lpstr>
      <vt:lpstr>Database And Queries</vt:lpstr>
      <vt:lpstr>Database And Queries</vt:lpstr>
      <vt:lpstr>Experimental</vt:lpstr>
      <vt:lpstr>Experimental</vt:lpstr>
      <vt:lpstr>Experimental</vt:lpstr>
      <vt:lpstr>Experimental</vt:lpstr>
      <vt:lpstr>Experimental</vt:lpstr>
      <vt:lpstr>Experimental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多边形</dc:title>
  <dc:creator>第一PPT</dc:creator>
  <cp:keywords>www.1ppt.com</cp:keywords>
  <cp:lastModifiedBy>Creep</cp:lastModifiedBy>
  <cp:revision>138</cp:revision>
  <dcterms:created xsi:type="dcterms:W3CDTF">2014-05-27T01:09:00Z</dcterms:created>
  <dcterms:modified xsi:type="dcterms:W3CDTF">2018-11-15T09:24:00Z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