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2" r:id="rId5"/>
    <p:sldId id="268" r:id="rId6"/>
    <p:sldId id="717" r:id="rId7"/>
    <p:sldId id="718" r:id="rId8"/>
    <p:sldId id="719" r:id="rId9"/>
    <p:sldId id="680" r:id="rId10"/>
    <p:sldId id="720" r:id="rId11"/>
    <p:sldId id="721" r:id="rId12"/>
    <p:sldId id="660" r:id="rId13"/>
    <p:sldId id="702" r:id="rId14"/>
    <p:sldId id="742" r:id="rId15"/>
    <p:sldId id="755" r:id="rId16"/>
    <p:sldId id="756" r:id="rId17"/>
    <p:sldId id="757" r:id="rId18"/>
    <p:sldId id="758" r:id="rId19"/>
    <p:sldId id="759" r:id="rId20"/>
    <p:sldId id="774" r:id="rId21"/>
    <p:sldId id="760" r:id="rId22"/>
    <p:sldId id="775" r:id="rId23"/>
    <p:sldId id="785" r:id="rId24"/>
    <p:sldId id="784" r:id="rId25"/>
    <p:sldId id="786" r:id="rId26"/>
    <p:sldId id="787" r:id="rId27"/>
    <p:sldId id="788" r:id="rId28"/>
    <p:sldId id="797" r:id="rId29"/>
    <p:sldId id="799" r:id="rId30"/>
    <p:sldId id="664" r:id="rId31"/>
    <p:sldId id="673" r:id="rId32"/>
    <p:sldId id="807" r:id="rId33"/>
    <p:sldId id="808" r:id="rId34"/>
    <p:sldId id="672" r:id="rId35"/>
    <p:sldId id="677" r:id="rId36"/>
    <p:sldId id="44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F0000"/>
    <a:srgbClr val="323F4F"/>
    <a:srgbClr val="F0F2F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41" autoAdjust="0"/>
    <p:restoredTop sz="94660"/>
  </p:normalViewPr>
  <p:slideViewPr>
    <p:cSldViewPr snapToGrid="0" showGuides="1">
      <p:cViewPr>
        <p:scale>
          <a:sx n="75" d="100"/>
          <a:sy n="75" d="100"/>
        </p:scale>
        <p:origin x="738" y="-342"/>
      </p:cViewPr>
      <p:guideLst>
        <p:guide orient="horz" pos="2316"/>
        <p:guide pos="4231"/>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时间演化层次结构中的可扩展且高效的可达性查询处理</a:t>
            </a:r>
            <a:endParaRPr lang="zh-CN" altLang="en-US"/>
          </a:p>
          <a:p>
            <a:pPr algn="l"/>
            <a:r>
              <a:rPr lang="en-US" altLang="zh-CN" b="1">
                <a:solidFill>
                  <a:srgbClr val="FF0000"/>
                </a:solidFill>
                <a:effectLst>
                  <a:outerShdw blurRad="38100" dist="19050" dir="2700000" algn="tl" rotWithShape="0">
                    <a:schemeClr val="dk1">
                      <a:alpha val="40000"/>
                    </a:schemeClr>
                  </a:outerShdw>
                </a:effectLst>
                <a:sym typeface="+mn-ea"/>
              </a:rPr>
              <a:t>     SCISSOR </a:t>
            </a:r>
            <a:endParaRPr lang="en-US" altLang="zh-CN" b="1">
              <a:solidFill>
                <a:srgbClr val="FF0000"/>
              </a:solidFill>
              <a:effectLst>
                <a:outerShdw blurRad="38100" dist="19050" dir="2700000" algn="tl" rotWithShape="0">
                  <a:schemeClr val="dk1">
                    <a:alpha val="40000"/>
                  </a:schemeClr>
                </a:outerShdw>
              </a:effectLst>
            </a:endParaRPr>
          </a:p>
          <a:p>
            <a:pPr algn="l"/>
            <a:r>
              <a:rPr lang="en-US" altLang="zh-CN" b="1">
                <a:solidFill>
                  <a:srgbClr val="FF0000"/>
                </a:solidFill>
                <a:sym typeface="+mn-ea"/>
              </a:rPr>
              <a:t>（selective snapshot indexing with progressive solution refinement）</a:t>
            </a:r>
            <a:endParaRPr lang="en-US" altLang="zh-CN" b="1">
              <a:solidFill>
                <a:srgbClr val="FF0000"/>
              </a:solidFill>
              <a:sym typeface="+mn-ea"/>
            </a:endParaRPr>
          </a:p>
          <a:p>
            <a:pPr algn="l"/>
            <a:r>
              <a:rPr lang="en-US" altLang="zh-CN" b="1">
                <a:solidFill>
                  <a:srgbClr val="FF0000"/>
                </a:solidFill>
                <a:effectLst>
                  <a:outerShdw blurRad="38100" dist="19050" dir="2700000" algn="tl" rotWithShape="0">
                    <a:schemeClr val="dk1">
                      <a:alpha val="40000"/>
                    </a:schemeClr>
                  </a:outerShdw>
                </a:effectLst>
              </a:rPr>
              <a:t>（使用渐进式解决方案细化的选择性快照索引）</a:t>
            </a:r>
            <a:endParaRPr lang="en-US" altLang="zh-CN" b="1">
              <a:solidFill>
                <a:srgbClr val="FF0000"/>
              </a:solidFill>
              <a:effectLst>
                <a:outerShdw blurRad="38100" dist="19050" dir="2700000" algn="tl" rotWithShape="0">
                  <a:schemeClr val="dk1">
                    <a:alpha val="40000"/>
                  </a:schemeClr>
                </a:outerShdw>
              </a:effectLst>
            </a:endParaRPr>
          </a:p>
          <a:p>
            <a:endParaRPr lang="zh-CN" altLang="en-US"/>
          </a:p>
          <a:p>
            <a:r>
              <a:rPr lang="zh-CN" altLang="en-US">
                <a:sym typeface="+mn-ea"/>
              </a:rPr>
              <a:t>Phani Rohit Mullangi 是佐治亚大学的博士研究生。专长是大规模的分布式计算和数据管理。我目前在Skytap的工作包括为企业消费的云构建监控基础设施。</a:t>
            </a:r>
            <a:endParaRPr lang="zh-CN" altLang="en-US"/>
          </a:p>
          <a:p>
            <a:endParaRPr lang="zh-CN" altLang="en-US"/>
          </a:p>
          <a:p>
            <a:r>
              <a:rPr lang="zh-CN" altLang="en-US"/>
              <a:t>下面简要介绍我的背景和技能：</a:t>
            </a:r>
            <a:endParaRPr lang="zh-CN" altLang="en-US"/>
          </a:p>
          <a:p>
            <a:r>
              <a:rPr lang="zh-CN" altLang="en-US"/>
              <a:t>- 佐治亚大学计算机科学博士</a:t>
            </a:r>
            <a:endParaRPr lang="zh-CN" altLang="en-US"/>
          </a:p>
          <a:p>
            <a:r>
              <a:rPr lang="zh-CN" altLang="en-US"/>
              <a:t>- 在分布式系统和虚拟化方面的丰富经验（ESX，Vcenter等）</a:t>
            </a:r>
            <a:endParaRPr lang="zh-CN" altLang="en-US"/>
          </a:p>
          <a:p>
            <a:r>
              <a:rPr lang="zh-CN" altLang="en-US"/>
              <a:t>- 构建云规模系统的经验</a:t>
            </a:r>
            <a:endParaRPr lang="zh-CN" altLang="en-US"/>
          </a:p>
          <a:p>
            <a:r>
              <a:rPr lang="zh-CN" altLang="en-US"/>
              <a:t>构建监控基础设施。我的背景的简单总结一...</a:t>
            </a:r>
            <a:endParaRPr lang="zh-CN" altLang="en-US"/>
          </a:p>
          <a:p>
            <a:endParaRPr lang="zh-CN" altLang="en-US"/>
          </a:p>
          <a:p>
            <a:r>
              <a:rPr lang="zh-CN" altLang="en-US"/>
              <a:t>Lakshmish Ramaswamy 雅典乔治亚大学格鲁吉亚信息学院计算机科学教授兼副主任  印度人  主要研究数据管理 数据分析 </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endParaRPr lang="zh-CN" altLang="en-US"/>
          </a:p>
          <a:p>
            <a:r>
              <a:rPr lang="zh-CN" altLang="en-US"/>
              <a:t>平衡查询处理效率和索引成本</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影响列表，</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CANList(u) </a:t>
            </a:r>
            <a:r>
              <a:rPr lang="zh-CN" altLang="en-US"/>
              <a:t>是指进入算法的当前阶段中，一些编辑也许影响到了</a:t>
            </a:r>
            <a:r>
              <a:rPr lang="en-US" altLang="zh-CN"/>
              <a:t>u</a:t>
            </a:r>
            <a:r>
              <a:rPr lang="zh-CN" altLang="en-US"/>
              <a:t>的祖先。那么</a:t>
            </a:r>
            <a:r>
              <a:rPr lang="en-US" altLang="zh-CN"/>
              <a:t>CANList</a:t>
            </a:r>
            <a:r>
              <a:rPr lang="zh-CN" altLang="en-US"/>
              <a:t>（</a:t>
            </a:r>
            <a:r>
              <a:rPr lang="en-US" altLang="zh-CN"/>
              <a:t>u</a:t>
            </a:r>
            <a:r>
              <a:rPr lang="zh-CN" altLang="en-US"/>
              <a:t>）中存的就是当前状态下</a:t>
            </a:r>
            <a:r>
              <a:rPr lang="en-US" altLang="zh-CN"/>
              <a:t>u</a:t>
            </a:r>
            <a:r>
              <a:rPr lang="zh-CN" altLang="en-US"/>
              <a:t>的祖先顶点。</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CANList(u) </a:t>
            </a:r>
            <a:r>
              <a:rPr lang="zh-CN" altLang="en-US"/>
              <a:t>是指进入算法的当前阶段中，一些编辑也许影响到了</a:t>
            </a:r>
            <a:r>
              <a:rPr lang="en-US" altLang="zh-CN"/>
              <a:t>u</a:t>
            </a:r>
            <a:r>
              <a:rPr lang="zh-CN" altLang="en-US"/>
              <a:t>的祖先。那么</a:t>
            </a:r>
            <a:r>
              <a:rPr lang="en-US" altLang="zh-CN"/>
              <a:t>CANList</a:t>
            </a:r>
            <a:r>
              <a:rPr lang="zh-CN" altLang="en-US"/>
              <a:t>（</a:t>
            </a:r>
            <a:r>
              <a:rPr lang="en-US" altLang="zh-CN"/>
              <a:t>u</a:t>
            </a:r>
            <a:r>
              <a:rPr lang="zh-CN" altLang="en-US"/>
              <a:t>）中存的就是当前状态下</a:t>
            </a:r>
            <a:r>
              <a:rPr lang="en-US" altLang="zh-CN"/>
              <a:t>u</a:t>
            </a:r>
            <a:r>
              <a:rPr lang="zh-CN" altLang="en-US"/>
              <a:t>的祖先顶点。</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预处理就是指   去除 编辑序列自相矛盾的编辑对（</a:t>
            </a:r>
            <a:r>
              <a:rPr lang="en-US" altLang="zh-CN"/>
              <a:t>Delete A,B   Add A,B</a:t>
            </a:r>
            <a:r>
              <a:rPr lang="zh-CN" altLang="en-US"/>
              <a:t>）</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CANList(u) </a:t>
            </a:r>
            <a:r>
              <a:rPr lang="zh-CN" altLang="en-US"/>
              <a:t>是指进入算法的当前阶段中，一些编辑也许影响到了</a:t>
            </a:r>
            <a:r>
              <a:rPr lang="en-US" altLang="zh-CN"/>
              <a:t>u</a:t>
            </a:r>
            <a:r>
              <a:rPr lang="zh-CN" altLang="en-US"/>
              <a:t>的祖先。那么</a:t>
            </a:r>
            <a:r>
              <a:rPr lang="en-US" altLang="zh-CN"/>
              <a:t>CANList</a:t>
            </a:r>
            <a:r>
              <a:rPr lang="zh-CN" altLang="en-US"/>
              <a:t>（</a:t>
            </a:r>
            <a:r>
              <a:rPr lang="en-US" altLang="zh-CN"/>
              <a:t>u</a:t>
            </a:r>
            <a:r>
              <a:rPr lang="zh-CN" altLang="en-US"/>
              <a:t>）中存的就是当前状态下</a:t>
            </a:r>
            <a:r>
              <a:rPr lang="en-US" altLang="zh-CN"/>
              <a:t>u</a:t>
            </a:r>
            <a:r>
              <a:rPr lang="zh-CN" altLang="en-US"/>
              <a:t>的祖先顶点。</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每次迭代中 当</a:t>
            </a:r>
            <a:r>
              <a:rPr lang="en-US" altLang="zh-CN"/>
              <a:t>ImList </a:t>
            </a:r>
            <a:r>
              <a:rPr lang="zh-CN" altLang="en-US"/>
              <a:t>发生变化后 都要从第一个列表元素开始处理</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CANList(u) </a:t>
            </a:r>
            <a:r>
              <a:rPr lang="zh-CN" altLang="en-US"/>
              <a:t>是指进入算法的当前阶段中，一些编辑也许影响到了</a:t>
            </a:r>
            <a:r>
              <a:rPr lang="en-US" altLang="zh-CN"/>
              <a:t>u</a:t>
            </a:r>
            <a:r>
              <a:rPr lang="zh-CN" altLang="en-US"/>
              <a:t>的祖先。那么</a:t>
            </a:r>
            <a:r>
              <a:rPr lang="en-US" altLang="zh-CN"/>
              <a:t>CANList</a:t>
            </a:r>
            <a:r>
              <a:rPr lang="zh-CN" altLang="en-US"/>
              <a:t>（</a:t>
            </a:r>
            <a:r>
              <a:rPr lang="en-US" altLang="zh-CN"/>
              <a:t>u</a:t>
            </a:r>
            <a:r>
              <a:rPr lang="zh-CN" altLang="en-US"/>
              <a:t>）中存的就是当前状态下</a:t>
            </a:r>
            <a:r>
              <a:rPr lang="en-US" altLang="zh-CN"/>
              <a:t>u</a:t>
            </a:r>
            <a:r>
              <a:rPr lang="zh-CN" altLang="en-US"/>
              <a:t>的祖先顶点。</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CANList(u) </a:t>
            </a:r>
            <a:r>
              <a:rPr lang="zh-CN" altLang="en-US"/>
              <a:t>是指进入算法的当前阶段中，一些编辑也许影响到了</a:t>
            </a:r>
            <a:r>
              <a:rPr lang="en-US" altLang="zh-CN"/>
              <a:t>u</a:t>
            </a:r>
            <a:r>
              <a:rPr lang="zh-CN" altLang="en-US"/>
              <a:t>的祖先。那么</a:t>
            </a:r>
            <a:r>
              <a:rPr lang="en-US" altLang="zh-CN"/>
              <a:t>CANList</a:t>
            </a:r>
            <a:r>
              <a:rPr lang="zh-CN" altLang="en-US"/>
              <a:t>（</a:t>
            </a:r>
            <a:r>
              <a:rPr lang="en-US" altLang="zh-CN"/>
              <a:t>u</a:t>
            </a:r>
            <a:r>
              <a:rPr lang="zh-CN" altLang="en-US"/>
              <a:t>）中存的就是当前状态下</a:t>
            </a:r>
            <a:r>
              <a:rPr lang="en-US" altLang="zh-CN"/>
              <a:t>u</a:t>
            </a:r>
            <a:r>
              <a:rPr lang="zh-CN" altLang="en-US"/>
              <a:t>的祖先顶点。</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CANList(u) </a:t>
            </a:r>
            <a:r>
              <a:rPr lang="zh-CN" altLang="en-US"/>
              <a:t>是指进入算法的当前阶段中，一些编辑也许影响到了</a:t>
            </a:r>
            <a:r>
              <a:rPr lang="en-US" altLang="zh-CN"/>
              <a:t>u</a:t>
            </a:r>
            <a:r>
              <a:rPr lang="zh-CN" altLang="en-US"/>
              <a:t>的祖先。那么</a:t>
            </a:r>
            <a:r>
              <a:rPr lang="en-US" altLang="zh-CN"/>
              <a:t>CANList</a:t>
            </a:r>
            <a:r>
              <a:rPr lang="zh-CN" altLang="en-US"/>
              <a:t>（</a:t>
            </a:r>
            <a:r>
              <a:rPr lang="en-US" altLang="zh-CN"/>
              <a:t>u</a:t>
            </a:r>
            <a:r>
              <a:rPr lang="zh-CN" altLang="en-US"/>
              <a:t>）中存的就是当前状态下</a:t>
            </a:r>
            <a:r>
              <a:rPr lang="en-US" altLang="zh-CN"/>
              <a:t>u</a:t>
            </a:r>
            <a:r>
              <a:rPr lang="zh-CN" altLang="en-US"/>
              <a:t>的祖先顶点。</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CANList(u) </a:t>
            </a:r>
            <a:r>
              <a:rPr lang="zh-CN" altLang="en-US"/>
              <a:t>是指进入算法的当前阶段中，一些编辑也许影响到了</a:t>
            </a:r>
            <a:r>
              <a:rPr lang="en-US" altLang="zh-CN"/>
              <a:t>u</a:t>
            </a:r>
            <a:r>
              <a:rPr lang="zh-CN" altLang="en-US"/>
              <a:t>的祖先。那么</a:t>
            </a:r>
            <a:r>
              <a:rPr lang="en-US" altLang="zh-CN"/>
              <a:t>CANList</a:t>
            </a:r>
            <a:r>
              <a:rPr lang="zh-CN" altLang="en-US"/>
              <a:t>（</a:t>
            </a:r>
            <a:r>
              <a:rPr lang="en-US" altLang="zh-CN"/>
              <a:t>u</a:t>
            </a:r>
            <a:r>
              <a:rPr lang="zh-CN" altLang="en-US"/>
              <a:t>）中存的就是当前状态下</a:t>
            </a:r>
            <a:r>
              <a:rPr lang="en-US" altLang="zh-CN"/>
              <a:t>u</a:t>
            </a:r>
            <a:r>
              <a:rPr lang="zh-CN" altLang="en-US"/>
              <a:t>的祖先顶点。</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t>保持树的属性</a:t>
            </a:r>
            <a:r>
              <a:rPr lang="en-US" altLang="zh-CN" b="1" i="1">
                <a:solidFill>
                  <a:srgbClr val="0070C0"/>
                </a:solidFill>
                <a:sym typeface="+mn-ea"/>
              </a:rPr>
              <a:t>(Must have an unhandled delete edit)</a:t>
            </a:r>
            <a:endParaRPr lang="en-US" altLang="zh-CN" b="1" i="1">
              <a:solidFill>
                <a:srgbClr val="0070C0"/>
              </a:solidFill>
            </a:endParaRPr>
          </a:p>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CANList(u) </a:t>
            </a:r>
            <a:r>
              <a:rPr lang="zh-CN" altLang="en-US"/>
              <a:t>是指进入算法的当前阶段中，一些编辑也许影响到了</a:t>
            </a:r>
            <a:r>
              <a:rPr lang="en-US" altLang="zh-CN"/>
              <a:t>u</a:t>
            </a:r>
            <a:r>
              <a:rPr lang="zh-CN" altLang="en-US"/>
              <a:t>的祖先。那么</a:t>
            </a:r>
            <a:r>
              <a:rPr lang="en-US" altLang="zh-CN"/>
              <a:t>CANList</a:t>
            </a:r>
            <a:r>
              <a:rPr lang="zh-CN" altLang="en-US"/>
              <a:t>（</a:t>
            </a:r>
            <a:r>
              <a:rPr lang="en-US" altLang="zh-CN"/>
              <a:t>u</a:t>
            </a:r>
            <a:r>
              <a:rPr lang="zh-CN" altLang="en-US"/>
              <a:t>）中存的就是当前状态下</a:t>
            </a:r>
            <a:r>
              <a:rPr lang="en-US" altLang="zh-CN"/>
              <a:t>u</a:t>
            </a:r>
            <a:r>
              <a:rPr lang="zh-CN" altLang="en-US"/>
              <a:t>的祖先顶点。</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CANList(u) </a:t>
            </a:r>
            <a:r>
              <a:rPr lang="zh-CN" altLang="en-US"/>
              <a:t>是指进入算法的当前阶段中，一些编辑也许影响到了</a:t>
            </a:r>
            <a:r>
              <a:rPr lang="en-US" altLang="zh-CN"/>
              <a:t>u</a:t>
            </a:r>
            <a:r>
              <a:rPr lang="zh-CN" altLang="en-US"/>
              <a:t>的祖先。那么</a:t>
            </a:r>
            <a:r>
              <a:rPr lang="en-US" altLang="zh-CN"/>
              <a:t>CANList</a:t>
            </a:r>
            <a:r>
              <a:rPr lang="zh-CN" altLang="en-US"/>
              <a:t>（</a:t>
            </a:r>
            <a:r>
              <a:rPr lang="en-US" altLang="zh-CN"/>
              <a:t>u</a:t>
            </a:r>
            <a:r>
              <a:rPr lang="zh-CN" altLang="en-US"/>
              <a:t>）中存的就是当前状态下</a:t>
            </a:r>
            <a:r>
              <a:rPr lang="en-US" altLang="zh-CN"/>
              <a:t>u</a:t>
            </a:r>
            <a:r>
              <a:rPr lang="zh-CN" altLang="en-US"/>
              <a:t>的祖先顶点。</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CANList(u) </a:t>
            </a:r>
            <a:r>
              <a:rPr lang="zh-CN" altLang="en-US"/>
              <a:t>是指进入算法的当前阶段中，一些编辑也许影响到了</a:t>
            </a:r>
            <a:r>
              <a:rPr lang="en-US" altLang="zh-CN"/>
              <a:t>u</a:t>
            </a:r>
            <a:r>
              <a:rPr lang="zh-CN" altLang="en-US"/>
              <a:t>的祖先。那么</a:t>
            </a:r>
            <a:r>
              <a:rPr lang="en-US" altLang="zh-CN"/>
              <a:t>CANList</a:t>
            </a:r>
            <a:r>
              <a:rPr lang="zh-CN" altLang="en-US"/>
              <a:t>（</a:t>
            </a:r>
            <a:r>
              <a:rPr lang="en-US" altLang="zh-CN"/>
              <a:t>u</a:t>
            </a:r>
            <a:r>
              <a:rPr lang="zh-CN" altLang="en-US"/>
              <a:t>）中存的就是当前状态下</a:t>
            </a:r>
            <a:r>
              <a:rPr lang="en-US" altLang="zh-CN"/>
              <a:t>u</a:t>
            </a:r>
            <a:r>
              <a:rPr lang="zh-CN" altLang="en-US"/>
              <a:t>的祖先顶点。</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对于许多现代应用程序来说，在时间推移层次结构中对可达性查询进行高效且可扩展的处理非常重要。 </a:t>
            </a:r>
            <a:endParaRPr lang="zh-CN" altLang="en-US"/>
          </a:p>
          <a:p>
            <a:r>
              <a:rPr lang="zh-CN" altLang="en-US"/>
              <a:t>在本文中，我们提出了一个可调，时间和空间有效的框架，称为SCISSOR，用于测试TEH任何给定快照上给定顶点对之间的可达性。</a:t>
            </a:r>
            <a:endParaRPr lang="zh-CN" altLang="en-US"/>
          </a:p>
          <a:p>
            <a:r>
              <a:rPr lang="zh-CN" altLang="en-US"/>
              <a:t>SCISSOR背后的主要思想是有选择地索引TEH快照的子集，并使用这些快照索引来回应TEH的所有快照上的可达性查询。</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通过按需遍历回答	</a:t>
            </a:r>
            <a:endParaRPr lang="zh-CN" altLang="en-US"/>
          </a:p>
          <a:p>
            <a:r>
              <a:rPr lang="zh-CN" altLang="en-US"/>
              <a:t>非常高的查询延迟</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问题：①计算量很高（用于索引每个快照）;</a:t>
            </a:r>
            <a:endParaRPr lang="zh-CN" altLang="en-US"/>
          </a:p>
          <a:p>
            <a:r>
              <a:rPr lang="zh-CN" altLang="en-US"/>
              <a:t>                  ②存储开销会很高;</a:t>
            </a:r>
            <a:endParaRPr lang="zh-CN" altLang="en-US"/>
          </a:p>
          <a:p>
            <a:r>
              <a:rPr lang="zh-CN" altLang="en-US"/>
              <a:t>                  ③对一些快照的查询很少，浪费了存储和计算;</a:t>
            </a:r>
            <a:endParaRPr lang="zh-CN" altLang="en-US"/>
          </a:p>
          <a:p>
            <a:r>
              <a:rPr lang="zh-CN" altLang="en-US"/>
              <a:t>                  ④无法控制索引成本与查询效率的权衡;</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718346"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496384"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74422"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052459"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vmlDrawing" Target="../drawings/vmlDrawing1.vml"/><Relationship Id="rId7" Type="http://schemas.openxmlformats.org/officeDocument/2006/relationships/slideLayout" Target="../slideLayouts/slideLayout4.x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vmlDrawing" Target="../drawings/vmlDrawing2.vml"/><Relationship Id="rId7"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vmlDrawing" Target="../drawings/vmlDrawing3.vml"/><Relationship Id="rId7" Type="http://schemas.openxmlformats.org/officeDocument/2006/relationships/slideLayout" Target="../slideLayouts/slideLayout4.x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vmlDrawing" Target="../drawings/vmlDrawing4.vml"/><Relationship Id="rId6"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oleObject" Target="../embeddings/oleObject8.bin"/><Relationship Id="rId2" Type="http://schemas.openxmlformats.org/officeDocument/2006/relationships/image" Target="../media/image6.wmf"/><Relationship Id="rId1"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vmlDrawing" Target="../drawings/vmlDrawing5.vml"/><Relationship Id="rId7" Type="http://schemas.openxmlformats.org/officeDocument/2006/relationships/slideLayout" Target="../slideLayouts/slideLayout4.xml"/><Relationship Id="rId6" Type="http://schemas.openxmlformats.org/officeDocument/2006/relationships/oleObject" Target="../embeddings/oleObject10.bin"/><Relationship Id="rId5" Type="http://schemas.openxmlformats.org/officeDocument/2006/relationships/image" Target="../media/image6.wmf"/><Relationship Id="rId4" Type="http://schemas.openxmlformats.org/officeDocument/2006/relationships/oleObject" Target="../embeddings/oleObject9.bin"/><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vmlDrawing" Target="../drawings/vmlDrawing6.vml"/><Relationship Id="rId7" Type="http://schemas.openxmlformats.org/officeDocument/2006/relationships/slideLayout" Target="../slideLayouts/slideLayout4.xml"/><Relationship Id="rId6" Type="http://schemas.openxmlformats.org/officeDocument/2006/relationships/oleObject" Target="../embeddings/oleObject12.bin"/><Relationship Id="rId5" Type="http://schemas.openxmlformats.org/officeDocument/2006/relationships/image" Target="../media/image6.wmf"/><Relationship Id="rId4" Type="http://schemas.openxmlformats.org/officeDocument/2006/relationships/oleObject" Target="../embeddings/oleObject11.bin"/><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vmlDrawing" Target="../drawings/vmlDrawing7.vml"/><Relationship Id="rId7" Type="http://schemas.openxmlformats.org/officeDocument/2006/relationships/slideLayout" Target="../slideLayouts/slideLayout4.xml"/><Relationship Id="rId6" Type="http://schemas.openxmlformats.org/officeDocument/2006/relationships/oleObject" Target="../embeddings/oleObject14.bin"/><Relationship Id="rId5" Type="http://schemas.openxmlformats.org/officeDocument/2006/relationships/image" Target="../media/image6.wmf"/><Relationship Id="rId4" Type="http://schemas.openxmlformats.org/officeDocument/2006/relationships/oleObject" Target="../embeddings/oleObject13.bin"/><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vmlDrawing" Target="../drawings/vmlDrawing8.vml"/><Relationship Id="rId7" Type="http://schemas.openxmlformats.org/officeDocument/2006/relationships/slideLayout" Target="../slideLayouts/slideLayout4.xml"/><Relationship Id="rId6" Type="http://schemas.openxmlformats.org/officeDocument/2006/relationships/oleObject" Target="../embeddings/oleObject16.bin"/><Relationship Id="rId5" Type="http://schemas.openxmlformats.org/officeDocument/2006/relationships/image" Target="../media/image6.wmf"/><Relationship Id="rId4" Type="http://schemas.openxmlformats.org/officeDocument/2006/relationships/oleObject" Target="../embeddings/oleObject15.bin"/><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vmlDrawing" Target="../drawings/vmlDrawing9.vml"/><Relationship Id="rId7" Type="http://schemas.openxmlformats.org/officeDocument/2006/relationships/slideLayout" Target="../slideLayouts/slideLayout4.xml"/><Relationship Id="rId6" Type="http://schemas.openxmlformats.org/officeDocument/2006/relationships/oleObject" Target="../embeddings/oleObject18.bin"/><Relationship Id="rId5" Type="http://schemas.openxmlformats.org/officeDocument/2006/relationships/image" Target="../media/image6.wmf"/><Relationship Id="rId4" Type="http://schemas.openxmlformats.org/officeDocument/2006/relationships/oleObject" Target="../embeddings/oleObject17.bin"/><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vmlDrawing" Target="../drawings/vmlDrawing10.vml"/><Relationship Id="rId7" Type="http://schemas.openxmlformats.org/officeDocument/2006/relationships/slideLayout" Target="../slideLayouts/slideLayout4.xml"/><Relationship Id="rId6" Type="http://schemas.openxmlformats.org/officeDocument/2006/relationships/oleObject" Target="../embeddings/oleObject20.bin"/><Relationship Id="rId5" Type="http://schemas.openxmlformats.org/officeDocument/2006/relationships/image" Target="../media/image6.wmf"/><Relationship Id="rId4" Type="http://schemas.openxmlformats.org/officeDocument/2006/relationships/oleObject" Target="../embeddings/oleObject19.bin"/><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vmlDrawing" Target="../drawings/vmlDrawing11.vml"/><Relationship Id="rId7" Type="http://schemas.openxmlformats.org/officeDocument/2006/relationships/slideLayout" Target="../slideLayouts/slideLayout4.xml"/><Relationship Id="rId6" Type="http://schemas.openxmlformats.org/officeDocument/2006/relationships/oleObject" Target="../embeddings/oleObject22.bin"/><Relationship Id="rId5" Type="http://schemas.openxmlformats.org/officeDocument/2006/relationships/image" Target="../media/image6.wmf"/><Relationship Id="rId4" Type="http://schemas.openxmlformats.org/officeDocument/2006/relationships/oleObject" Target="../embeddings/oleObject21.bin"/><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773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4858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7945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240347" y="1669726"/>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1374140" y="2300605"/>
            <a:ext cx="10301605" cy="1124585"/>
          </a:xfrm>
          <a:prstGeom prst="rect">
            <a:avLst/>
          </a:prstGeom>
          <a:ln>
            <a:noFill/>
          </a:ln>
        </p:spPr>
        <p:txBody>
          <a:bodyPr wrap="square">
            <a:spAutoFit/>
            <a:scene3d>
              <a:camera prst="orthographicFront"/>
              <a:lightRig rig="threePt" dir="t"/>
            </a:scene3d>
            <a:sp3d contourW="12700"/>
          </a:bodyPr>
          <a:lstStyle/>
          <a:p>
            <a:pPr algn="ctr">
              <a:lnSpc>
                <a:spcPct val="120000"/>
              </a:lnSpc>
            </a:pPr>
            <a:r>
              <a:rPr sz="2800" b="1" dirty="0">
                <a:solidFill>
                  <a:schemeClr val="bg1"/>
                </a:solidFill>
                <a:latin typeface="+mn-ea"/>
              </a:rPr>
              <a:t>SCISSOR: Scalable and Efficient Reachability Query</a:t>
            </a:r>
            <a:endParaRPr sz="2800" b="1" dirty="0">
              <a:solidFill>
                <a:schemeClr val="bg1"/>
              </a:solidFill>
              <a:latin typeface="+mn-ea"/>
            </a:endParaRPr>
          </a:p>
          <a:p>
            <a:pPr algn="ctr">
              <a:lnSpc>
                <a:spcPct val="120000"/>
              </a:lnSpc>
            </a:pPr>
            <a:r>
              <a:rPr sz="2800" b="1" dirty="0">
                <a:solidFill>
                  <a:schemeClr val="bg1"/>
                </a:solidFill>
                <a:latin typeface="+mn-ea"/>
              </a:rPr>
              <a:t>Processing in Time-Evolving Hierarchies</a:t>
            </a:r>
            <a:endParaRPr sz="2800" b="1" dirty="0">
              <a:solidFill>
                <a:schemeClr val="bg1"/>
              </a:solidFill>
              <a:latin typeface="+mn-ea"/>
            </a:endParaRPr>
          </a:p>
        </p:txBody>
      </p:sp>
      <p:sp>
        <p:nvSpPr>
          <p:cNvPr id="3" name="文本框 2"/>
          <p:cNvSpPr txBox="1"/>
          <p:nvPr/>
        </p:nvSpPr>
        <p:spPr>
          <a:xfrm>
            <a:off x="590550" y="334010"/>
            <a:ext cx="1398270" cy="460375"/>
          </a:xfrm>
          <a:prstGeom prst="rect">
            <a:avLst/>
          </a:prstGeom>
          <a:noFill/>
        </p:spPr>
        <p:txBody>
          <a:bodyPr wrap="square" rtlCol="0">
            <a:spAutoFit/>
          </a:bodyPr>
          <a:lstStyle/>
          <a:p>
            <a:pPr algn="ctr"/>
            <a:r>
              <a:rPr lang="zh-CN" altLang="zh-CN" sz="2400">
                <a:ln w="22225">
                  <a:solidFill>
                    <a:schemeClr val="accent2"/>
                  </a:solidFill>
                  <a:prstDash val="solid"/>
                </a:ln>
                <a:solidFill>
                  <a:srgbClr val="323F4F"/>
                </a:solidFill>
                <a:effectLst/>
                <a:latin typeface="华文楷体" panose="02010600040101010101" charset="-122"/>
                <a:ea typeface="华文楷体" panose="02010600040101010101" charset="-122"/>
              </a:rPr>
              <a:t>郑凯文</a:t>
            </a:r>
            <a:endParaRPr lang="zh-CN" altLang="zh-CN" sz="2400">
              <a:ln w="22225">
                <a:solidFill>
                  <a:schemeClr val="accent2"/>
                </a:solidFill>
                <a:prstDash val="solid"/>
              </a:ln>
              <a:solidFill>
                <a:srgbClr val="323F4F"/>
              </a:solidFill>
              <a:effectLst/>
              <a:latin typeface="华文楷体" panose="02010600040101010101" charset="-122"/>
              <a:ea typeface="华文楷体" panose="02010600040101010101" charset="-122"/>
            </a:endParaRPr>
          </a:p>
        </p:txBody>
      </p:sp>
      <p:sp>
        <p:nvSpPr>
          <p:cNvPr id="5" name="文本框 4"/>
          <p:cNvSpPr txBox="1"/>
          <p:nvPr/>
        </p:nvSpPr>
        <p:spPr>
          <a:xfrm>
            <a:off x="92075" y="718185"/>
            <a:ext cx="2630170" cy="460375"/>
          </a:xfrm>
          <a:prstGeom prst="rect">
            <a:avLst/>
          </a:prstGeom>
          <a:noFill/>
        </p:spPr>
        <p:txBody>
          <a:bodyPr wrap="square" rtlCol="0">
            <a:spAutoFit/>
          </a:bodyPr>
          <a:lstStyle/>
          <a:p>
            <a:pPr algn="ctr"/>
            <a:r>
              <a:rPr lang="en-US" altLang="zh-CN" sz="2400">
                <a:ln w="22225">
                  <a:solidFill>
                    <a:schemeClr val="accent2"/>
                  </a:solidFill>
                  <a:prstDash val="solid"/>
                </a:ln>
                <a:solidFill>
                  <a:srgbClr val="323F4F"/>
                </a:solidFill>
                <a:effectLst/>
              </a:rPr>
              <a:t>2018 - 10 - 09</a:t>
            </a:r>
            <a:endParaRPr lang="en-US" altLang="zh-CN" sz="2400">
              <a:ln w="22225">
                <a:solidFill>
                  <a:schemeClr val="accent2"/>
                </a:solidFill>
                <a:prstDash val="solid"/>
              </a:ln>
              <a:solidFill>
                <a:srgbClr val="323F4F"/>
              </a:solidFill>
              <a:effectLst/>
            </a:endParaRPr>
          </a:p>
        </p:txBody>
      </p:sp>
      <p:pic>
        <p:nvPicPr>
          <p:cNvPr id="12" name="图片 11"/>
          <p:cNvPicPr>
            <a:picLocks noChangeAspect="1"/>
          </p:cNvPicPr>
          <p:nvPr/>
        </p:nvPicPr>
        <p:blipFill>
          <a:blip r:embed="rId1"/>
          <a:stretch>
            <a:fillRect/>
          </a:stretch>
        </p:blipFill>
        <p:spPr>
          <a:xfrm>
            <a:off x="1434465" y="5041265"/>
            <a:ext cx="4345940" cy="1606550"/>
          </a:xfrm>
          <a:prstGeom prst="rect">
            <a:avLst/>
          </a:prstGeom>
        </p:spPr>
      </p:pic>
      <p:pic>
        <p:nvPicPr>
          <p:cNvPr id="13" name="图片 12"/>
          <p:cNvPicPr>
            <a:picLocks noChangeAspect="1"/>
          </p:cNvPicPr>
          <p:nvPr/>
        </p:nvPicPr>
        <p:blipFill>
          <a:blip r:embed="rId2"/>
          <a:stretch>
            <a:fillRect/>
          </a:stretch>
        </p:blipFill>
        <p:spPr>
          <a:xfrm>
            <a:off x="6478905" y="5026025"/>
            <a:ext cx="4759325" cy="1695450"/>
          </a:xfrm>
          <a:prstGeom prst="rect">
            <a:avLst/>
          </a:prstGeom>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445125" y="5010785"/>
            <a:ext cx="602170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sz="2400" b="1" noProof="0" dirty="0" smtClean="0">
                <a:ln>
                  <a:noFill/>
                </a:ln>
                <a:solidFill>
                  <a:schemeClr val="bg1"/>
                </a:solidFill>
                <a:effectLst/>
                <a:uLnTx/>
                <a:uFillTx/>
                <a:latin typeface="+mj-ea"/>
                <a:ea typeface="+mj-ea"/>
                <a:cs typeface="经典综艺体简" panose="02010609000101010101" pitchFamily="49" charset="-122"/>
                <a:sym typeface="+mn-ea"/>
              </a:rPr>
              <a:t>Experiments &amp; Results </a:t>
            </a:r>
            <a:endParaRPr kumimoji="0" lang="en-US"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sym typeface="+mn-ea"/>
            </a:endParaRPr>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1" name="任意多边形 20"/>
          <p:cNvSpPr/>
          <p:nvPr/>
        </p:nvSpPr>
        <p:spPr>
          <a:xfrm>
            <a:off x="4418965" y="5904230"/>
            <a:ext cx="534416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nvSpPr>
        <p:spPr>
          <a:xfrm>
            <a:off x="4339590" y="582422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5183505" y="6002655"/>
            <a:ext cx="518858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&amp; Future Work</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4" name="文本框 23"/>
          <p:cNvSpPr txBox="1"/>
          <p:nvPr/>
        </p:nvSpPr>
        <p:spPr>
          <a:xfrm>
            <a:off x="4418965" y="600265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5</a:t>
            </a:r>
            <a:endParaRPr kumimoji="0" 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8"/>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40190" y="67347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11/</a:t>
            </a:r>
            <a:r>
              <a:rPr lang="en-US" b="1"/>
              <a:t>34</a:t>
            </a:r>
            <a:endParaRPr lang="en-US" b="1"/>
          </a:p>
        </p:txBody>
      </p:sp>
      <p:sp>
        <p:nvSpPr>
          <p:cNvPr id="7" name="文本框 6"/>
          <p:cNvSpPr txBox="1"/>
          <p:nvPr/>
        </p:nvSpPr>
        <p:spPr>
          <a:xfrm>
            <a:off x="2121535" y="2755900"/>
            <a:ext cx="8349615" cy="2738120"/>
          </a:xfrm>
          <a:prstGeom prst="rect">
            <a:avLst/>
          </a:prstGeom>
          <a:noFill/>
        </p:spPr>
        <p:txBody>
          <a:bodyPr wrap="square" rtlCol="0">
            <a:spAutoFit/>
          </a:bodyPr>
          <a:p>
            <a:r>
              <a:rPr lang="en-US" altLang="zh-CN" sz="4400" b="1"/>
              <a:t>Balance </a:t>
            </a:r>
            <a:endParaRPr lang="en-US" altLang="zh-CN" sz="4400" b="1"/>
          </a:p>
          <a:p>
            <a:r>
              <a:rPr lang="en-US" altLang="zh-CN" sz="3200" b="1"/>
              <a:t>between </a:t>
            </a:r>
            <a:endParaRPr lang="en-US" altLang="zh-CN" sz="2400" b="1"/>
          </a:p>
          <a:p>
            <a:r>
              <a:rPr lang="en-US" altLang="zh-CN" sz="3200" b="1">
                <a:solidFill>
                  <a:srgbClr val="FF0000"/>
                </a:solidFill>
              </a:rPr>
              <a:t>query processing efficiency</a:t>
            </a:r>
            <a:r>
              <a:rPr lang="en-US" altLang="zh-CN" sz="3200" b="1"/>
              <a:t> </a:t>
            </a:r>
            <a:endParaRPr lang="en-US" altLang="zh-CN" sz="3200" b="1"/>
          </a:p>
          <a:p>
            <a:r>
              <a:rPr lang="en-US" altLang="zh-CN" sz="3200" b="1"/>
              <a:t>and</a:t>
            </a:r>
            <a:endParaRPr lang="en-US" altLang="zh-CN" sz="2400" b="1"/>
          </a:p>
          <a:p>
            <a:r>
              <a:rPr lang="en-US" altLang="zh-CN" sz="3200" b="1">
                <a:solidFill>
                  <a:srgbClr val="FF0000"/>
                </a:solidFill>
              </a:rPr>
              <a:t>indexing costs </a:t>
            </a:r>
            <a:endParaRPr lang="en-US" altLang="zh-CN" sz="3200" b="1">
              <a:solidFill>
                <a:srgbClr val="FF0000"/>
              </a:solidFill>
            </a:endParaRPr>
          </a:p>
        </p:txBody>
      </p:sp>
      <p:sp>
        <p:nvSpPr>
          <p:cNvPr id="110" name="矩形 109"/>
          <p:cNvSpPr/>
          <p:nvPr/>
        </p:nvSpPr>
        <p:spPr>
          <a:xfrm>
            <a:off x="415925" y="1257300"/>
            <a:ext cx="8627110" cy="891540"/>
          </a:xfrm>
          <a:prstGeom prst="rect">
            <a:avLst/>
          </a:prstGeom>
          <a:noFill/>
          <a:ln>
            <a:noFill/>
          </a:ln>
        </p:spPr>
        <p:txBody>
          <a:bodyPr wrap="square" rtlCol="0" anchor="t">
            <a:spAutoFit/>
          </a:bodyPr>
          <a:p>
            <a:pPr algn="l"/>
            <a:r>
              <a:rPr lang="en-US" altLang="zh-CN" sz="3200" b="1">
                <a:solidFill>
                  <a:srgbClr val="FF0000"/>
                </a:solidFill>
                <a:effectLst>
                  <a:outerShdw blurRad="38100" dist="19050" dir="2700000" algn="tl" rotWithShape="0">
                    <a:schemeClr val="dk1">
                      <a:alpha val="40000"/>
                    </a:schemeClr>
                  </a:outerShdw>
                </a:effectLst>
              </a:rPr>
              <a:t>     SCISSOR </a:t>
            </a:r>
            <a:endParaRPr lang="en-US" altLang="zh-CN" sz="3200" b="1">
              <a:solidFill>
                <a:srgbClr val="FF0000"/>
              </a:solidFill>
              <a:effectLst>
                <a:outerShdw blurRad="38100" dist="19050" dir="2700000" algn="tl" rotWithShape="0">
                  <a:schemeClr val="dk1">
                    <a:alpha val="40000"/>
                  </a:schemeClr>
                </a:outerShdw>
              </a:effectLst>
            </a:endParaRPr>
          </a:p>
          <a:p>
            <a:pPr algn="l"/>
            <a:r>
              <a:rPr lang="en-US" altLang="zh-CN" sz="2000" b="1">
                <a:solidFill>
                  <a:srgbClr val="FF0000"/>
                </a:solidFill>
              </a:rPr>
              <a:t>（selective snapshot indexing with progressive solution refinement）</a:t>
            </a:r>
            <a:endParaRPr lang="en-US" altLang="zh-CN" sz="2000" b="1">
              <a:solidFill>
                <a:srgbClr val="FF0000"/>
              </a:solidFill>
              <a:effectLst>
                <a:outerShdw blurRad="38100" dist="19050" dir="2700000" algn="tl" rotWithShape="0">
                  <a:schemeClr val="dk1">
                    <a:alpha val="40000"/>
                  </a:schemeClr>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500"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12/34</a:t>
            </a:r>
            <a:endParaRPr lang="en-US" b="1"/>
          </a:p>
        </p:txBody>
      </p:sp>
      <p:sp>
        <p:nvSpPr>
          <p:cNvPr id="110" name="矩形 109"/>
          <p:cNvSpPr/>
          <p:nvPr/>
        </p:nvSpPr>
        <p:spPr>
          <a:xfrm>
            <a:off x="3683000" y="673735"/>
            <a:ext cx="8627110" cy="583565"/>
          </a:xfrm>
          <a:prstGeom prst="rect">
            <a:avLst/>
          </a:prstGeom>
          <a:noFill/>
          <a:ln>
            <a:noFill/>
          </a:ln>
        </p:spPr>
        <p:txBody>
          <a:bodyPr wrap="square" rtlCol="0" anchor="t">
            <a:spAutoFit/>
          </a:bodyPr>
          <a:p>
            <a:pPr algn="l"/>
            <a:r>
              <a:rPr lang="en-US" altLang="zh-CN" sz="3200" b="1">
                <a:solidFill>
                  <a:srgbClr val="FF0000"/>
                </a:solidFill>
                <a:effectLst>
                  <a:outerShdw blurRad="38100" dist="19050" dir="2700000" algn="tl" rotWithShape="0">
                    <a:schemeClr val="dk1">
                      <a:alpha val="40000"/>
                    </a:schemeClr>
                  </a:outerShdw>
                </a:effectLst>
              </a:rPr>
              <a:t>     SCISSOR </a:t>
            </a:r>
            <a:endParaRPr lang="en-US" altLang="zh-CN" sz="2000" b="1">
              <a:solidFill>
                <a:srgbClr val="FF0000"/>
              </a:solidFill>
              <a:effectLst>
                <a:outerShdw blurRad="38100" dist="19050" dir="2700000" algn="tl" rotWithShape="0">
                  <a:schemeClr val="dk1">
                    <a:alpha val="40000"/>
                  </a:schemeClr>
                </a:outerShdw>
              </a:effectLst>
            </a:endParaRPr>
          </a:p>
        </p:txBody>
      </p:sp>
      <p:sp>
        <p:nvSpPr>
          <p:cNvPr id="2" name="文本框 1"/>
          <p:cNvSpPr txBox="1"/>
          <p:nvPr/>
        </p:nvSpPr>
        <p:spPr>
          <a:xfrm>
            <a:off x="178435" y="4437380"/>
            <a:ext cx="11295380" cy="2306955"/>
          </a:xfrm>
          <a:prstGeom prst="rect">
            <a:avLst/>
          </a:prstGeom>
          <a:noFill/>
        </p:spPr>
        <p:txBody>
          <a:bodyPr wrap="square" rtlCol="0">
            <a:spAutoFit/>
          </a:bodyPr>
          <a:p>
            <a:r>
              <a:rPr lang="en-US" altLang="zh-CN" sz="2400" b="1">
                <a:solidFill>
                  <a:srgbClr val="0070C0"/>
                </a:solidFill>
              </a:rPr>
              <a:t>Main Idea</a:t>
            </a:r>
            <a:r>
              <a:rPr lang="zh-CN" altLang="en-US" sz="2400" b="1">
                <a:solidFill>
                  <a:srgbClr val="0070C0"/>
                </a:solidFill>
              </a:rPr>
              <a:t>：</a:t>
            </a:r>
            <a:endParaRPr lang="zh-CN" altLang="en-US" sz="2400" b="1">
              <a:solidFill>
                <a:srgbClr val="0070C0"/>
              </a:solidFill>
            </a:endParaRPr>
          </a:p>
          <a:p>
            <a:r>
              <a:rPr lang="zh-CN" altLang="en-US" sz="2400" b="1">
                <a:solidFill>
                  <a:srgbClr val="0070C0"/>
                </a:solidFill>
              </a:rPr>
              <a:t>① Index only partial snapshots</a:t>
            </a:r>
            <a:r>
              <a:rPr lang="en-US" altLang="zh-CN" sz="2400" b="1">
                <a:solidFill>
                  <a:srgbClr val="0070C0"/>
                </a:solidFill>
              </a:rPr>
              <a:t>;</a:t>
            </a:r>
            <a:endParaRPr lang="zh-CN" altLang="en-US" sz="2400" b="1">
              <a:solidFill>
                <a:srgbClr val="0070C0"/>
              </a:solidFill>
            </a:endParaRPr>
          </a:p>
          <a:p>
            <a:r>
              <a:rPr lang="zh-CN" altLang="en-US" sz="2400" b="1">
                <a:solidFill>
                  <a:srgbClr val="0070C0"/>
                </a:solidFill>
              </a:rPr>
              <a:t>② Find the indexed snapshot closest to the target snapshot</a:t>
            </a:r>
            <a:r>
              <a:rPr lang="en-US" altLang="zh-CN" sz="2400" b="1">
                <a:solidFill>
                  <a:srgbClr val="0070C0"/>
                </a:solidFill>
              </a:rPr>
              <a:t>;</a:t>
            </a:r>
            <a:endParaRPr lang="en-US" altLang="zh-CN" sz="2400" b="1">
              <a:solidFill>
                <a:srgbClr val="0070C0"/>
              </a:solidFill>
            </a:endParaRPr>
          </a:p>
          <a:p>
            <a:r>
              <a:rPr lang="zh-CN" altLang="en-US" sz="2400" b="1">
                <a:solidFill>
                  <a:srgbClr val="0070C0"/>
                </a:solidFill>
              </a:rPr>
              <a:t>③ Check the reachability between </a:t>
            </a:r>
            <a:r>
              <a:rPr lang="en-US" altLang="zh-CN" sz="2400" i="1">
                <a:solidFill>
                  <a:srgbClr val="FF0000"/>
                </a:solidFill>
                <a:latin typeface="Georgia" panose="02040502050405020303" charset="0"/>
                <a:cs typeface="Georgia" panose="02040502050405020303" charset="0"/>
                <a:sym typeface="+mn-ea"/>
              </a:rPr>
              <a:t>v</a:t>
            </a:r>
            <a:r>
              <a:rPr lang="en-US" altLang="zh-CN" sz="2400" b="1">
                <a:solidFill>
                  <a:srgbClr val="0070C0"/>
                </a:solidFill>
              </a:rPr>
              <a:t>&amp; </a:t>
            </a:r>
            <a:r>
              <a:rPr lang="en-US" altLang="zh-CN" sz="2400" i="1">
                <a:solidFill>
                  <a:srgbClr val="FF0000"/>
                </a:solidFill>
                <a:latin typeface="Georgia" panose="02040502050405020303" charset="0"/>
                <a:cs typeface="Georgia" panose="02040502050405020303" charset="0"/>
                <a:sym typeface="+mn-ea"/>
              </a:rPr>
              <a:t>w</a:t>
            </a:r>
            <a:r>
              <a:rPr lang="zh-CN" altLang="en-US" sz="2400" b="1">
                <a:solidFill>
                  <a:srgbClr val="0070C0"/>
                </a:solidFill>
              </a:rPr>
              <a:t> in </a:t>
            </a:r>
            <a:r>
              <a:rPr lang="en-US" altLang="zh-CN" sz="2400" b="1">
                <a:solidFill>
                  <a:srgbClr val="0070C0"/>
                </a:solidFill>
              </a:rPr>
              <a:t>the</a:t>
            </a:r>
            <a:r>
              <a:rPr lang="zh-CN" altLang="en-US" sz="2400" b="1">
                <a:solidFill>
                  <a:srgbClr val="0070C0"/>
                </a:solidFill>
              </a:rPr>
              <a:t> indexed snapshot</a:t>
            </a:r>
            <a:r>
              <a:rPr lang="en-US" altLang="zh-CN" sz="2400" b="1">
                <a:solidFill>
                  <a:srgbClr val="0070C0"/>
                </a:solidFill>
              </a:rPr>
              <a:t>;</a:t>
            </a:r>
            <a:endParaRPr lang="en-US" altLang="zh-CN" sz="2400" b="1">
              <a:solidFill>
                <a:srgbClr val="0070C0"/>
              </a:solidFill>
            </a:endParaRPr>
          </a:p>
          <a:p>
            <a:r>
              <a:rPr lang="zh-CN" altLang="en-US" sz="2400" b="1">
                <a:solidFill>
                  <a:srgbClr val="0070C0"/>
                </a:solidFill>
              </a:rPr>
              <a:t>④ Analyze the edit sequence between </a:t>
            </a:r>
            <a:r>
              <a:rPr lang="en-US" altLang="zh-CN" sz="2400" b="1">
                <a:solidFill>
                  <a:srgbClr val="FF0000"/>
                </a:solidFill>
              </a:rPr>
              <a:t>S</a:t>
            </a:r>
            <a:r>
              <a:rPr lang="en-US" altLang="zh-CN" sz="2400" b="1" baseline="-25000">
                <a:solidFill>
                  <a:srgbClr val="FF0000"/>
                </a:solidFill>
              </a:rPr>
              <a:t>1</a:t>
            </a:r>
            <a:r>
              <a:rPr lang="en-US" altLang="zh-CN" sz="2400" b="1">
                <a:solidFill>
                  <a:srgbClr val="0070C0"/>
                </a:solidFill>
              </a:rPr>
              <a:t> &amp; </a:t>
            </a:r>
            <a:r>
              <a:rPr lang="en-US" altLang="zh-CN" sz="2400" b="1">
                <a:solidFill>
                  <a:srgbClr val="FF0000"/>
                </a:solidFill>
              </a:rPr>
              <a:t>S</a:t>
            </a:r>
            <a:r>
              <a:rPr lang="en-US" altLang="zh-CN" sz="2400" b="1" baseline="-25000">
                <a:solidFill>
                  <a:srgbClr val="FF0000"/>
                </a:solidFill>
              </a:rPr>
              <a:t>3</a:t>
            </a:r>
            <a:r>
              <a:rPr lang="zh-CN" altLang="en-US" sz="2400" b="1">
                <a:solidFill>
                  <a:srgbClr val="0070C0"/>
                </a:solidFill>
              </a:rPr>
              <a:t> determine the </a:t>
            </a:r>
            <a:r>
              <a:rPr lang="en-US" altLang="zh-CN" sz="2400" i="1">
                <a:solidFill>
                  <a:srgbClr val="FF0000"/>
                </a:solidFill>
                <a:latin typeface="Georgia" panose="02040502050405020303" charset="0"/>
                <a:cs typeface="Georgia" panose="02040502050405020303" charset="0"/>
                <a:sym typeface="+mn-ea"/>
              </a:rPr>
              <a:t>v</a:t>
            </a:r>
            <a:r>
              <a:rPr lang="en-US" altLang="zh-CN" sz="2400" b="1">
                <a:solidFill>
                  <a:srgbClr val="0070C0"/>
                </a:solidFill>
              </a:rPr>
              <a:t> &amp; </a:t>
            </a:r>
            <a:r>
              <a:rPr lang="en-US" altLang="zh-CN" sz="2400" i="1">
                <a:solidFill>
                  <a:srgbClr val="FF0000"/>
                </a:solidFill>
                <a:latin typeface="Georgia" panose="02040502050405020303" charset="0"/>
                <a:cs typeface="Georgia" panose="02040502050405020303" charset="0"/>
                <a:sym typeface="+mn-ea"/>
              </a:rPr>
              <a:t>w</a:t>
            </a:r>
            <a:r>
              <a:rPr lang="zh-CN" altLang="en-US" sz="2400" b="1">
                <a:solidFill>
                  <a:srgbClr val="0070C0"/>
                </a:solidFill>
              </a:rPr>
              <a:t> reachability</a:t>
            </a:r>
            <a:r>
              <a:rPr lang="en-US" altLang="zh-CN" sz="2400" b="1">
                <a:solidFill>
                  <a:srgbClr val="0070C0"/>
                </a:solidFill>
              </a:rPr>
              <a:t>;</a:t>
            </a:r>
            <a:endParaRPr lang="en-US" altLang="zh-CN" sz="2400" b="1">
              <a:solidFill>
                <a:srgbClr val="0070C0"/>
              </a:solidFill>
            </a:endParaRPr>
          </a:p>
        </p:txBody>
      </p:sp>
      <p:sp>
        <p:nvSpPr>
          <p:cNvPr id="3" name="矩形 2"/>
          <p:cNvSpPr/>
          <p:nvPr/>
        </p:nvSpPr>
        <p:spPr>
          <a:xfrm>
            <a:off x="178435" y="3912870"/>
            <a:ext cx="8627110" cy="583565"/>
          </a:xfrm>
          <a:prstGeom prst="rect">
            <a:avLst/>
          </a:prstGeom>
          <a:noFill/>
          <a:ln>
            <a:noFill/>
          </a:ln>
        </p:spPr>
        <p:txBody>
          <a:bodyPr wrap="square" rtlCol="0" anchor="t">
            <a:spAutoFit/>
          </a:bodyPr>
          <a:p>
            <a:pPr algn="l"/>
            <a:r>
              <a:rPr lang="zh-CN" altLang="en-US" sz="2400" b="1">
                <a:solidFill>
                  <a:srgbClr val="FF0000"/>
                </a:solidFill>
              </a:rPr>
              <a:t>      </a:t>
            </a:r>
            <a:r>
              <a:rPr lang="zh-CN" altLang="en-US" sz="2400" b="1">
                <a:solidFill>
                  <a:srgbClr val="FF0000"/>
                </a:solidFill>
                <a:sym typeface="+mn-ea"/>
              </a:rPr>
              <a:t>SSReach( </a:t>
            </a:r>
            <a:r>
              <a:rPr lang="en-US" altLang="zh-CN" sz="2400" i="1">
                <a:solidFill>
                  <a:srgbClr val="FF0000"/>
                </a:solidFill>
                <a:latin typeface="Georgia" panose="02040502050405020303" charset="0"/>
                <a:cs typeface="Georgia" panose="02040502050405020303" charset="0"/>
                <a:sym typeface="+mn-ea"/>
              </a:rPr>
              <a:t>v </a:t>
            </a:r>
            <a:r>
              <a:rPr lang="zh-CN" altLang="en-US" sz="2400" b="1">
                <a:solidFill>
                  <a:srgbClr val="FF0000"/>
                </a:solidFill>
                <a:sym typeface="+mn-ea"/>
              </a:rPr>
              <a:t>, </a:t>
            </a:r>
            <a:r>
              <a:rPr lang="en-US" altLang="zh-CN" sz="2400" i="1">
                <a:solidFill>
                  <a:srgbClr val="FF0000"/>
                </a:solidFill>
                <a:latin typeface="Georgia" panose="02040502050405020303" charset="0"/>
                <a:cs typeface="Georgia" panose="02040502050405020303" charset="0"/>
                <a:sym typeface="+mn-ea"/>
              </a:rPr>
              <a:t>w</a:t>
            </a:r>
            <a:r>
              <a:rPr lang="zh-CN" altLang="en-US" sz="2400" b="1">
                <a:solidFill>
                  <a:srgbClr val="FF0000"/>
                </a:solidFill>
                <a:sym typeface="+mn-ea"/>
              </a:rPr>
              <a:t> , </a:t>
            </a:r>
            <a:r>
              <a:rPr lang="en-US" altLang="zh-CN" sz="2400" b="1">
                <a:solidFill>
                  <a:srgbClr val="FF0000"/>
                </a:solidFill>
                <a:sym typeface="+mn-ea"/>
              </a:rPr>
              <a:t>S</a:t>
            </a:r>
            <a:r>
              <a:rPr lang="zh-CN" altLang="en-US" sz="2400" b="1">
                <a:solidFill>
                  <a:srgbClr val="FF0000"/>
                </a:solidFill>
                <a:sym typeface="+mn-ea"/>
              </a:rPr>
              <a:t>)      </a:t>
            </a:r>
            <a:r>
              <a:rPr lang="zh-CN" altLang="en-US" sz="2400" b="1">
                <a:solidFill>
                  <a:srgbClr val="0070C0"/>
                </a:solidFill>
              </a:rPr>
              <a:t>Suppose</a:t>
            </a:r>
            <a:r>
              <a:rPr lang="zh-CN" altLang="en-US" sz="2400" b="1">
                <a:solidFill>
                  <a:srgbClr val="FF0000"/>
                </a:solidFill>
              </a:rPr>
              <a:t> </a:t>
            </a:r>
            <a:r>
              <a:rPr lang="en-US" altLang="zh-CN" sz="2400" b="1">
                <a:solidFill>
                  <a:srgbClr val="FF0000"/>
                </a:solidFill>
              </a:rPr>
              <a:t>S</a:t>
            </a:r>
            <a:r>
              <a:rPr lang="en-US" altLang="zh-CN" sz="2400" b="1" baseline="-25000">
                <a:solidFill>
                  <a:srgbClr val="FF0000"/>
                </a:solidFill>
              </a:rPr>
              <a:t>1</a:t>
            </a:r>
            <a:r>
              <a:rPr lang="zh-CN" altLang="en-US" sz="2400" b="1">
                <a:solidFill>
                  <a:srgbClr val="FF0000"/>
                </a:solidFill>
              </a:rPr>
              <a:t> </a:t>
            </a:r>
            <a:r>
              <a:rPr lang="zh-CN" altLang="en-US" sz="2400" b="1">
                <a:solidFill>
                  <a:srgbClr val="0070C0"/>
                </a:solidFill>
              </a:rPr>
              <a:t>is </a:t>
            </a:r>
            <a:r>
              <a:rPr lang="zh-CN" altLang="en-US" sz="2400" b="1">
                <a:solidFill>
                  <a:srgbClr val="FF0000"/>
                </a:solidFill>
              </a:rPr>
              <a:t>indexed  </a:t>
            </a:r>
            <a:r>
              <a:rPr lang="zh-CN" altLang="en-US" sz="3200" b="1">
                <a:solidFill>
                  <a:srgbClr val="0070C0"/>
                </a:solidFill>
              </a:rPr>
              <a:t> </a:t>
            </a:r>
            <a:endParaRPr lang="zh-CN" altLang="en-US" sz="3200" b="1">
              <a:solidFill>
                <a:srgbClr val="0070C0"/>
              </a:solidFill>
            </a:endParaRPr>
          </a:p>
        </p:txBody>
      </p:sp>
      <p:grpSp>
        <p:nvGrpSpPr>
          <p:cNvPr id="305" name="组合 304"/>
          <p:cNvGrpSpPr/>
          <p:nvPr/>
        </p:nvGrpSpPr>
        <p:grpSpPr>
          <a:xfrm>
            <a:off x="1002030" y="1289050"/>
            <a:ext cx="9426575" cy="2684780"/>
            <a:chOff x="1547" y="2103"/>
            <a:chExt cx="14845" cy="4228"/>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2188" y="5655"/>
              <a:ext cx="14205" cy="677"/>
              <a:chOff x="2004" y="8305"/>
              <a:chExt cx="15131" cy="794"/>
            </a:xfrm>
          </p:grpSpPr>
          <p:sp>
            <p:nvSpPr>
              <p:cNvPr id="218" name="文本框 217"/>
              <p:cNvSpPr txBox="1"/>
              <p:nvPr/>
            </p:nvSpPr>
            <p:spPr>
              <a:xfrm>
                <a:off x="2004" y="8320"/>
                <a:ext cx="3574" cy="680"/>
              </a:xfrm>
              <a:prstGeom prst="rect">
                <a:avLst/>
              </a:prstGeom>
              <a:noFill/>
            </p:spPr>
            <p:txBody>
              <a:bodyPr wrap="square" rtlCol="0">
                <a:spAutoFit/>
              </a:bodyPr>
              <a:p>
                <a:r>
                  <a:rPr lang="en-US" altLang="zh-CN">
                    <a:solidFill>
                      <a:srgbClr val="C00000"/>
                    </a:solidFill>
                  </a:rPr>
                  <a:t>SNAPSHOT - 1</a:t>
                </a:r>
                <a:endParaRPr lang="en-US" altLang="zh-CN">
                  <a:solidFill>
                    <a:srgbClr val="C00000"/>
                  </a:solidFill>
                </a:endParaRPr>
              </a:p>
            </p:txBody>
          </p:sp>
          <p:sp>
            <p:nvSpPr>
              <p:cNvPr id="219" name="文本框 218"/>
              <p:cNvSpPr txBox="1"/>
              <p:nvPr/>
            </p:nvSpPr>
            <p:spPr>
              <a:xfrm>
                <a:off x="7408" y="8305"/>
                <a:ext cx="3574" cy="794"/>
              </a:xfrm>
              <a:prstGeom prst="rect">
                <a:avLst/>
              </a:prstGeom>
              <a:noFill/>
            </p:spPr>
            <p:txBody>
              <a:bodyPr wrap="square" rtlCol="0">
                <a:spAutoFit/>
              </a:bodyPr>
              <a:p>
                <a:r>
                  <a:rPr lang="en-US" altLang="zh-CN">
                    <a:solidFill>
                      <a:srgbClr val="C00000"/>
                    </a:solidFill>
                  </a:rPr>
                  <a:t>SNAPSHOT - 2</a:t>
                </a:r>
                <a:endParaRPr lang="en-US" altLang="zh-CN">
                  <a:solidFill>
                    <a:srgbClr val="C00000"/>
                  </a:solidFill>
                </a:endParaRPr>
              </a:p>
            </p:txBody>
          </p:sp>
          <p:sp>
            <p:nvSpPr>
              <p:cNvPr id="220" name="文本框 219"/>
              <p:cNvSpPr txBox="1"/>
              <p:nvPr/>
            </p:nvSpPr>
            <p:spPr>
              <a:xfrm>
                <a:off x="13561" y="8305"/>
                <a:ext cx="3574" cy="680"/>
              </a:xfrm>
              <a:prstGeom prst="rect">
                <a:avLst/>
              </a:prstGeom>
              <a:noFill/>
            </p:spPr>
            <p:txBody>
              <a:bodyPr wrap="square" rtlCol="0">
                <a:spAutoFit/>
              </a:bodyPr>
              <a:p>
                <a:r>
                  <a:rPr lang="en-US" altLang="zh-CN">
                    <a:solidFill>
                      <a:srgbClr val="C00000"/>
                    </a:solidFill>
                  </a:rPr>
                  <a:t>SNAPSHOT - 3</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sp>
        <p:nvSpPr>
          <p:cNvPr id="4" name="矩形 3"/>
          <p:cNvSpPr/>
          <p:nvPr/>
        </p:nvSpPr>
        <p:spPr>
          <a:xfrm>
            <a:off x="158115" y="5948680"/>
            <a:ext cx="10177780" cy="79565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040370" y="4036060"/>
            <a:ext cx="3564890" cy="460375"/>
          </a:xfrm>
          <a:prstGeom prst="rect">
            <a:avLst/>
          </a:prstGeom>
          <a:noFill/>
        </p:spPr>
        <p:txBody>
          <a:bodyPr wrap="square" rtlCol="0">
            <a:spAutoFit/>
          </a:bodyPr>
          <a:p>
            <a:r>
              <a:rPr lang="en-US" altLang="zh-CN" sz="2400">
                <a:solidFill>
                  <a:srgbClr val="FF0000"/>
                </a:solidFill>
              </a:rPr>
              <a:t>SSReach ( B,  E , S</a:t>
            </a:r>
            <a:r>
              <a:rPr lang="en-US" altLang="zh-CN" sz="2400" baseline="-25000">
                <a:solidFill>
                  <a:srgbClr val="FF0000"/>
                </a:solidFill>
              </a:rPr>
              <a:t>3</a:t>
            </a:r>
            <a:r>
              <a:rPr lang="en-US" altLang="zh-CN" sz="2400">
                <a:solidFill>
                  <a:srgbClr val="FF0000"/>
                </a:solidFill>
              </a:rPr>
              <a:t> )</a:t>
            </a:r>
            <a:endParaRPr lang="en-US" altLang="zh-CN" sz="2400">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05"/>
                                        </p:tgtEl>
                                        <p:attrNameLst>
                                          <p:attrName>style.visibility</p:attrName>
                                        </p:attrNameLst>
                                      </p:cBhvr>
                                      <p:to>
                                        <p:strVal val="visible"/>
                                      </p:to>
                                    </p:set>
                                    <p:animEffect transition="in" filter="blinds(horizontal)">
                                      <p:cBhvr>
                                        <p:cTn id="11" dur="500"/>
                                        <p:tgtEl>
                                          <p:spTgt spid="30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500"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3" grpId="0"/>
      <p:bldP spid="2" grpId="0"/>
      <p:bldP spid="4"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13/</a:t>
            </a:r>
            <a:r>
              <a:rPr lang="en-US" b="1"/>
              <a:t>34</a:t>
            </a:r>
            <a:endParaRPr lang="en-US" b="1"/>
          </a:p>
        </p:txBody>
      </p:sp>
      <p:sp>
        <p:nvSpPr>
          <p:cNvPr id="110" name="矩形 109"/>
          <p:cNvSpPr/>
          <p:nvPr/>
        </p:nvSpPr>
        <p:spPr>
          <a:xfrm>
            <a:off x="3683000" y="673735"/>
            <a:ext cx="8627110" cy="583565"/>
          </a:xfrm>
          <a:prstGeom prst="rect">
            <a:avLst/>
          </a:prstGeom>
          <a:noFill/>
          <a:ln>
            <a:noFill/>
          </a:ln>
        </p:spPr>
        <p:txBody>
          <a:bodyPr wrap="square" rtlCol="0" anchor="t">
            <a:spAutoFit/>
          </a:bodyPr>
          <a:p>
            <a:pPr algn="l"/>
            <a:r>
              <a:rPr lang="en-US" altLang="zh-CN" sz="3200" b="1">
                <a:solidFill>
                  <a:srgbClr val="FF0000"/>
                </a:solidFill>
                <a:effectLst>
                  <a:outerShdw blurRad="38100" dist="19050" dir="2700000" algn="tl" rotWithShape="0">
                    <a:schemeClr val="dk1">
                      <a:alpha val="40000"/>
                    </a:schemeClr>
                  </a:outerShdw>
                </a:effectLst>
              </a:rPr>
              <a:t>     SCISSOR </a:t>
            </a:r>
            <a:endParaRPr lang="en-US" altLang="zh-CN" sz="2000" b="1">
              <a:solidFill>
                <a:srgbClr val="FF0000"/>
              </a:solidFill>
              <a:effectLst>
                <a:outerShdw blurRad="38100" dist="19050" dir="2700000" algn="tl" rotWithShape="0">
                  <a:schemeClr val="dk1">
                    <a:alpha val="40000"/>
                  </a:schemeClr>
                </a:outerShdw>
              </a:effectLst>
            </a:endParaRPr>
          </a:p>
        </p:txBody>
      </p:sp>
      <p:grpSp>
        <p:nvGrpSpPr>
          <p:cNvPr id="305" name="组合 304"/>
          <p:cNvGrpSpPr/>
          <p:nvPr/>
        </p:nvGrpSpPr>
        <p:grpSpPr>
          <a:xfrm>
            <a:off x="68580" y="1172845"/>
            <a:ext cx="9426575" cy="2684780"/>
            <a:chOff x="1547" y="2103"/>
            <a:chExt cx="14845" cy="4228"/>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2188" y="5655"/>
              <a:ext cx="14205" cy="677"/>
              <a:chOff x="2004" y="8305"/>
              <a:chExt cx="15131" cy="794"/>
            </a:xfrm>
          </p:grpSpPr>
          <p:sp>
            <p:nvSpPr>
              <p:cNvPr id="218" name="文本框 217"/>
              <p:cNvSpPr txBox="1"/>
              <p:nvPr/>
            </p:nvSpPr>
            <p:spPr>
              <a:xfrm>
                <a:off x="2004" y="8320"/>
                <a:ext cx="3574" cy="680"/>
              </a:xfrm>
              <a:prstGeom prst="rect">
                <a:avLst/>
              </a:prstGeom>
              <a:noFill/>
            </p:spPr>
            <p:txBody>
              <a:bodyPr wrap="square" rtlCol="0">
                <a:spAutoFit/>
              </a:bodyPr>
              <a:p>
                <a:r>
                  <a:rPr lang="en-US" altLang="zh-CN">
                    <a:solidFill>
                      <a:srgbClr val="C00000"/>
                    </a:solidFill>
                  </a:rPr>
                  <a:t>SNAPSHOT - 1</a:t>
                </a:r>
                <a:endParaRPr lang="en-US" altLang="zh-CN">
                  <a:solidFill>
                    <a:srgbClr val="C00000"/>
                  </a:solidFill>
                </a:endParaRPr>
              </a:p>
            </p:txBody>
          </p:sp>
          <p:sp>
            <p:nvSpPr>
              <p:cNvPr id="219" name="文本框 218"/>
              <p:cNvSpPr txBox="1"/>
              <p:nvPr/>
            </p:nvSpPr>
            <p:spPr>
              <a:xfrm>
                <a:off x="7408" y="8305"/>
                <a:ext cx="3574" cy="794"/>
              </a:xfrm>
              <a:prstGeom prst="rect">
                <a:avLst/>
              </a:prstGeom>
              <a:noFill/>
            </p:spPr>
            <p:txBody>
              <a:bodyPr wrap="square" rtlCol="0">
                <a:spAutoFit/>
              </a:bodyPr>
              <a:p>
                <a:r>
                  <a:rPr lang="en-US" altLang="zh-CN">
                    <a:solidFill>
                      <a:srgbClr val="C00000"/>
                    </a:solidFill>
                  </a:rPr>
                  <a:t>SNAPSHOT - 2</a:t>
                </a:r>
                <a:endParaRPr lang="en-US" altLang="zh-CN">
                  <a:solidFill>
                    <a:srgbClr val="C00000"/>
                  </a:solidFill>
                </a:endParaRPr>
              </a:p>
            </p:txBody>
          </p:sp>
          <p:sp>
            <p:nvSpPr>
              <p:cNvPr id="220" name="文本框 219"/>
              <p:cNvSpPr txBox="1"/>
              <p:nvPr/>
            </p:nvSpPr>
            <p:spPr>
              <a:xfrm>
                <a:off x="13561" y="8305"/>
                <a:ext cx="3574" cy="680"/>
              </a:xfrm>
              <a:prstGeom prst="rect">
                <a:avLst/>
              </a:prstGeom>
              <a:noFill/>
            </p:spPr>
            <p:txBody>
              <a:bodyPr wrap="square" rtlCol="0">
                <a:spAutoFit/>
              </a:bodyPr>
              <a:p>
                <a:r>
                  <a:rPr lang="en-US" altLang="zh-CN">
                    <a:solidFill>
                      <a:srgbClr val="C00000"/>
                    </a:solidFill>
                  </a:rPr>
                  <a:t>SNAPSHOT - 3</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grpSp>
        <p:nvGrpSpPr>
          <p:cNvPr id="2" name="组合 1"/>
          <p:cNvGrpSpPr/>
          <p:nvPr/>
        </p:nvGrpSpPr>
        <p:grpSpPr>
          <a:xfrm>
            <a:off x="92075" y="4452620"/>
            <a:ext cx="2357755" cy="1885950"/>
            <a:chOff x="145" y="6667"/>
            <a:chExt cx="3713" cy="2970"/>
          </a:xfrm>
        </p:grpSpPr>
        <p:sp>
          <p:nvSpPr>
            <p:cNvPr id="4" name="文本框 3"/>
            <p:cNvSpPr txBox="1"/>
            <p:nvPr/>
          </p:nvSpPr>
          <p:spPr>
            <a:xfrm>
              <a:off x="145" y="7499"/>
              <a:ext cx="3338" cy="1307"/>
            </a:xfrm>
            <a:prstGeom prst="rect">
              <a:avLst/>
            </a:prstGeom>
            <a:noFill/>
          </p:spPr>
          <p:txBody>
            <a:bodyPr wrap="square" rtlCol="0">
              <a:spAutoFit/>
            </a:bodyPr>
            <a:p>
              <a:r>
                <a:rPr lang="en-US" altLang="zh-CN" sz="2400" b="1">
                  <a:solidFill>
                    <a:srgbClr val="0070C0"/>
                  </a:solidFill>
                </a:rPr>
                <a:t> </a:t>
              </a:r>
              <a:r>
                <a:rPr lang="en-US" altLang="zh-CN" sz="2400" b="1">
                  <a:solidFill>
                    <a:srgbClr val="FF0000"/>
                  </a:solidFill>
                </a:rPr>
                <a:t>ImList(v, w)</a:t>
              </a:r>
              <a:endParaRPr lang="en-US" altLang="zh-CN" sz="2400" b="1">
                <a:solidFill>
                  <a:srgbClr val="0070C0"/>
                </a:solidFill>
              </a:endParaRPr>
            </a:p>
            <a:p>
              <a:r>
                <a:rPr lang="en-US" altLang="zh-CN" sz="2400" b="1">
                  <a:solidFill>
                    <a:srgbClr val="0070C0"/>
                  </a:solidFill>
                </a:rPr>
                <a:t>(impact list) </a:t>
              </a:r>
              <a:endParaRPr lang="en-US" altLang="zh-CN" sz="2400" b="1">
                <a:solidFill>
                  <a:srgbClr val="0070C0"/>
                </a:solidFill>
              </a:endParaRPr>
            </a:p>
          </p:txBody>
        </p:sp>
        <p:sp>
          <p:nvSpPr>
            <p:cNvPr id="5" name="左大括号 4"/>
            <p:cNvSpPr/>
            <p:nvPr/>
          </p:nvSpPr>
          <p:spPr>
            <a:xfrm>
              <a:off x="3332" y="6667"/>
              <a:ext cx="526" cy="297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6" name="文本框 5"/>
          <p:cNvSpPr txBox="1"/>
          <p:nvPr/>
        </p:nvSpPr>
        <p:spPr>
          <a:xfrm>
            <a:off x="2533015" y="4313555"/>
            <a:ext cx="8712835" cy="1198880"/>
          </a:xfrm>
          <a:prstGeom prst="rect">
            <a:avLst/>
          </a:prstGeom>
          <a:noFill/>
        </p:spPr>
        <p:txBody>
          <a:bodyPr wrap="square" rtlCol="0">
            <a:spAutoFit/>
          </a:bodyPr>
          <a:p>
            <a:r>
              <a:rPr lang="en-US" altLang="zh-CN" sz="2400" b="1"/>
              <a:t> if </a:t>
            </a:r>
            <a:r>
              <a:rPr lang="en-US" altLang="zh-CN" sz="2400" b="1">
                <a:solidFill>
                  <a:srgbClr val="0070C0"/>
                </a:solidFill>
              </a:rPr>
              <a:t>v → w</a:t>
            </a:r>
            <a:r>
              <a:rPr lang="en-US" altLang="zh-CN" sz="2400" b="1"/>
              <a:t> in indexed SNAPSHOT</a:t>
            </a:r>
            <a:endParaRPr lang="en-US" altLang="zh-CN" sz="2400" b="1"/>
          </a:p>
          <a:p>
            <a:r>
              <a:rPr lang="en-US" altLang="zh-CN" sz="2400" b="1"/>
              <a:t>	  </a:t>
            </a:r>
            <a:r>
              <a:rPr lang="en-US" altLang="zh-CN" sz="2400" b="1">
                <a:sym typeface="+mn-ea"/>
              </a:rPr>
              <a:t>ImList(v, w) = {w and all ancestors of w until vertex v};</a:t>
            </a:r>
            <a:endParaRPr lang="en-US" altLang="zh-CN" sz="2400" b="1">
              <a:sym typeface="+mn-ea"/>
            </a:endParaRPr>
          </a:p>
          <a:p>
            <a:r>
              <a:rPr lang="en-US" altLang="zh-CN" sz="2400" b="1">
                <a:solidFill>
                  <a:srgbClr val="0070C0"/>
                </a:solidFill>
                <a:sym typeface="+mn-ea"/>
              </a:rPr>
              <a:t>       </a:t>
            </a:r>
            <a:r>
              <a:rPr lang="en-US" altLang="zh-CN" sz="2400" b="1">
                <a:solidFill>
                  <a:srgbClr val="FF0000"/>
                </a:solidFill>
                <a:sym typeface="+mn-ea"/>
              </a:rPr>
              <a:t>DELETE</a:t>
            </a:r>
            <a:endParaRPr lang="en-US" altLang="zh-CN" sz="2400" b="1">
              <a:solidFill>
                <a:srgbClr val="FF0000"/>
              </a:solidFill>
              <a:sym typeface="+mn-ea"/>
            </a:endParaRPr>
          </a:p>
        </p:txBody>
      </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4" imgW="914400" imgH="215900" progId="Equation.KSEE3">
                  <p:embed/>
                </p:oleObj>
              </mc:Choice>
              <mc:Fallback>
                <p:oleObj name=""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6" imgW="914400" imgH="215900" progId="Equation.KSEE3">
                  <p:embed/>
                </p:oleObj>
              </mc:Choice>
              <mc:Fallback>
                <p:oleObj name=""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grpSp>
        <p:nvGrpSpPr>
          <p:cNvPr id="14" name="组合 13"/>
          <p:cNvGrpSpPr/>
          <p:nvPr/>
        </p:nvGrpSpPr>
        <p:grpSpPr>
          <a:xfrm>
            <a:off x="2533015" y="5621020"/>
            <a:ext cx="8712835" cy="1198880"/>
            <a:chOff x="3989" y="8507"/>
            <a:chExt cx="13721" cy="1888"/>
          </a:xfrm>
        </p:grpSpPr>
        <p:sp>
          <p:nvSpPr>
            <p:cNvPr id="7" name="文本框 6"/>
            <p:cNvSpPr txBox="1"/>
            <p:nvPr/>
          </p:nvSpPr>
          <p:spPr>
            <a:xfrm>
              <a:off x="3989" y="8507"/>
              <a:ext cx="13721" cy="1888"/>
            </a:xfrm>
            <a:prstGeom prst="rect">
              <a:avLst/>
            </a:prstGeom>
            <a:noFill/>
          </p:spPr>
          <p:txBody>
            <a:bodyPr wrap="square" rtlCol="0">
              <a:spAutoFit/>
            </a:bodyPr>
            <a:p>
              <a:r>
                <a:rPr lang="en-US" altLang="zh-CN" sz="2400" b="1"/>
                <a:t> if </a:t>
              </a:r>
              <a:r>
                <a:rPr lang="en-US" altLang="zh-CN" sz="2400" b="1">
                  <a:solidFill>
                    <a:srgbClr val="0070C0"/>
                  </a:solidFill>
                </a:rPr>
                <a:t>v </a:t>
              </a:r>
              <a:r>
                <a:rPr lang="en-US" altLang="zh-CN" sz="2400" b="1"/>
                <a:t>     </a:t>
              </a:r>
              <a:r>
                <a:rPr lang="en-US" altLang="zh-CN" sz="2400" b="1">
                  <a:solidFill>
                    <a:srgbClr val="0070C0"/>
                  </a:solidFill>
                </a:rPr>
                <a:t>w</a:t>
              </a:r>
              <a:r>
                <a:rPr lang="en-US" altLang="zh-CN" sz="2400" b="1"/>
                <a:t> in indexed SNAPSHOT</a:t>
              </a:r>
              <a:endParaRPr lang="en-US" altLang="zh-CN" sz="2400" b="1"/>
            </a:p>
            <a:p>
              <a:r>
                <a:rPr lang="en-US" altLang="zh-CN" sz="2400" b="1"/>
                <a:t>	  </a:t>
              </a:r>
              <a:r>
                <a:rPr lang="en-US" altLang="zh-CN" sz="2400" b="1">
                  <a:sym typeface="+mn-ea"/>
                </a:rPr>
                <a:t>ImList(v, w) = {w until the root of w’s tree};</a:t>
              </a:r>
              <a:endParaRPr lang="en-US" altLang="zh-CN" sz="2400" b="1">
                <a:sym typeface="+mn-ea"/>
              </a:endParaRPr>
            </a:p>
            <a:p>
              <a:r>
                <a:rPr lang="en-US" altLang="zh-CN" sz="2400" b="1">
                  <a:solidFill>
                    <a:srgbClr val="0070C0"/>
                  </a:solidFill>
                  <a:sym typeface="+mn-ea"/>
                </a:rPr>
                <a:t>       </a:t>
              </a:r>
              <a:r>
                <a:rPr lang="en-US" altLang="zh-CN" sz="2400" b="1">
                  <a:solidFill>
                    <a:srgbClr val="FF0000"/>
                  </a:solidFill>
                  <a:sym typeface="+mn-ea"/>
                </a:rPr>
                <a:t>ADD</a:t>
              </a:r>
              <a:endParaRPr lang="en-US" altLang="zh-CN" sz="2400" b="1">
                <a:solidFill>
                  <a:srgbClr val="FF0000"/>
                </a:solidFill>
                <a:sym typeface="+mn-ea"/>
              </a:endParaRPr>
            </a:p>
          </p:txBody>
        </p:sp>
        <p:grpSp>
          <p:nvGrpSpPr>
            <p:cNvPr id="13" name="组合 12"/>
            <p:cNvGrpSpPr/>
            <p:nvPr/>
          </p:nvGrpSpPr>
          <p:grpSpPr>
            <a:xfrm>
              <a:off x="5081" y="8727"/>
              <a:ext cx="514" cy="271"/>
              <a:chOff x="4989" y="8298"/>
              <a:chExt cx="608" cy="324"/>
            </a:xfrm>
          </p:grpSpPr>
          <p:cxnSp>
            <p:nvCxnSpPr>
              <p:cNvPr id="11" name="直接箭头连接符 10"/>
              <p:cNvCxnSpPr/>
              <p:nvPr/>
            </p:nvCxnSpPr>
            <p:spPr>
              <a:xfrm flipV="1">
                <a:off x="4989" y="8454"/>
                <a:ext cx="608" cy="6"/>
              </a:xfrm>
              <a:prstGeom prst="straightConnector1">
                <a:avLst/>
              </a:prstGeom>
              <a:ln w="22225">
                <a:solidFill>
                  <a:srgbClr val="0070C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211" y="8298"/>
                <a:ext cx="154" cy="325"/>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3" name="矩形 2"/>
          <p:cNvSpPr/>
          <p:nvPr/>
        </p:nvSpPr>
        <p:spPr>
          <a:xfrm>
            <a:off x="81915" y="3729990"/>
            <a:ext cx="3090545" cy="583565"/>
          </a:xfrm>
          <a:prstGeom prst="rect">
            <a:avLst/>
          </a:prstGeom>
          <a:noFill/>
          <a:ln>
            <a:noFill/>
          </a:ln>
        </p:spPr>
        <p:txBody>
          <a:bodyPr wrap="square" rtlCol="0" anchor="t">
            <a:spAutoFit/>
          </a:bodyPr>
          <a:p>
            <a:pPr algn="l"/>
            <a:r>
              <a:rPr lang="zh-CN" altLang="en-US" sz="2400" b="1">
                <a:solidFill>
                  <a:srgbClr val="FF0000"/>
                </a:solidFill>
              </a:rPr>
              <a:t>SSReach( v , w , </a:t>
            </a:r>
            <a:r>
              <a:rPr lang="en-US" altLang="zh-CN" sz="2400" b="1">
                <a:solidFill>
                  <a:srgbClr val="FF0000"/>
                </a:solidFill>
              </a:rPr>
              <a:t>S</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05"/>
                                        </p:tgtEl>
                                        <p:attrNameLst>
                                          <p:attrName>style.visibility</p:attrName>
                                        </p:attrNameLst>
                                      </p:cBhvr>
                                      <p:to>
                                        <p:strVal val="visible"/>
                                      </p:to>
                                    </p:set>
                                    <p:animEffect transition="in" filter="blinds(horizontal)">
                                      <p:cBhvr>
                                        <p:cTn id="11" dur="500"/>
                                        <p:tgtEl>
                                          <p:spTgt spid="30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6"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14/34</a:t>
            </a:r>
            <a:endParaRPr lang="en-US" b="1"/>
          </a:p>
        </p:txBody>
      </p:sp>
      <p:sp>
        <p:nvSpPr>
          <p:cNvPr id="110" name="矩形 109"/>
          <p:cNvSpPr/>
          <p:nvPr/>
        </p:nvSpPr>
        <p:spPr>
          <a:xfrm>
            <a:off x="3683000" y="673735"/>
            <a:ext cx="8627110" cy="583565"/>
          </a:xfrm>
          <a:prstGeom prst="rect">
            <a:avLst/>
          </a:prstGeom>
          <a:noFill/>
          <a:ln>
            <a:noFill/>
          </a:ln>
        </p:spPr>
        <p:txBody>
          <a:bodyPr wrap="square" rtlCol="0" anchor="t">
            <a:spAutoFit/>
          </a:bodyPr>
          <a:p>
            <a:pPr algn="l"/>
            <a:r>
              <a:rPr lang="en-US" altLang="zh-CN" sz="3200" b="1">
                <a:solidFill>
                  <a:srgbClr val="FF0000"/>
                </a:solidFill>
                <a:effectLst>
                  <a:outerShdw blurRad="38100" dist="19050" dir="2700000" algn="tl" rotWithShape="0">
                    <a:schemeClr val="dk1">
                      <a:alpha val="40000"/>
                    </a:schemeClr>
                  </a:outerShdw>
                </a:effectLst>
              </a:rPr>
              <a:t>     SCISSOR </a:t>
            </a:r>
            <a:endParaRPr lang="en-US" altLang="zh-CN" sz="2000" b="1">
              <a:solidFill>
                <a:srgbClr val="FF0000"/>
              </a:solidFill>
              <a:effectLst>
                <a:outerShdw blurRad="38100" dist="19050" dir="2700000" algn="tl" rotWithShape="0">
                  <a:schemeClr val="dk1">
                    <a:alpha val="40000"/>
                  </a:schemeClr>
                </a:outerShdw>
              </a:effectLst>
            </a:endParaRPr>
          </a:p>
        </p:txBody>
      </p:sp>
      <p:grpSp>
        <p:nvGrpSpPr>
          <p:cNvPr id="305" name="组合 304"/>
          <p:cNvGrpSpPr/>
          <p:nvPr/>
        </p:nvGrpSpPr>
        <p:grpSpPr>
          <a:xfrm>
            <a:off x="68580" y="1172845"/>
            <a:ext cx="9426575" cy="2684780"/>
            <a:chOff x="1547" y="2103"/>
            <a:chExt cx="14845" cy="4228"/>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2188" y="5655"/>
              <a:ext cx="14205" cy="677"/>
              <a:chOff x="2004" y="8305"/>
              <a:chExt cx="15131" cy="794"/>
            </a:xfrm>
          </p:grpSpPr>
          <p:sp>
            <p:nvSpPr>
              <p:cNvPr id="218" name="文本框 217"/>
              <p:cNvSpPr txBox="1"/>
              <p:nvPr/>
            </p:nvSpPr>
            <p:spPr>
              <a:xfrm>
                <a:off x="2004" y="8320"/>
                <a:ext cx="3574" cy="680"/>
              </a:xfrm>
              <a:prstGeom prst="rect">
                <a:avLst/>
              </a:prstGeom>
              <a:noFill/>
            </p:spPr>
            <p:txBody>
              <a:bodyPr wrap="square" rtlCol="0">
                <a:spAutoFit/>
              </a:bodyPr>
              <a:p>
                <a:r>
                  <a:rPr lang="en-US" altLang="zh-CN">
                    <a:solidFill>
                      <a:srgbClr val="C00000"/>
                    </a:solidFill>
                  </a:rPr>
                  <a:t>SNAPSHOT - 1</a:t>
                </a:r>
                <a:endParaRPr lang="en-US" altLang="zh-CN">
                  <a:solidFill>
                    <a:srgbClr val="C00000"/>
                  </a:solidFill>
                </a:endParaRPr>
              </a:p>
            </p:txBody>
          </p:sp>
          <p:sp>
            <p:nvSpPr>
              <p:cNvPr id="219" name="文本框 218"/>
              <p:cNvSpPr txBox="1"/>
              <p:nvPr/>
            </p:nvSpPr>
            <p:spPr>
              <a:xfrm>
                <a:off x="7408" y="8305"/>
                <a:ext cx="3574" cy="794"/>
              </a:xfrm>
              <a:prstGeom prst="rect">
                <a:avLst/>
              </a:prstGeom>
              <a:noFill/>
            </p:spPr>
            <p:txBody>
              <a:bodyPr wrap="square" rtlCol="0">
                <a:spAutoFit/>
              </a:bodyPr>
              <a:p>
                <a:r>
                  <a:rPr lang="en-US" altLang="zh-CN">
                    <a:solidFill>
                      <a:srgbClr val="C00000"/>
                    </a:solidFill>
                  </a:rPr>
                  <a:t>SNAPSHOT - 2</a:t>
                </a:r>
                <a:endParaRPr lang="en-US" altLang="zh-CN">
                  <a:solidFill>
                    <a:srgbClr val="C00000"/>
                  </a:solidFill>
                </a:endParaRPr>
              </a:p>
            </p:txBody>
          </p:sp>
          <p:sp>
            <p:nvSpPr>
              <p:cNvPr id="220" name="文本框 219"/>
              <p:cNvSpPr txBox="1"/>
              <p:nvPr/>
            </p:nvSpPr>
            <p:spPr>
              <a:xfrm>
                <a:off x="13561" y="8305"/>
                <a:ext cx="3574" cy="680"/>
              </a:xfrm>
              <a:prstGeom prst="rect">
                <a:avLst/>
              </a:prstGeom>
              <a:noFill/>
            </p:spPr>
            <p:txBody>
              <a:bodyPr wrap="square" rtlCol="0">
                <a:spAutoFit/>
              </a:bodyPr>
              <a:p>
                <a:r>
                  <a:rPr lang="en-US" altLang="zh-CN">
                    <a:solidFill>
                      <a:srgbClr val="C00000"/>
                    </a:solidFill>
                  </a:rPr>
                  <a:t>SNAPSHOT - 3</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4" imgW="914400" imgH="215900" progId="Equation.KSEE3">
                  <p:embed/>
                </p:oleObj>
              </mc:Choice>
              <mc:Fallback>
                <p:oleObj name=""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6" imgW="914400" imgH="215900" progId="Equation.KSEE3">
                  <p:embed/>
                </p:oleObj>
              </mc:Choice>
              <mc:Fallback>
                <p:oleObj name=""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grpSp>
        <p:nvGrpSpPr>
          <p:cNvPr id="16" name="组合 15"/>
          <p:cNvGrpSpPr/>
          <p:nvPr/>
        </p:nvGrpSpPr>
        <p:grpSpPr>
          <a:xfrm>
            <a:off x="247015" y="4850130"/>
            <a:ext cx="8971280" cy="1429385"/>
            <a:chOff x="389" y="7638"/>
            <a:chExt cx="14128" cy="2251"/>
          </a:xfrm>
        </p:grpSpPr>
        <p:sp>
          <p:nvSpPr>
            <p:cNvPr id="4" name="文本框 3"/>
            <p:cNvSpPr txBox="1"/>
            <p:nvPr/>
          </p:nvSpPr>
          <p:spPr>
            <a:xfrm>
              <a:off x="389" y="7638"/>
              <a:ext cx="5963" cy="725"/>
            </a:xfrm>
            <a:prstGeom prst="rect">
              <a:avLst/>
            </a:prstGeom>
            <a:noFill/>
          </p:spPr>
          <p:txBody>
            <a:bodyPr wrap="square" rtlCol="0">
              <a:spAutoFit/>
            </a:bodyPr>
            <a:p>
              <a:r>
                <a:rPr lang="en-US" altLang="zh-CN" sz="2400" b="1">
                  <a:solidFill>
                    <a:srgbClr val="FF0000"/>
                  </a:solidFill>
                </a:rPr>
                <a:t>CEDList(S</a:t>
              </a:r>
              <a:r>
                <a:rPr lang="en-US" altLang="zh-CN" sz="2400" b="1" baseline="-25000">
                  <a:solidFill>
                    <a:srgbClr val="FF0000"/>
                  </a:solidFill>
                </a:rPr>
                <a:t>3</a:t>
              </a:r>
              <a:r>
                <a:rPr lang="en-US" altLang="zh-CN" sz="2400" b="1">
                  <a:solidFill>
                    <a:srgbClr val="FF0000"/>
                  </a:solidFill>
                </a:rPr>
                <a:t>)</a:t>
              </a:r>
              <a:r>
                <a:rPr lang="en-US" altLang="zh-CN" sz="2400" b="1">
                  <a:solidFill>
                    <a:srgbClr val="0070C0"/>
                  </a:solidFill>
                </a:rPr>
                <a:t>(Edit  list) </a:t>
              </a:r>
              <a:r>
                <a:rPr lang="zh-CN" altLang="en-US" sz="2400" b="1">
                  <a:solidFill>
                    <a:srgbClr val="0070C0"/>
                  </a:solidFill>
                </a:rPr>
                <a:t>：</a:t>
              </a:r>
              <a:endParaRPr lang="zh-CN" altLang="en-US" sz="2400" b="1">
                <a:solidFill>
                  <a:srgbClr val="0070C0"/>
                </a:solidFill>
              </a:endParaRPr>
            </a:p>
          </p:txBody>
        </p:sp>
        <p:sp>
          <p:nvSpPr>
            <p:cNvPr id="2" name="文本框 1"/>
            <p:cNvSpPr txBox="1"/>
            <p:nvPr/>
          </p:nvSpPr>
          <p:spPr>
            <a:xfrm>
              <a:off x="474" y="8582"/>
              <a:ext cx="14043" cy="1307"/>
            </a:xfrm>
            <a:prstGeom prst="rect">
              <a:avLst/>
            </a:prstGeom>
            <a:noFill/>
          </p:spPr>
          <p:txBody>
            <a:bodyPr wrap="square" rtlCol="0">
              <a:spAutoFit/>
            </a:bodyPr>
            <a:p>
              <a:r>
                <a:rPr lang="en-US" altLang="zh-CN" sz="2400" b="1">
                  <a:solidFill>
                    <a:srgbClr val="0070C0"/>
                  </a:solidFill>
                </a:rPr>
                <a:t>   </a:t>
              </a:r>
              <a:r>
                <a:rPr lang="en-US" altLang="zh-CN" sz="2400" b="1"/>
                <a:t>contains all the edits occurring between the snapshot </a:t>
              </a:r>
              <a:r>
                <a:rPr lang="en-US" altLang="zh-CN" sz="2400" b="1">
                  <a:solidFill>
                    <a:srgbClr val="FF0000"/>
                  </a:solidFill>
                </a:rPr>
                <a:t>S</a:t>
              </a:r>
              <a:r>
                <a:rPr lang="en-US" altLang="zh-CN" sz="2400" b="1" baseline="-25000">
                  <a:solidFill>
                    <a:srgbClr val="FF0000"/>
                  </a:solidFill>
                </a:rPr>
                <a:t>1</a:t>
              </a:r>
              <a:r>
                <a:rPr lang="en-US" altLang="zh-CN" sz="2400" b="1"/>
                <a:t> (temporally closest indexed snapshot) and snapshot</a:t>
              </a:r>
              <a:r>
                <a:rPr lang="en-US" altLang="zh-CN" sz="2400" b="1">
                  <a:solidFill>
                    <a:srgbClr val="0070C0"/>
                  </a:solidFill>
                </a:rPr>
                <a:t> </a:t>
              </a:r>
              <a:r>
                <a:rPr lang="en-US" altLang="zh-CN" sz="2400" b="1">
                  <a:solidFill>
                    <a:srgbClr val="FF0000"/>
                  </a:solidFill>
                </a:rPr>
                <a:t>S</a:t>
              </a:r>
              <a:r>
                <a:rPr lang="en-US" altLang="zh-CN" sz="2400" b="1" baseline="-25000">
                  <a:solidFill>
                    <a:srgbClr val="FF0000"/>
                  </a:solidFill>
                </a:rPr>
                <a:t>3</a:t>
              </a:r>
              <a:r>
                <a:rPr lang="en-US" altLang="zh-CN" sz="2400" b="1">
                  <a:solidFill>
                    <a:srgbClr val="FF0000"/>
                  </a:solidFill>
                </a:rPr>
                <a:t>;</a:t>
              </a:r>
              <a:endParaRPr lang="en-US" altLang="zh-CN" sz="2400" b="1">
                <a:solidFill>
                  <a:srgbClr val="FF0000"/>
                </a:solidFill>
              </a:endParaRPr>
            </a:p>
          </p:txBody>
        </p:sp>
      </p:grpSp>
      <p:sp>
        <p:nvSpPr>
          <p:cNvPr id="3" name="矩形 2"/>
          <p:cNvSpPr/>
          <p:nvPr/>
        </p:nvSpPr>
        <p:spPr>
          <a:xfrm>
            <a:off x="178435" y="3912870"/>
            <a:ext cx="8627110" cy="583565"/>
          </a:xfrm>
          <a:prstGeom prst="rect">
            <a:avLst/>
          </a:prstGeom>
          <a:noFill/>
          <a:ln>
            <a:noFill/>
          </a:ln>
        </p:spPr>
        <p:txBody>
          <a:bodyPr wrap="square" rtlCol="0" anchor="t">
            <a:spAutoFit/>
          </a:bodyPr>
          <a:p>
            <a:pPr algn="l"/>
            <a:r>
              <a:rPr lang="zh-CN" altLang="en-US" sz="2400" b="1">
                <a:solidFill>
                  <a:srgbClr val="FF0000"/>
                </a:solidFill>
              </a:rPr>
              <a:t>SSReach( v , w , </a:t>
            </a:r>
            <a:r>
              <a:rPr lang="en-US" altLang="zh-CN" sz="2400" b="1">
                <a:solidFill>
                  <a:srgbClr val="FF0000"/>
                </a:solidFill>
              </a:rPr>
              <a:t>S</a:t>
            </a:r>
            <a:r>
              <a:rPr lang="zh-CN" altLang="en-US" sz="2400" b="1">
                <a:solidFill>
                  <a:srgbClr val="FF0000"/>
                </a:solidFill>
              </a:rPr>
              <a:t>)        </a:t>
            </a:r>
            <a:r>
              <a:rPr lang="zh-CN" altLang="en-US" sz="2400" b="1">
                <a:solidFill>
                  <a:srgbClr val="0070C0"/>
                </a:solidFill>
              </a:rPr>
              <a:t>Suppose</a:t>
            </a:r>
            <a:r>
              <a:rPr lang="zh-CN" altLang="en-US" sz="2400" b="1">
                <a:solidFill>
                  <a:srgbClr val="FF0000"/>
                </a:solidFill>
              </a:rPr>
              <a:t> </a:t>
            </a:r>
            <a:r>
              <a:rPr lang="en-US" altLang="zh-CN" sz="2400" b="1">
                <a:solidFill>
                  <a:srgbClr val="FF0000"/>
                </a:solidFill>
              </a:rPr>
              <a:t>S</a:t>
            </a:r>
            <a:r>
              <a:rPr lang="en-US" altLang="zh-CN" sz="2400" b="1" baseline="-25000">
                <a:solidFill>
                  <a:srgbClr val="FF0000"/>
                </a:solidFill>
              </a:rPr>
              <a:t>1</a:t>
            </a:r>
            <a:r>
              <a:rPr lang="zh-CN" altLang="en-US" sz="2400" b="1">
                <a:solidFill>
                  <a:srgbClr val="FF0000"/>
                </a:solidFill>
              </a:rPr>
              <a:t> </a:t>
            </a:r>
            <a:r>
              <a:rPr lang="zh-CN" altLang="en-US" sz="2400" b="1">
                <a:solidFill>
                  <a:srgbClr val="0070C0"/>
                </a:solidFill>
              </a:rPr>
              <a:t>is </a:t>
            </a:r>
            <a:r>
              <a:rPr lang="zh-CN" altLang="en-US" sz="2400" b="1">
                <a:solidFill>
                  <a:srgbClr val="FF0000"/>
                </a:solidFill>
              </a:rPr>
              <a:t>indexed  </a:t>
            </a:r>
            <a:r>
              <a:rPr lang="zh-CN" altLang="en-US" sz="3200" b="1">
                <a:solidFill>
                  <a:srgbClr val="0070C0"/>
                </a:solidFill>
              </a:rPr>
              <a:t> </a:t>
            </a:r>
            <a:endParaRPr lang="zh-CN" altLang="en-US" sz="3200" b="1">
              <a:solidFill>
                <a:srgbClr val="0070C0"/>
              </a:solidFill>
            </a:endParaRPr>
          </a:p>
        </p:txBody>
      </p:sp>
      <p:sp>
        <p:nvSpPr>
          <p:cNvPr id="14" name="矩形 13"/>
          <p:cNvSpPr/>
          <p:nvPr/>
        </p:nvSpPr>
        <p:spPr>
          <a:xfrm>
            <a:off x="2336165" y="1480185"/>
            <a:ext cx="1360170" cy="89725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5548630" y="1460500"/>
            <a:ext cx="1252855" cy="88836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05"/>
                                        </p:tgtEl>
                                        <p:attrNameLst>
                                          <p:attrName>style.visibility</p:attrName>
                                        </p:attrNameLst>
                                      </p:cBhvr>
                                      <p:to>
                                        <p:strVal val="visible"/>
                                      </p:to>
                                    </p:set>
                                    <p:animEffect transition="in" filter="blinds(horizontal)">
                                      <p:cBhvr>
                                        <p:cTn id="11" dur="500"/>
                                        <p:tgtEl>
                                          <p:spTgt spid="30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3" grpId="0"/>
      <p:bldP spid="14" grpId="0" bldLvl="0" animBg="1"/>
      <p:bldP spid="1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15/34</a:t>
            </a:r>
            <a:endParaRPr lang="en-US" b="1"/>
          </a:p>
        </p:txBody>
      </p:sp>
      <p:sp>
        <p:nvSpPr>
          <p:cNvPr id="110" name="矩形 109"/>
          <p:cNvSpPr/>
          <p:nvPr/>
        </p:nvSpPr>
        <p:spPr>
          <a:xfrm>
            <a:off x="3683000" y="673735"/>
            <a:ext cx="8627110" cy="583565"/>
          </a:xfrm>
          <a:prstGeom prst="rect">
            <a:avLst/>
          </a:prstGeom>
          <a:noFill/>
          <a:ln>
            <a:noFill/>
          </a:ln>
        </p:spPr>
        <p:txBody>
          <a:bodyPr wrap="square" rtlCol="0" anchor="t">
            <a:spAutoFit/>
          </a:bodyPr>
          <a:p>
            <a:pPr algn="l"/>
            <a:r>
              <a:rPr lang="en-US" altLang="zh-CN" sz="3200" b="1">
                <a:solidFill>
                  <a:srgbClr val="FF0000"/>
                </a:solidFill>
                <a:effectLst>
                  <a:outerShdw blurRad="38100" dist="19050" dir="2700000" algn="tl" rotWithShape="0">
                    <a:schemeClr val="dk1">
                      <a:alpha val="40000"/>
                    </a:schemeClr>
                  </a:outerShdw>
                </a:effectLst>
              </a:rPr>
              <a:t>     SCISSOR </a:t>
            </a:r>
            <a:endParaRPr lang="en-US" altLang="zh-CN" sz="2000" b="1">
              <a:solidFill>
                <a:srgbClr val="FF0000"/>
              </a:solidFill>
              <a:effectLst>
                <a:outerShdw blurRad="38100" dist="19050" dir="2700000" algn="tl" rotWithShape="0">
                  <a:schemeClr val="dk1">
                    <a:alpha val="40000"/>
                  </a:schemeClr>
                </a:outerShdw>
              </a:effectLst>
            </a:endParaRPr>
          </a:p>
        </p:txBody>
      </p:sp>
      <p:grpSp>
        <p:nvGrpSpPr>
          <p:cNvPr id="305" name="组合 304"/>
          <p:cNvGrpSpPr/>
          <p:nvPr/>
        </p:nvGrpSpPr>
        <p:grpSpPr>
          <a:xfrm>
            <a:off x="68580" y="1172845"/>
            <a:ext cx="9426575" cy="2684780"/>
            <a:chOff x="1547" y="2103"/>
            <a:chExt cx="14845" cy="4228"/>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2188" y="5655"/>
              <a:ext cx="14205" cy="677"/>
              <a:chOff x="2004" y="8305"/>
              <a:chExt cx="15131" cy="794"/>
            </a:xfrm>
          </p:grpSpPr>
          <p:sp>
            <p:nvSpPr>
              <p:cNvPr id="218" name="文本框 217"/>
              <p:cNvSpPr txBox="1"/>
              <p:nvPr/>
            </p:nvSpPr>
            <p:spPr>
              <a:xfrm>
                <a:off x="2004" y="8320"/>
                <a:ext cx="3574" cy="680"/>
              </a:xfrm>
              <a:prstGeom prst="rect">
                <a:avLst/>
              </a:prstGeom>
              <a:noFill/>
            </p:spPr>
            <p:txBody>
              <a:bodyPr wrap="square" rtlCol="0">
                <a:spAutoFit/>
              </a:bodyPr>
              <a:p>
                <a:r>
                  <a:rPr lang="en-US" altLang="zh-CN">
                    <a:solidFill>
                      <a:srgbClr val="C00000"/>
                    </a:solidFill>
                  </a:rPr>
                  <a:t>SNAPSHOT - 1</a:t>
                </a:r>
                <a:endParaRPr lang="en-US" altLang="zh-CN">
                  <a:solidFill>
                    <a:srgbClr val="C00000"/>
                  </a:solidFill>
                </a:endParaRPr>
              </a:p>
            </p:txBody>
          </p:sp>
          <p:sp>
            <p:nvSpPr>
              <p:cNvPr id="219" name="文本框 218"/>
              <p:cNvSpPr txBox="1"/>
              <p:nvPr/>
            </p:nvSpPr>
            <p:spPr>
              <a:xfrm>
                <a:off x="7408" y="8305"/>
                <a:ext cx="3574" cy="794"/>
              </a:xfrm>
              <a:prstGeom prst="rect">
                <a:avLst/>
              </a:prstGeom>
              <a:noFill/>
            </p:spPr>
            <p:txBody>
              <a:bodyPr wrap="square" rtlCol="0">
                <a:spAutoFit/>
              </a:bodyPr>
              <a:p>
                <a:r>
                  <a:rPr lang="en-US" altLang="zh-CN">
                    <a:solidFill>
                      <a:srgbClr val="C00000"/>
                    </a:solidFill>
                  </a:rPr>
                  <a:t>SNAPSHOT - 2</a:t>
                </a:r>
                <a:endParaRPr lang="en-US" altLang="zh-CN">
                  <a:solidFill>
                    <a:srgbClr val="C00000"/>
                  </a:solidFill>
                </a:endParaRPr>
              </a:p>
            </p:txBody>
          </p:sp>
          <p:sp>
            <p:nvSpPr>
              <p:cNvPr id="220" name="文本框 219"/>
              <p:cNvSpPr txBox="1"/>
              <p:nvPr/>
            </p:nvSpPr>
            <p:spPr>
              <a:xfrm>
                <a:off x="13561" y="8305"/>
                <a:ext cx="3574" cy="680"/>
              </a:xfrm>
              <a:prstGeom prst="rect">
                <a:avLst/>
              </a:prstGeom>
              <a:noFill/>
            </p:spPr>
            <p:txBody>
              <a:bodyPr wrap="square" rtlCol="0">
                <a:spAutoFit/>
              </a:bodyPr>
              <a:p>
                <a:r>
                  <a:rPr lang="en-US" altLang="zh-CN">
                    <a:solidFill>
                      <a:srgbClr val="C00000"/>
                    </a:solidFill>
                  </a:rPr>
                  <a:t>SNAPSHOT - 3</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sp>
        <p:nvSpPr>
          <p:cNvPr id="4" name="文本框 3"/>
          <p:cNvSpPr txBox="1"/>
          <p:nvPr/>
        </p:nvSpPr>
        <p:spPr>
          <a:xfrm>
            <a:off x="31115" y="4192270"/>
            <a:ext cx="5720715" cy="460375"/>
          </a:xfrm>
          <a:prstGeom prst="rect">
            <a:avLst/>
          </a:prstGeom>
          <a:noFill/>
        </p:spPr>
        <p:txBody>
          <a:bodyPr wrap="square" rtlCol="0">
            <a:spAutoFit/>
          </a:bodyPr>
          <a:p>
            <a:r>
              <a:rPr lang="en-US" altLang="zh-CN" sz="2400" b="1">
                <a:solidFill>
                  <a:srgbClr val="FF0000"/>
                </a:solidFill>
              </a:rPr>
              <a:t>CANList</a:t>
            </a:r>
            <a:r>
              <a:rPr lang="en-US" altLang="zh-CN" sz="2400" b="1">
                <a:solidFill>
                  <a:srgbClr val="0070C0"/>
                </a:solidFill>
              </a:rPr>
              <a:t>(</a:t>
            </a:r>
            <a:r>
              <a:rPr lang="zh-CN" altLang="en-US" sz="2400" b="1">
                <a:solidFill>
                  <a:srgbClr val="0070C0"/>
                </a:solidFill>
                <a:sym typeface="+mn-ea"/>
              </a:rPr>
              <a:t>current ancestor</a:t>
            </a:r>
            <a:r>
              <a:rPr lang="en-US" altLang="zh-CN" sz="2400" b="1">
                <a:solidFill>
                  <a:srgbClr val="0070C0"/>
                </a:solidFill>
              </a:rPr>
              <a:t>  list)</a:t>
            </a:r>
            <a:r>
              <a:rPr lang="zh-CN" altLang="en-US" sz="2400" b="1">
                <a:solidFill>
                  <a:srgbClr val="0070C0"/>
                </a:solidFill>
              </a:rPr>
              <a:t>：</a:t>
            </a:r>
            <a:r>
              <a:rPr lang="en-US" altLang="zh-CN" sz="2400" b="1">
                <a:solidFill>
                  <a:srgbClr val="0070C0"/>
                </a:solidFill>
              </a:rPr>
              <a:t> </a:t>
            </a:r>
            <a:endParaRPr lang="en-US" altLang="zh-CN" sz="2400" b="1">
              <a:solidFill>
                <a:srgbClr val="0070C0"/>
              </a:solidFill>
            </a:endParaRPr>
          </a:p>
        </p:txBody>
      </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4" imgW="914400" imgH="215900" progId="Equation.KSEE3">
                  <p:embed/>
                </p:oleObj>
              </mc:Choice>
              <mc:Fallback>
                <p:oleObj name=""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6" imgW="914400" imgH="215900" progId="Equation.KSEE3">
                  <p:embed/>
                </p:oleObj>
              </mc:Choice>
              <mc:Fallback>
                <p:oleObj name=""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2" name="文本框 1"/>
          <p:cNvSpPr txBox="1"/>
          <p:nvPr/>
        </p:nvSpPr>
        <p:spPr>
          <a:xfrm>
            <a:off x="331470" y="4652645"/>
            <a:ext cx="9911080" cy="1198880"/>
          </a:xfrm>
          <a:prstGeom prst="rect">
            <a:avLst/>
          </a:prstGeom>
          <a:noFill/>
        </p:spPr>
        <p:txBody>
          <a:bodyPr wrap="square" rtlCol="0">
            <a:spAutoFit/>
          </a:bodyPr>
          <a:p>
            <a:r>
              <a:rPr lang="en-US" altLang="zh-CN" sz="2400" b="1">
                <a:solidFill>
                  <a:srgbClr val="0070C0"/>
                </a:solidFill>
              </a:rPr>
              <a:t> </a:t>
            </a:r>
            <a:r>
              <a:rPr lang="en-US" altLang="zh-CN" sz="2400" b="1">
                <a:solidFill>
                  <a:srgbClr val="FF0000"/>
                </a:solidFill>
              </a:rPr>
              <a:t> CANList(u)</a:t>
            </a:r>
            <a:r>
              <a:rPr lang="en-US" altLang="zh-CN" sz="2400" b="1"/>
              <a:t> refers to the current stage of the entry algorithm, and some editors may affect the ancestors of </a:t>
            </a:r>
            <a:r>
              <a:rPr lang="en-US" altLang="zh-CN" sz="2400" b="1">
                <a:solidFill>
                  <a:srgbClr val="FF0000"/>
                </a:solidFill>
              </a:rPr>
              <a:t>u</a:t>
            </a:r>
            <a:r>
              <a:rPr lang="en-US" altLang="zh-CN" sz="2400" b="1"/>
              <a:t>. Then the CANList(</a:t>
            </a:r>
            <a:r>
              <a:rPr lang="en-US" altLang="zh-CN" sz="2400" b="1">
                <a:solidFill>
                  <a:srgbClr val="FF0000"/>
                </a:solidFill>
              </a:rPr>
              <a:t>u</a:t>
            </a:r>
            <a:r>
              <a:rPr lang="en-US" altLang="zh-CN" sz="2400" b="1"/>
              <a:t>) stores the ancestor vertices of </a:t>
            </a:r>
            <a:r>
              <a:rPr lang="en-US" altLang="zh-CN" sz="2400" b="1">
                <a:solidFill>
                  <a:srgbClr val="FF0000"/>
                </a:solidFill>
              </a:rPr>
              <a:t>u</a:t>
            </a:r>
            <a:r>
              <a:rPr lang="en-US" altLang="zh-CN" sz="2400" b="1"/>
              <a:t> in the current state.</a:t>
            </a:r>
            <a:endParaRPr lang="en-US" altLang="zh-CN" sz="2400" b="1"/>
          </a:p>
        </p:txBody>
      </p:sp>
      <p:sp>
        <p:nvSpPr>
          <p:cNvPr id="3" name="文本框 2"/>
          <p:cNvSpPr txBox="1"/>
          <p:nvPr/>
        </p:nvSpPr>
        <p:spPr>
          <a:xfrm>
            <a:off x="1309370" y="5908675"/>
            <a:ext cx="6012815" cy="922020"/>
          </a:xfrm>
          <a:prstGeom prst="rect">
            <a:avLst/>
          </a:prstGeom>
          <a:noFill/>
        </p:spPr>
        <p:txBody>
          <a:bodyPr wrap="square" rtlCol="0">
            <a:spAutoFit/>
          </a:bodyPr>
          <a:p>
            <a:r>
              <a:rPr lang="en-US" altLang="zh-CN"/>
              <a:t>CANList(E) = {D , B , A};</a:t>
            </a:r>
            <a:endParaRPr lang="en-US" altLang="zh-CN"/>
          </a:p>
          <a:p>
            <a:r>
              <a:rPr lang="en-US" altLang="zh-CN"/>
              <a:t>DEL(B,D)</a:t>
            </a:r>
            <a:endParaRPr lang="en-US" altLang="zh-CN"/>
          </a:p>
          <a:p>
            <a:r>
              <a:rPr lang="en-US" altLang="zh-CN"/>
              <a:t>CANList(E) = {D};</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05"/>
                                        </p:tgtEl>
                                        <p:attrNameLst>
                                          <p:attrName>style.visibility</p:attrName>
                                        </p:attrNameLst>
                                      </p:cBhvr>
                                      <p:to>
                                        <p:strVal val="visible"/>
                                      </p:to>
                                    </p:set>
                                    <p:animEffect transition="in" filter="blinds(horizontal)">
                                      <p:cBhvr>
                                        <p:cTn id="11" dur="500"/>
                                        <p:tgtEl>
                                          <p:spTgt spid="30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4" grpId="0"/>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67750" y="5363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16/34</a:t>
            </a:r>
            <a:endParaRPr lang="en-US" b="1"/>
          </a:p>
        </p:txBody>
      </p:sp>
      <p:sp>
        <p:nvSpPr>
          <p:cNvPr id="110" name="矩形 109"/>
          <p:cNvSpPr/>
          <p:nvPr/>
        </p:nvSpPr>
        <p:spPr>
          <a:xfrm>
            <a:off x="5318760" y="0"/>
            <a:ext cx="3214370" cy="583565"/>
          </a:xfrm>
          <a:prstGeom prst="rect">
            <a:avLst/>
          </a:prstGeom>
          <a:noFill/>
          <a:ln>
            <a:noFill/>
          </a:ln>
        </p:spPr>
        <p:txBody>
          <a:bodyPr wrap="square" rtlCol="0" anchor="t">
            <a:spAutoFit/>
          </a:bodyPr>
          <a:p>
            <a:pPr algn="l"/>
            <a:r>
              <a:rPr lang="en-US" altLang="zh-CN" sz="3200" b="1">
                <a:solidFill>
                  <a:srgbClr val="FF0000"/>
                </a:solidFill>
                <a:effectLst>
                  <a:outerShdw blurRad="38100" dist="19050" dir="2700000" algn="tl" rotWithShape="0">
                    <a:schemeClr val="dk1">
                      <a:alpha val="40000"/>
                    </a:schemeClr>
                  </a:outerShdw>
                </a:effectLst>
              </a:rPr>
              <a:t>     SCISSOR </a:t>
            </a:r>
            <a:endParaRPr lang="en-US" altLang="zh-CN" sz="2000" b="1">
              <a:solidFill>
                <a:srgbClr val="FF0000"/>
              </a:solidFill>
              <a:effectLst>
                <a:outerShdw blurRad="38100" dist="19050" dir="2700000" algn="tl" rotWithShape="0">
                  <a:schemeClr val="dk1">
                    <a:alpha val="40000"/>
                  </a:schemeClr>
                </a:outerShdw>
              </a:effectLst>
            </a:endParaRPr>
          </a:p>
        </p:txBody>
      </p:sp>
      <p:sp>
        <p:nvSpPr>
          <p:cNvPr id="4" name="文本框 3"/>
          <p:cNvSpPr txBox="1"/>
          <p:nvPr/>
        </p:nvSpPr>
        <p:spPr>
          <a:xfrm>
            <a:off x="724535" y="5487035"/>
            <a:ext cx="5337175" cy="460375"/>
          </a:xfrm>
          <a:prstGeom prst="rect">
            <a:avLst/>
          </a:prstGeom>
          <a:noFill/>
        </p:spPr>
        <p:txBody>
          <a:bodyPr wrap="square" rtlCol="0">
            <a:spAutoFit/>
          </a:bodyPr>
          <a:p>
            <a:r>
              <a:rPr lang="en-US" altLang="zh-CN" sz="2400" b="1">
                <a:solidFill>
                  <a:srgbClr val="FF0000"/>
                </a:solidFill>
              </a:rPr>
              <a:t>CANList</a:t>
            </a:r>
            <a:r>
              <a:rPr lang="en-US" altLang="zh-CN" sz="2400" b="1">
                <a:solidFill>
                  <a:srgbClr val="0070C0"/>
                </a:solidFill>
              </a:rPr>
              <a:t>(</a:t>
            </a:r>
            <a:r>
              <a:rPr lang="zh-CN" altLang="en-US" sz="2400" b="1">
                <a:solidFill>
                  <a:srgbClr val="0070C0"/>
                </a:solidFill>
                <a:sym typeface="+mn-ea"/>
              </a:rPr>
              <a:t>current ancestor</a:t>
            </a:r>
            <a:r>
              <a:rPr lang="en-US" altLang="zh-CN" sz="2400" b="1">
                <a:solidFill>
                  <a:srgbClr val="0070C0"/>
                </a:solidFill>
              </a:rPr>
              <a:t>  list) </a:t>
            </a:r>
            <a:endParaRPr lang="en-US" altLang="zh-CN" sz="2400" b="1">
              <a:solidFill>
                <a:srgbClr val="0070C0"/>
              </a:solidFill>
            </a:endParaRPr>
          </a:p>
        </p:txBody>
      </p:sp>
      <p:sp>
        <p:nvSpPr>
          <p:cNvPr id="6" name="文本框 5"/>
          <p:cNvSpPr txBox="1"/>
          <p:nvPr/>
        </p:nvSpPr>
        <p:spPr>
          <a:xfrm>
            <a:off x="724535" y="4627245"/>
            <a:ext cx="3645535" cy="460375"/>
          </a:xfrm>
          <a:prstGeom prst="rect">
            <a:avLst/>
          </a:prstGeom>
          <a:noFill/>
        </p:spPr>
        <p:txBody>
          <a:bodyPr wrap="square" rtlCol="0">
            <a:spAutoFit/>
          </a:bodyPr>
          <a:p>
            <a:r>
              <a:rPr lang="en-US" altLang="zh-CN" sz="2400" b="1">
                <a:solidFill>
                  <a:srgbClr val="FF0000"/>
                </a:solidFill>
              </a:rPr>
              <a:t>CEDList(q+a)</a:t>
            </a:r>
            <a:r>
              <a:rPr lang="en-US" altLang="zh-CN" sz="2400" b="1">
                <a:solidFill>
                  <a:srgbClr val="0070C0"/>
                </a:solidFill>
              </a:rPr>
              <a:t>(Edit  list) </a:t>
            </a:r>
            <a:endParaRPr lang="zh-CN" altLang="en-US" sz="2400" b="1">
              <a:solidFill>
                <a:srgbClr val="0070C0"/>
              </a:solidFill>
            </a:endParaRPr>
          </a:p>
        </p:txBody>
      </p:sp>
      <p:sp>
        <p:nvSpPr>
          <p:cNvPr id="11" name="文本框 10"/>
          <p:cNvSpPr txBox="1"/>
          <p:nvPr/>
        </p:nvSpPr>
        <p:spPr>
          <a:xfrm>
            <a:off x="616585" y="3785235"/>
            <a:ext cx="5356860" cy="460375"/>
          </a:xfrm>
          <a:prstGeom prst="rect">
            <a:avLst/>
          </a:prstGeom>
          <a:noFill/>
        </p:spPr>
        <p:txBody>
          <a:bodyPr wrap="square" rtlCol="0">
            <a:spAutoFit/>
          </a:bodyPr>
          <a:p>
            <a:r>
              <a:rPr lang="en-US" altLang="zh-CN" sz="2400" b="1">
                <a:solidFill>
                  <a:srgbClr val="0070C0"/>
                </a:solidFill>
              </a:rPr>
              <a:t> </a:t>
            </a:r>
            <a:r>
              <a:rPr lang="en-US" altLang="zh-CN" sz="2400" b="1">
                <a:solidFill>
                  <a:srgbClr val="FF0000"/>
                </a:solidFill>
              </a:rPr>
              <a:t>ImList(v, w)</a:t>
            </a:r>
            <a:r>
              <a:rPr lang="en-US" altLang="zh-CN" sz="2400" b="1">
                <a:solidFill>
                  <a:srgbClr val="0070C0"/>
                </a:solidFill>
              </a:rPr>
              <a:t>(impact list) </a:t>
            </a:r>
            <a:endParaRPr lang="en-US" altLang="zh-CN" sz="2400" b="1">
              <a:solidFill>
                <a:srgbClr val="0070C0"/>
              </a:solidFill>
            </a:endParaRPr>
          </a:p>
        </p:txBody>
      </p:sp>
      <p:sp>
        <p:nvSpPr>
          <p:cNvPr id="3" name="文本框 2"/>
          <p:cNvSpPr txBox="1"/>
          <p:nvPr/>
        </p:nvSpPr>
        <p:spPr>
          <a:xfrm>
            <a:off x="724535" y="6268720"/>
            <a:ext cx="5916295" cy="460375"/>
          </a:xfrm>
          <a:prstGeom prst="rect">
            <a:avLst/>
          </a:prstGeom>
          <a:noFill/>
        </p:spPr>
        <p:txBody>
          <a:bodyPr wrap="square" rtlCol="0">
            <a:spAutoFit/>
          </a:bodyPr>
          <a:p>
            <a:r>
              <a:rPr lang="en-US" altLang="zh-CN" sz="2400" b="1">
                <a:solidFill>
                  <a:srgbClr val="FF0000"/>
                </a:solidFill>
                <a:sym typeface="+mn-ea"/>
              </a:rPr>
              <a:t>Reachability_Status</a:t>
            </a:r>
            <a:r>
              <a:rPr lang="zh-CN" altLang="en-US" sz="2400" b="1">
                <a:solidFill>
                  <a:srgbClr val="0070C0"/>
                </a:solidFill>
                <a:sym typeface="+mn-ea"/>
              </a:rPr>
              <a:t>(TRUE or FALSE)</a:t>
            </a:r>
            <a:endParaRPr lang="zh-CN" altLang="en-US" sz="2400" b="1">
              <a:solidFill>
                <a:srgbClr val="0070C0"/>
              </a:solidFill>
            </a:endParaRPr>
          </a:p>
        </p:txBody>
      </p:sp>
      <p:grpSp>
        <p:nvGrpSpPr>
          <p:cNvPr id="305" name="组合 304"/>
          <p:cNvGrpSpPr/>
          <p:nvPr/>
        </p:nvGrpSpPr>
        <p:grpSpPr>
          <a:xfrm>
            <a:off x="2346325" y="937260"/>
            <a:ext cx="9426575" cy="2684780"/>
            <a:chOff x="1547" y="2103"/>
            <a:chExt cx="14845" cy="4228"/>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2188" y="5655"/>
              <a:ext cx="14205" cy="677"/>
              <a:chOff x="2004" y="8305"/>
              <a:chExt cx="15131" cy="794"/>
            </a:xfrm>
          </p:grpSpPr>
          <p:sp>
            <p:nvSpPr>
              <p:cNvPr id="218" name="文本框 217"/>
              <p:cNvSpPr txBox="1"/>
              <p:nvPr/>
            </p:nvSpPr>
            <p:spPr>
              <a:xfrm>
                <a:off x="2004" y="8320"/>
                <a:ext cx="3574" cy="680"/>
              </a:xfrm>
              <a:prstGeom prst="rect">
                <a:avLst/>
              </a:prstGeom>
              <a:noFill/>
            </p:spPr>
            <p:txBody>
              <a:bodyPr wrap="square" rtlCol="0">
                <a:spAutoFit/>
              </a:bodyPr>
              <a:p>
                <a:r>
                  <a:rPr lang="en-US" altLang="zh-CN">
                    <a:solidFill>
                      <a:srgbClr val="C00000"/>
                    </a:solidFill>
                  </a:rPr>
                  <a:t>SNAPSHOT - 1</a:t>
                </a:r>
                <a:endParaRPr lang="en-US" altLang="zh-CN">
                  <a:solidFill>
                    <a:srgbClr val="C00000"/>
                  </a:solidFill>
                </a:endParaRPr>
              </a:p>
            </p:txBody>
          </p:sp>
          <p:sp>
            <p:nvSpPr>
              <p:cNvPr id="219" name="文本框 218"/>
              <p:cNvSpPr txBox="1"/>
              <p:nvPr/>
            </p:nvSpPr>
            <p:spPr>
              <a:xfrm>
                <a:off x="7408" y="8305"/>
                <a:ext cx="3574" cy="794"/>
              </a:xfrm>
              <a:prstGeom prst="rect">
                <a:avLst/>
              </a:prstGeom>
              <a:noFill/>
            </p:spPr>
            <p:txBody>
              <a:bodyPr wrap="square" rtlCol="0">
                <a:spAutoFit/>
              </a:bodyPr>
              <a:p>
                <a:r>
                  <a:rPr lang="en-US" altLang="zh-CN">
                    <a:solidFill>
                      <a:srgbClr val="C00000"/>
                    </a:solidFill>
                  </a:rPr>
                  <a:t>SNAPSHOT - 2</a:t>
                </a:r>
                <a:endParaRPr lang="en-US" altLang="zh-CN">
                  <a:solidFill>
                    <a:srgbClr val="C00000"/>
                  </a:solidFill>
                </a:endParaRPr>
              </a:p>
            </p:txBody>
          </p:sp>
          <p:sp>
            <p:nvSpPr>
              <p:cNvPr id="220" name="文本框 219"/>
              <p:cNvSpPr txBox="1"/>
              <p:nvPr/>
            </p:nvSpPr>
            <p:spPr>
              <a:xfrm>
                <a:off x="13561" y="8305"/>
                <a:ext cx="3574" cy="680"/>
              </a:xfrm>
              <a:prstGeom prst="rect">
                <a:avLst/>
              </a:prstGeom>
              <a:noFill/>
            </p:spPr>
            <p:txBody>
              <a:bodyPr wrap="square" rtlCol="0">
                <a:spAutoFit/>
              </a:bodyPr>
              <a:p>
                <a:r>
                  <a:rPr lang="en-US" altLang="zh-CN">
                    <a:solidFill>
                      <a:srgbClr val="C00000"/>
                    </a:solidFill>
                  </a:rPr>
                  <a:t>SNAPSHOT - 3</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17/34</a:t>
            </a:r>
            <a:endParaRPr lang="en-US" b="1"/>
          </a:p>
        </p:txBody>
      </p:sp>
      <p:sp>
        <p:nvSpPr>
          <p:cNvPr id="110" name="矩形 109"/>
          <p:cNvSpPr/>
          <p:nvPr/>
        </p:nvSpPr>
        <p:spPr>
          <a:xfrm>
            <a:off x="150495" y="1107440"/>
            <a:ext cx="3085465" cy="1568450"/>
          </a:xfrm>
          <a:prstGeom prst="rect">
            <a:avLst/>
          </a:prstGeom>
          <a:noFill/>
          <a:ln>
            <a:noFill/>
          </a:ln>
        </p:spPr>
        <p:txBody>
          <a:bodyPr wrap="square" rtlCol="0" anchor="t">
            <a:spAutoFit/>
          </a:bodyPr>
          <a:p>
            <a:pPr algn="l"/>
            <a:r>
              <a:rPr lang="en-US" altLang="zh-CN" sz="3200" b="1">
                <a:solidFill>
                  <a:srgbClr val="FF0000"/>
                </a:solidFill>
                <a:effectLst>
                  <a:outerShdw blurRad="38100" dist="19050" dir="2700000" algn="tl" rotWithShape="0">
                    <a:schemeClr val="dk1">
                      <a:alpha val="40000"/>
                    </a:schemeClr>
                  </a:outerShdw>
                </a:effectLst>
              </a:rPr>
              <a:t>     SCISSOR</a:t>
            </a:r>
            <a:endParaRPr lang="en-US" altLang="zh-CN" sz="3200" b="1">
              <a:solidFill>
                <a:srgbClr val="FF0000"/>
              </a:solidFill>
              <a:effectLst>
                <a:outerShdw blurRad="38100" dist="19050" dir="2700000" algn="tl" rotWithShape="0">
                  <a:schemeClr val="dk1">
                    <a:alpha val="40000"/>
                  </a:schemeClr>
                </a:outerShdw>
              </a:effectLst>
            </a:endParaRPr>
          </a:p>
          <a:p>
            <a:pPr algn="l"/>
            <a:endParaRPr lang="en-US" altLang="zh-CN" sz="3200" b="1">
              <a:solidFill>
                <a:srgbClr val="FF0000"/>
              </a:solidFill>
              <a:effectLst>
                <a:outerShdw blurRad="38100" dist="19050" dir="2700000" algn="tl" rotWithShape="0">
                  <a:schemeClr val="dk1">
                    <a:alpha val="40000"/>
                  </a:schemeClr>
                </a:outerShdw>
              </a:effectLst>
            </a:endParaRPr>
          </a:p>
          <a:p>
            <a:pPr algn="l"/>
            <a:r>
              <a:rPr lang="en-US" altLang="zh-CN" sz="3200" b="1">
                <a:solidFill>
                  <a:srgbClr val="FF0000"/>
                </a:solidFill>
                <a:effectLst>
                  <a:outerShdw blurRad="38100" dist="19050" dir="2700000" algn="tl" rotWithShape="0">
                    <a:schemeClr val="dk1">
                      <a:alpha val="40000"/>
                    </a:schemeClr>
                  </a:outerShdw>
                </a:effectLst>
              </a:rPr>
              <a:t>		Step1 </a:t>
            </a:r>
            <a:endParaRPr lang="en-US" altLang="zh-CN" sz="2000" b="1">
              <a:solidFill>
                <a:srgbClr val="FF0000"/>
              </a:solidFill>
              <a:effectLst>
                <a:outerShdw blurRad="38100" dist="19050" dir="2700000" algn="tl" rotWithShape="0">
                  <a:schemeClr val="dk1">
                    <a:alpha val="40000"/>
                  </a:schemeClr>
                </a:outerShdw>
              </a:effectLst>
            </a:endParaRPr>
          </a:p>
        </p:txBody>
      </p:sp>
      <p:sp>
        <p:nvSpPr>
          <p:cNvPr id="43" name="矩形 42"/>
          <p:cNvSpPr/>
          <p:nvPr/>
        </p:nvSpPr>
        <p:spPr>
          <a:xfrm>
            <a:off x="2723515" y="1107440"/>
            <a:ext cx="3524885" cy="583565"/>
          </a:xfrm>
          <a:prstGeom prst="rect">
            <a:avLst/>
          </a:prstGeom>
          <a:noFill/>
          <a:ln>
            <a:noFill/>
          </a:ln>
        </p:spPr>
        <p:txBody>
          <a:bodyPr wrap="square" rtlCol="0" anchor="t">
            <a:spAutoFit/>
          </a:bodyPr>
          <a:p>
            <a:pPr algn="l"/>
            <a:r>
              <a:rPr lang="zh-CN" altLang="en-US" sz="2400" b="1">
                <a:solidFill>
                  <a:srgbClr val="FF0000"/>
                </a:solidFill>
              </a:rPr>
              <a:t>SSReach( </a:t>
            </a:r>
            <a:r>
              <a:rPr lang="en-US" altLang="zh-CN" sz="2800" i="1">
                <a:solidFill>
                  <a:srgbClr val="FF0000"/>
                </a:solidFill>
                <a:latin typeface="Georgia" panose="02040502050405020303" charset="0"/>
                <a:cs typeface="Georgia" panose="02040502050405020303" charset="0"/>
              </a:rPr>
              <a:t>v </a:t>
            </a:r>
            <a:r>
              <a:rPr lang="zh-CN" altLang="en-US" sz="2400" b="1">
                <a:solidFill>
                  <a:srgbClr val="FF0000"/>
                </a:solidFill>
              </a:rPr>
              <a:t>, </a:t>
            </a:r>
            <a:r>
              <a:rPr lang="en-US" altLang="zh-CN" sz="2800" i="1">
                <a:solidFill>
                  <a:srgbClr val="FF0000"/>
                </a:solidFill>
                <a:latin typeface="Georgia" panose="02040502050405020303" charset="0"/>
                <a:cs typeface="Georgia" panose="02040502050405020303" charset="0"/>
              </a:rPr>
              <a:t>w</a:t>
            </a:r>
            <a:r>
              <a:rPr lang="zh-CN" altLang="en-US" sz="2400" b="1">
                <a:solidFill>
                  <a:srgbClr val="FF0000"/>
                </a:solidFill>
              </a:rPr>
              <a:t> , </a:t>
            </a:r>
            <a:r>
              <a:rPr lang="en-US" altLang="zh-CN" sz="2800" i="1">
                <a:solidFill>
                  <a:srgbClr val="FF0000"/>
                </a:solidFill>
                <a:latin typeface="Georgia" panose="02040502050405020303" charset="0"/>
                <a:cs typeface="Georgia" panose="02040502050405020303" charset="0"/>
              </a:rPr>
              <a:t>q+a</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56" name="矩形 55"/>
          <p:cNvSpPr/>
          <p:nvPr/>
        </p:nvSpPr>
        <p:spPr>
          <a:xfrm>
            <a:off x="5787390" y="5173345"/>
            <a:ext cx="4277995" cy="1445260"/>
          </a:xfrm>
          <a:prstGeom prst="rect">
            <a:avLst/>
          </a:prstGeom>
          <a:noFill/>
          <a:ln>
            <a:noFill/>
          </a:ln>
        </p:spPr>
        <p:txBody>
          <a:bodyPr wrap="square" rtlCol="0" anchor="t">
            <a:spAutoFit/>
          </a:bodyPr>
          <a:p>
            <a:pPr algn="ctr"/>
            <a:r>
              <a:rPr lang="en-US" altLang="zh-CN" sz="2800" i="1">
                <a:solidFill>
                  <a:srgbClr val="FF0000"/>
                </a:solidFill>
                <a:latin typeface="Georgia" panose="02040502050405020303" charset="0"/>
                <a:cs typeface="Georgia" panose="02040502050405020303" charset="0"/>
                <a:sym typeface="+mn-ea"/>
              </a:rPr>
              <a:t>CEDList(q+a)</a:t>
            </a:r>
            <a:endParaRPr lang="en-US" altLang="zh-CN" sz="2800" i="1">
              <a:solidFill>
                <a:srgbClr val="FF0000"/>
              </a:solidFill>
              <a:latin typeface="Georgia" panose="02040502050405020303" charset="0"/>
              <a:cs typeface="Georgia" panose="02040502050405020303" charset="0"/>
            </a:endParaRPr>
          </a:p>
          <a:p>
            <a:pPr algn="ctr"/>
            <a:r>
              <a:rPr lang="en-US" altLang="zh-CN" sz="2800" i="1">
                <a:solidFill>
                  <a:srgbClr val="FF0000"/>
                </a:solidFill>
                <a:latin typeface="Georgia" panose="02040502050405020303" charset="0"/>
                <a:cs typeface="Georgia" panose="02040502050405020303" charset="0"/>
              </a:rPr>
              <a:t>ImList (v,w)</a:t>
            </a:r>
            <a:endParaRPr lang="en-US" altLang="zh-CN" sz="2800" i="1">
              <a:solidFill>
                <a:srgbClr val="FF0000"/>
              </a:solidFill>
              <a:latin typeface="Georgia" panose="02040502050405020303" charset="0"/>
              <a:cs typeface="Georgia" panose="02040502050405020303" charset="0"/>
            </a:endParaRPr>
          </a:p>
          <a:p>
            <a:pPr algn="ctr"/>
            <a:r>
              <a:rPr lang="zh-CN" altLang="en-US" sz="2000" b="1">
                <a:solidFill>
                  <a:srgbClr val="FF0000"/>
                </a:solidFill>
              </a:rPr>
              <a:t>  </a:t>
            </a:r>
            <a:r>
              <a:rPr lang="en-US" altLang="zh-CN" sz="2800" i="1">
                <a:solidFill>
                  <a:srgbClr val="FF0000"/>
                </a:solidFill>
                <a:latin typeface="Georgia" panose="02040502050405020303" charset="0"/>
                <a:cs typeface="Georgia" panose="02040502050405020303" charset="0"/>
                <a:sym typeface="+mn-ea"/>
              </a:rPr>
              <a:t>Reachability_Status</a:t>
            </a:r>
            <a:r>
              <a:rPr lang="en-US" altLang="zh-CN" sz="3200" i="1">
                <a:solidFill>
                  <a:srgbClr val="FF0000"/>
                </a:solidFill>
                <a:latin typeface="Georgia" panose="02040502050405020303" charset="0"/>
                <a:cs typeface="Georgia" panose="02040502050405020303" charset="0"/>
                <a:sym typeface="+mn-ea"/>
              </a:rPr>
              <a:t> </a:t>
            </a:r>
            <a:endParaRPr lang="en-US" altLang="zh-CN" sz="3200" i="1">
              <a:solidFill>
                <a:srgbClr val="FF0000"/>
              </a:solidFill>
              <a:latin typeface="Georgia" panose="02040502050405020303" charset="0"/>
              <a:cs typeface="Georgia" panose="02040502050405020303" charset="0"/>
            </a:endParaRPr>
          </a:p>
        </p:txBody>
      </p:sp>
      <p:grpSp>
        <p:nvGrpSpPr>
          <p:cNvPr id="5" name="组合 4"/>
          <p:cNvGrpSpPr/>
          <p:nvPr/>
        </p:nvGrpSpPr>
        <p:grpSpPr>
          <a:xfrm>
            <a:off x="3411855" y="582930"/>
            <a:ext cx="8853805" cy="5123180"/>
            <a:chOff x="2514" y="1399"/>
            <a:chExt cx="13943" cy="8068"/>
          </a:xfrm>
        </p:grpSpPr>
        <p:sp>
          <p:nvSpPr>
            <p:cNvPr id="3" name="流程图: 终止 2"/>
            <p:cNvSpPr/>
            <p:nvPr/>
          </p:nvSpPr>
          <p:spPr>
            <a:xfrm>
              <a:off x="9991" y="7097"/>
              <a:ext cx="4282" cy="981"/>
            </a:xfrm>
            <a:prstGeom prst="flowChartTerminator">
              <a:avLst/>
            </a:prstGeom>
            <a:solidFill>
              <a:srgbClr val="0070C0">
                <a:alpha val="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流程图: 终止 1"/>
            <p:cNvSpPr/>
            <p:nvPr/>
          </p:nvSpPr>
          <p:spPr>
            <a:xfrm>
              <a:off x="5379" y="7227"/>
              <a:ext cx="4118" cy="808"/>
            </a:xfrm>
            <a:prstGeom prst="flowChartTerminator">
              <a:avLst/>
            </a:prstGeom>
            <a:solidFill>
              <a:srgbClr val="0070C0">
                <a:alpha val="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流程图: 终止 59"/>
            <p:cNvSpPr/>
            <p:nvPr/>
          </p:nvSpPr>
          <p:spPr>
            <a:xfrm>
              <a:off x="2514" y="5610"/>
              <a:ext cx="4449" cy="1129"/>
            </a:xfrm>
            <a:prstGeom prst="flowChartTerminator">
              <a:avLst/>
            </a:prstGeom>
            <a:solidFill>
              <a:srgbClr val="0070C0">
                <a:alpha val="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终止 3"/>
            <p:cNvSpPr/>
            <p:nvPr/>
          </p:nvSpPr>
          <p:spPr>
            <a:xfrm>
              <a:off x="12129" y="8486"/>
              <a:ext cx="4282" cy="981"/>
            </a:xfrm>
            <a:prstGeom prst="flowChartTerminator">
              <a:avLst/>
            </a:prstGeom>
            <a:solidFill>
              <a:srgbClr val="0070C0">
                <a:alpha val="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9" name="组合 58"/>
            <p:cNvGrpSpPr/>
            <p:nvPr/>
          </p:nvGrpSpPr>
          <p:grpSpPr>
            <a:xfrm>
              <a:off x="2900" y="1399"/>
              <a:ext cx="13557" cy="8018"/>
              <a:chOff x="2806" y="1422"/>
              <a:chExt cx="13557" cy="8018"/>
            </a:xfrm>
          </p:grpSpPr>
          <p:sp>
            <p:nvSpPr>
              <p:cNvPr id="54" name="文本框 53"/>
              <p:cNvSpPr txBox="1"/>
              <p:nvPr/>
            </p:nvSpPr>
            <p:spPr>
              <a:xfrm>
                <a:off x="12209" y="8618"/>
                <a:ext cx="4154" cy="822"/>
              </a:xfrm>
              <a:prstGeom prst="rect">
                <a:avLst/>
              </a:prstGeom>
              <a:noFill/>
            </p:spPr>
            <p:txBody>
              <a:bodyPr wrap="square" rtlCol="0">
                <a:spAutoFit/>
              </a:bodyPr>
              <a:p>
                <a:r>
                  <a:rPr lang="en-US" altLang="zh-CN" sz="1400" i="1">
                    <a:solidFill>
                      <a:srgbClr val="FF0000"/>
                    </a:solidFill>
                    <a:latin typeface="Georgia" panose="02040502050405020303" charset="0"/>
                    <a:cs typeface="Georgia" panose="02040502050405020303" charset="0"/>
                  </a:rPr>
                  <a:t>Reachability_Status</a:t>
                </a:r>
                <a:r>
                  <a:rPr lang="en-US" altLang="zh-CN" sz="1400" i="1">
                    <a:latin typeface="Georgia" panose="02040502050405020303" charset="0"/>
                    <a:cs typeface="Georgia" panose="02040502050405020303" charset="0"/>
                  </a:rPr>
                  <a:t> ← </a:t>
                </a:r>
                <a:r>
                  <a:rPr lang="en-US" altLang="zh-CN" sz="1400" b="1" i="1">
                    <a:solidFill>
                      <a:schemeClr val="tx2"/>
                    </a:solidFill>
                    <a:latin typeface="Georgia" panose="02040502050405020303" charset="0"/>
                    <a:cs typeface="Georgia" panose="02040502050405020303" charset="0"/>
                  </a:rPr>
                  <a:t>true</a:t>
                </a:r>
                <a:endParaRPr lang="en-US" altLang="zh-CN" sz="1400" i="1">
                  <a:latin typeface="Georgia" panose="02040502050405020303" charset="0"/>
                  <a:cs typeface="Georgia" panose="02040502050405020303" charset="0"/>
                </a:endParaRPr>
              </a:p>
              <a:p>
                <a:r>
                  <a:rPr lang="en-US" altLang="zh-CN" sz="1400" i="1">
                    <a:latin typeface="Georgia" panose="02040502050405020303" charset="0"/>
                    <a:cs typeface="Georgia" panose="02040502050405020303" charset="0"/>
                  </a:rPr>
                  <a:t> </a:t>
                </a:r>
                <a:r>
                  <a:rPr lang="en-US" altLang="zh-CN" sz="1400" i="1">
                    <a:solidFill>
                      <a:srgbClr val="FF0000"/>
                    </a:solidFill>
                    <a:latin typeface="Georgia" panose="02040502050405020303" charset="0"/>
                    <a:cs typeface="Georgia" panose="02040502050405020303" charset="0"/>
                  </a:rPr>
                  <a:t>ImList </a:t>
                </a:r>
                <a:r>
                  <a:rPr lang="en-US" altLang="zh-CN" sz="1400" i="1">
                    <a:latin typeface="Georgia" panose="02040502050405020303" charset="0"/>
                    <a:cs typeface="Georgia" panose="02040502050405020303" charset="0"/>
                  </a:rPr>
                  <a:t>← fetchAncestors(</a:t>
                </a:r>
                <a:r>
                  <a:rPr lang="en-US" altLang="zh-CN" sz="1400" b="1" i="1">
                    <a:solidFill>
                      <a:srgbClr val="FF0000"/>
                    </a:solidFill>
                    <a:latin typeface="Georgia" panose="02040502050405020303" charset="0"/>
                    <a:cs typeface="Georgia" panose="02040502050405020303" charset="0"/>
                  </a:rPr>
                  <a:t>v</a:t>
                </a:r>
                <a:r>
                  <a:rPr lang="en-US" altLang="zh-CN" sz="1400" i="1">
                    <a:latin typeface="Georgia" panose="02040502050405020303" charset="0"/>
                    <a:cs typeface="Georgia" panose="02040502050405020303" charset="0"/>
                  </a:rPr>
                  <a:t>,</a:t>
                </a:r>
                <a:r>
                  <a:rPr lang="en-US" altLang="zh-CN" sz="1400" b="1" i="1">
                    <a:solidFill>
                      <a:srgbClr val="FF0000"/>
                    </a:solidFill>
                    <a:latin typeface="Georgia" panose="02040502050405020303" charset="0"/>
                    <a:cs typeface="Georgia" panose="02040502050405020303" charset="0"/>
                  </a:rPr>
                  <a:t>w</a:t>
                </a:r>
                <a:r>
                  <a:rPr lang="en-US" altLang="zh-CN" sz="1400" i="1">
                    <a:latin typeface="Georgia" panose="02040502050405020303" charset="0"/>
                    <a:cs typeface="Georgia" panose="02040502050405020303" charset="0"/>
                  </a:rPr>
                  <a:t>)</a:t>
                </a:r>
                <a:endParaRPr lang="en-US" altLang="zh-CN" sz="1400" i="1">
                  <a:latin typeface="Georgia" panose="02040502050405020303" charset="0"/>
                  <a:cs typeface="Georgia" panose="02040502050405020303" charset="0"/>
                </a:endParaRPr>
              </a:p>
            </p:txBody>
          </p:sp>
          <p:sp>
            <p:nvSpPr>
              <p:cNvPr id="48" name="文本框 47"/>
              <p:cNvSpPr txBox="1"/>
              <p:nvPr/>
            </p:nvSpPr>
            <p:spPr>
              <a:xfrm>
                <a:off x="9987" y="7259"/>
                <a:ext cx="4092" cy="822"/>
              </a:xfrm>
              <a:prstGeom prst="rect">
                <a:avLst/>
              </a:prstGeom>
              <a:noFill/>
            </p:spPr>
            <p:txBody>
              <a:bodyPr wrap="square" rtlCol="0">
                <a:spAutoFit/>
              </a:bodyPr>
              <a:p>
                <a:r>
                  <a:rPr lang="en-US" altLang="zh-CN" sz="1400" i="1">
                    <a:solidFill>
                      <a:srgbClr val="FF0000"/>
                    </a:solidFill>
                    <a:latin typeface="Georgia" panose="02040502050405020303" charset="0"/>
                    <a:cs typeface="Georgia" panose="02040502050405020303" charset="0"/>
                  </a:rPr>
                  <a:t>Reachability_Status</a:t>
                </a:r>
                <a:r>
                  <a:rPr lang="en-US" altLang="zh-CN" sz="1400" i="1">
                    <a:latin typeface="Georgia" panose="02040502050405020303" charset="0"/>
                    <a:cs typeface="Georgia" panose="02040502050405020303" charset="0"/>
                  </a:rPr>
                  <a:t> ← </a:t>
                </a:r>
                <a:r>
                  <a:rPr lang="en-US" altLang="zh-CN" sz="1400" b="1" i="1">
                    <a:solidFill>
                      <a:schemeClr val="tx2"/>
                    </a:solidFill>
                    <a:latin typeface="Georgia" panose="02040502050405020303" charset="0"/>
                    <a:cs typeface="Georgia" panose="02040502050405020303" charset="0"/>
                  </a:rPr>
                  <a:t>false</a:t>
                </a:r>
                <a:endParaRPr lang="en-US" altLang="zh-CN" sz="1400" i="1">
                  <a:latin typeface="Georgia" panose="02040502050405020303" charset="0"/>
                  <a:cs typeface="Georgia" panose="02040502050405020303" charset="0"/>
                </a:endParaRPr>
              </a:p>
              <a:p>
                <a:pPr algn="ctr"/>
                <a:r>
                  <a:rPr lang="en-US" altLang="zh-CN" sz="1400" i="1">
                    <a:solidFill>
                      <a:srgbClr val="FF0000"/>
                    </a:solidFill>
                    <a:latin typeface="Georgia" panose="02040502050405020303" charset="0"/>
                    <a:cs typeface="Georgia" panose="02040502050405020303" charset="0"/>
                  </a:rPr>
                  <a:t>ImList</a:t>
                </a:r>
                <a:r>
                  <a:rPr lang="en-US" altLang="zh-CN" sz="1400" i="1">
                    <a:latin typeface="Georgia" panose="02040502050405020303" charset="0"/>
                    <a:cs typeface="Georgia" panose="02040502050405020303" charset="0"/>
                  </a:rPr>
                  <a:t> ← fetchAncestors(</a:t>
                </a:r>
                <a:r>
                  <a:rPr lang="en-US" altLang="zh-CN" sz="1400" b="1" i="1">
                    <a:solidFill>
                      <a:srgbClr val="FF0000"/>
                    </a:solidFill>
                    <a:latin typeface="Georgia" panose="02040502050405020303" charset="0"/>
                    <a:cs typeface="Georgia" panose="02040502050405020303" charset="0"/>
                  </a:rPr>
                  <a:t>w</a:t>
                </a:r>
                <a:r>
                  <a:rPr lang="en-US" altLang="zh-CN" sz="1400" i="1">
                    <a:latin typeface="Georgia" panose="02040502050405020303" charset="0"/>
                    <a:cs typeface="Georgia" panose="02040502050405020303" charset="0"/>
                  </a:rPr>
                  <a:t>)</a:t>
                </a:r>
                <a:endParaRPr lang="en-US" altLang="zh-CN" sz="1400" i="1">
                  <a:latin typeface="Georgia" panose="02040502050405020303" charset="0"/>
                  <a:cs typeface="Georgia" panose="02040502050405020303" charset="0"/>
                </a:endParaRPr>
              </a:p>
            </p:txBody>
          </p:sp>
          <p:sp>
            <p:nvSpPr>
              <p:cNvPr id="36" name="文本框 35"/>
              <p:cNvSpPr txBox="1"/>
              <p:nvPr/>
            </p:nvSpPr>
            <p:spPr>
              <a:xfrm>
                <a:off x="5296" y="7259"/>
                <a:ext cx="4092" cy="822"/>
              </a:xfrm>
              <a:prstGeom prst="rect">
                <a:avLst/>
              </a:prstGeom>
              <a:noFill/>
            </p:spPr>
            <p:txBody>
              <a:bodyPr wrap="square" rtlCol="0">
                <a:spAutoFit/>
              </a:bodyPr>
              <a:p>
                <a:r>
                  <a:rPr lang="en-US" altLang="zh-CN" sz="1400" i="1">
                    <a:solidFill>
                      <a:srgbClr val="FF0000"/>
                    </a:solidFill>
                    <a:latin typeface="Georgia" panose="02040502050405020303" charset="0"/>
                    <a:cs typeface="Georgia" panose="02040502050405020303" charset="0"/>
                  </a:rPr>
                  <a:t>Reachability_Status</a:t>
                </a:r>
                <a:r>
                  <a:rPr lang="en-US" altLang="zh-CN" sz="1400" i="1">
                    <a:latin typeface="Georgia" panose="02040502050405020303" charset="0"/>
                    <a:cs typeface="Georgia" panose="02040502050405020303" charset="0"/>
                  </a:rPr>
                  <a:t> ← </a:t>
                </a:r>
                <a:r>
                  <a:rPr lang="en-US" altLang="zh-CN" sz="1400" b="1" i="1">
                    <a:solidFill>
                      <a:schemeClr val="tx2"/>
                    </a:solidFill>
                    <a:latin typeface="Georgia" panose="02040502050405020303" charset="0"/>
                    <a:cs typeface="Georgia" panose="02040502050405020303" charset="0"/>
                  </a:rPr>
                  <a:t>false</a:t>
                </a:r>
                <a:endParaRPr lang="en-US" altLang="zh-CN" sz="1400" b="1" i="1">
                  <a:solidFill>
                    <a:schemeClr val="tx2"/>
                  </a:solidFill>
                  <a:latin typeface="Georgia" panose="02040502050405020303" charset="0"/>
                  <a:cs typeface="Georgia" panose="02040502050405020303" charset="0"/>
                </a:endParaRPr>
              </a:p>
              <a:p>
                <a:pPr algn="ctr"/>
                <a:r>
                  <a:rPr lang="en-US" altLang="zh-CN" sz="1400" b="1" i="1">
                    <a:solidFill>
                      <a:schemeClr val="tx2"/>
                    </a:solidFill>
                    <a:latin typeface="Georgia" panose="02040502050405020303" charset="0"/>
                    <a:cs typeface="Georgia" panose="02040502050405020303" charset="0"/>
                  </a:rPr>
                  <a:t>exit</a:t>
                </a:r>
                <a:endParaRPr lang="en-US" altLang="zh-CN" sz="1400" b="1" i="1">
                  <a:solidFill>
                    <a:schemeClr val="tx2"/>
                  </a:solidFill>
                  <a:latin typeface="Georgia" panose="02040502050405020303" charset="0"/>
                  <a:cs typeface="Georgia" panose="02040502050405020303" charset="0"/>
                </a:endParaRPr>
              </a:p>
            </p:txBody>
          </p:sp>
          <p:sp>
            <p:nvSpPr>
              <p:cNvPr id="32" name="文本框 31"/>
              <p:cNvSpPr txBox="1"/>
              <p:nvPr/>
            </p:nvSpPr>
            <p:spPr>
              <a:xfrm>
                <a:off x="2806" y="5770"/>
                <a:ext cx="4047" cy="822"/>
              </a:xfrm>
              <a:prstGeom prst="rect">
                <a:avLst/>
              </a:prstGeom>
              <a:noFill/>
            </p:spPr>
            <p:txBody>
              <a:bodyPr wrap="square" rtlCol="0">
                <a:spAutoFit/>
              </a:bodyPr>
              <a:p>
                <a:pPr algn="ctr"/>
                <a:r>
                  <a:rPr lang="en-US" altLang="zh-CN" sz="1400" i="1">
                    <a:solidFill>
                      <a:srgbClr val="FF0000"/>
                    </a:solidFill>
                    <a:latin typeface="Georgia" panose="02040502050405020303" charset="0"/>
                    <a:cs typeface="Georgia" panose="02040502050405020303" charset="0"/>
                  </a:rPr>
                  <a:t>ImList</a:t>
                </a:r>
                <a:r>
                  <a:rPr lang="en-US" altLang="zh-CN" sz="1400" i="1">
                    <a:latin typeface="Georgia" panose="02040502050405020303" charset="0"/>
                    <a:cs typeface="Georgia" panose="02040502050405020303" charset="0"/>
                  </a:rPr>
                  <a:t> ← </a:t>
                </a:r>
                <a:r>
                  <a:rPr lang="en-US" altLang="zh-CN" sz="1400" b="1" i="1">
                    <a:solidFill>
                      <a:srgbClr val="FF0000"/>
                    </a:solidFill>
                    <a:latin typeface="Georgia" panose="02040502050405020303" charset="0"/>
                    <a:cs typeface="Georgia" panose="02040502050405020303" charset="0"/>
                  </a:rPr>
                  <a:t>w</a:t>
                </a:r>
                <a:endParaRPr lang="en-US" altLang="zh-CN" sz="1400" i="1">
                  <a:latin typeface="Georgia" panose="02040502050405020303" charset="0"/>
                  <a:cs typeface="Georgia" panose="02040502050405020303" charset="0"/>
                </a:endParaRPr>
              </a:p>
              <a:p>
                <a:pPr algn="ctr"/>
                <a:r>
                  <a:rPr lang="en-US" altLang="zh-CN" sz="1400" i="1">
                    <a:solidFill>
                      <a:srgbClr val="FF0000"/>
                    </a:solidFill>
                    <a:latin typeface="Georgia" panose="02040502050405020303" charset="0"/>
                    <a:cs typeface="Georgia" panose="02040502050405020303" charset="0"/>
                  </a:rPr>
                  <a:t>Reachability_Status</a:t>
                </a:r>
                <a:r>
                  <a:rPr lang="en-US" altLang="zh-CN" sz="1400" i="1">
                    <a:latin typeface="Georgia" panose="02040502050405020303" charset="0"/>
                    <a:cs typeface="Georgia" panose="02040502050405020303" charset="0"/>
                  </a:rPr>
                  <a:t> ← </a:t>
                </a:r>
                <a:r>
                  <a:rPr lang="en-US" altLang="zh-CN" sz="1400" b="1" i="1">
                    <a:solidFill>
                      <a:schemeClr val="tx2"/>
                    </a:solidFill>
                    <a:latin typeface="Georgia" panose="02040502050405020303" charset="0"/>
                    <a:cs typeface="Georgia" panose="02040502050405020303" charset="0"/>
                  </a:rPr>
                  <a:t>false</a:t>
                </a:r>
                <a:endParaRPr lang="en-US" altLang="zh-CN" sz="1400" i="1">
                  <a:latin typeface="Georgia" panose="02040502050405020303" charset="0"/>
                  <a:cs typeface="Georgia" panose="02040502050405020303" charset="0"/>
                </a:endParaRPr>
              </a:p>
            </p:txBody>
          </p:sp>
          <p:sp>
            <p:nvSpPr>
              <p:cNvPr id="12" name="流程图: 决策 11"/>
              <p:cNvSpPr/>
              <p:nvPr/>
            </p:nvSpPr>
            <p:spPr>
              <a:xfrm>
                <a:off x="8101" y="2663"/>
                <a:ext cx="2648" cy="1548"/>
              </a:xfrm>
              <a:prstGeom prst="flowChartDecision">
                <a:avLst/>
              </a:prstGeom>
              <a:solidFill>
                <a:srgbClr val="323F4F">
                  <a:alpha val="7000"/>
                </a:srgbClr>
              </a:solidFill>
              <a:ln>
                <a:solidFill>
                  <a:srgbClr val="323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8" name="对象 7">
                <a:hlinkClick r:id="" action="ppaction://ole?verb="/>
              </p:cNvPr>
              <p:cNvGraphicFramePr>
                <a:graphicFrameLocks noChangeAspect="1"/>
              </p:cNvGraphicFramePr>
              <p:nvPr/>
            </p:nvGraphicFramePr>
            <p:xfrm>
              <a:off x="8880" y="5230"/>
              <a:ext cx="1440" cy="34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8880" y="5230"/>
                            <a:ext cx="1440" cy="34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8880" y="5230"/>
              <a:ext cx="1440" cy="340"/>
            </p:xfrm>
            <a:graphic>
              <a:graphicData uri="http://schemas.openxmlformats.org/presentationml/2006/ole">
                <mc:AlternateContent xmlns:mc="http://schemas.openxmlformats.org/markup-compatibility/2006">
                  <mc:Choice xmlns:v="urn:schemas-microsoft-com:vml" Requires="v">
                    <p:oleObj spid="_x0000_s1026" name="" r:id="rId3" imgW="914400" imgH="215900" progId="Equation.KSEE3">
                      <p:embed/>
                    </p:oleObj>
                  </mc:Choice>
                  <mc:Fallback>
                    <p:oleObj name="" r:id="rId3" imgW="914400" imgH="215900" progId="Equation.KSEE3">
                      <p:embed/>
                      <p:pic>
                        <p:nvPicPr>
                          <p:cNvPr id="0" name="图片 1025"/>
                          <p:cNvPicPr/>
                          <p:nvPr/>
                        </p:nvPicPr>
                        <p:blipFill>
                          <a:blip r:embed="rId2"/>
                          <a:stretch>
                            <a:fillRect/>
                          </a:stretch>
                        </p:blipFill>
                        <p:spPr>
                          <a:xfrm>
                            <a:off x="8880" y="5230"/>
                            <a:ext cx="1440" cy="340"/>
                          </a:xfrm>
                          <a:prstGeom prst="rect">
                            <a:avLst/>
                          </a:prstGeom>
                        </p:spPr>
                      </p:pic>
                    </p:oleObj>
                  </mc:Fallback>
                </mc:AlternateContent>
              </a:graphicData>
            </a:graphic>
          </p:graphicFrame>
          <p:sp>
            <p:nvSpPr>
              <p:cNvPr id="14" name="文本框 13"/>
              <p:cNvSpPr txBox="1"/>
              <p:nvPr/>
            </p:nvSpPr>
            <p:spPr>
              <a:xfrm>
                <a:off x="8022" y="3166"/>
                <a:ext cx="2777" cy="483"/>
              </a:xfrm>
              <a:prstGeom prst="rect">
                <a:avLst/>
              </a:prstGeom>
              <a:noFill/>
            </p:spPr>
            <p:txBody>
              <a:bodyPr wrap="square" rtlCol="0">
                <a:spAutoFit/>
              </a:bodyPr>
              <a:p>
                <a:pPr algn="ctr"/>
                <a:r>
                  <a:rPr lang="en-US" altLang="zh-CN" sz="1400" b="1" i="1">
                    <a:solidFill>
                      <a:srgbClr val="FF0000"/>
                    </a:solidFill>
                    <a:latin typeface="Georgia" panose="02040502050405020303" charset="0"/>
                    <a:cs typeface="Georgia" panose="02040502050405020303" charset="0"/>
                  </a:rPr>
                  <a:t>w</a:t>
                </a:r>
                <a:r>
                  <a:rPr lang="en-US" altLang="zh-CN" sz="1400" i="1">
                    <a:latin typeface="Georgia" panose="02040502050405020303" charset="0"/>
                    <a:cs typeface="Georgia" panose="02040502050405020303" charset="0"/>
                  </a:rPr>
                  <a:t> is in snapshot </a:t>
                </a:r>
                <a:r>
                  <a:rPr lang="en-US" altLang="zh-CN" sz="1400" b="1" i="1">
                    <a:solidFill>
                      <a:srgbClr val="0070C0"/>
                    </a:solidFill>
                    <a:latin typeface="Georgia" panose="02040502050405020303" charset="0"/>
                    <a:cs typeface="Georgia" panose="02040502050405020303" charset="0"/>
                  </a:rPr>
                  <a:t>q</a:t>
                </a:r>
                <a:endParaRPr lang="en-US" altLang="zh-CN" sz="1400" b="1" i="1">
                  <a:solidFill>
                    <a:srgbClr val="0070C0"/>
                  </a:solidFill>
                  <a:latin typeface="Georgia" panose="02040502050405020303" charset="0"/>
                  <a:cs typeface="Georgia" panose="02040502050405020303" charset="0"/>
                </a:endParaRPr>
              </a:p>
            </p:txBody>
          </p:sp>
          <p:sp>
            <p:nvSpPr>
              <p:cNvPr id="6" name="流程图: 过程 5"/>
              <p:cNvSpPr/>
              <p:nvPr/>
            </p:nvSpPr>
            <p:spPr>
              <a:xfrm>
                <a:off x="7135" y="1422"/>
                <a:ext cx="4580" cy="852"/>
              </a:xfrm>
              <a:prstGeom prst="flowChartProcess">
                <a:avLst/>
              </a:prstGeom>
              <a:solidFill>
                <a:schemeClr val="tx2">
                  <a:lumMod val="40000"/>
                  <a:lumOff val="60000"/>
                  <a:alpha val="1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7016" y="1452"/>
                <a:ext cx="4818" cy="822"/>
              </a:xfrm>
              <a:prstGeom prst="rect">
                <a:avLst/>
              </a:prstGeom>
              <a:noFill/>
            </p:spPr>
            <p:txBody>
              <a:bodyPr wrap="square" rtlCol="0">
                <a:spAutoFit/>
              </a:bodyPr>
              <a:p>
                <a:pPr algn="ctr"/>
                <a:r>
                  <a:rPr lang="en-US" altLang="zh-CN" sz="1400" i="1">
                    <a:solidFill>
                      <a:srgbClr val="FF0000"/>
                    </a:solidFill>
                    <a:latin typeface="Georgia" panose="02040502050405020303" charset="0"/>
                    <a:cs typeface="Georgia" panose="02040502050405020303" charset="0"/>
                  </a:rPr>
                  <a:t>CEDList</a:t>
                </a:r>
                <a:r>
                  <a:rPr lang="en-US" altLang="zh-CN" sz="1400" i="1">
                    <a:latin typeface="Georgia" panose="02040502050405020303" charset="0"/>
                    <a:cs typeface="Georgia" panose="02040502050405020303" charset="0"/>
                  </a:rPr>
                  <a:t>←Initiallize &amp; Pre-Process edits between  </a:t>
                </a:r>
                <a:r>
                  <a:rPr lang="en-US" altLang="zh-CN" sz="1400" b="1" i="1">
                    <a:solidFill>
                      <a:srgbClr val="0070C0"/>
                    </a:solidFill>
                    <a:latin typeface="Georgia" panose="02040502050405020303" charset="0"/>
                    <a:cs typeface="Georgia" panose="02040502050405020303" charset="0"/>
                  </a:rPr>
                  <a:t>q</a:t>
                </a:r>
                <a:r>
                  <a:rPr lang="en-US" altLang="zh-CN" sz="1400" i="1">
                    <a:latin typeface="Georgia" panose="02040502050405020303" charset="0"/>
                    <a:cs typeface="Georgia" panose="02040502050405020303" charset="0"/>
                  </a:rPr>
                  <a:t> &amp;</a:t>
                </a:r>
                <a:r>
                  <a:rPr lang="en-US" altLang="zh-CN" sz="1400" b="1" i="1">
                    <a:solidFill>
                      <a:srgbClr val="0070C0"/>
                    </a:solidFill>
                    <a:latin typeface="Georgia" panose="02040502050405020303" charset="0"/>
                    <a:cs typeface="Georgia" panose="02040502050405020303" charset="0"/>
                  </a:rPr>
                  <a:t> q+a</a:t>
                </a:r>
                <a:endParaRPr lang="en-US" altLang="zh-CN" sz="1400" b="1" i="1">
                  <a:solidFill>
                    <a:srgbClr val="0070C0"/>
                  </a:solidFill>
                  <a:latin typeface="Georgia" panose="02040502050405020303" charset="0"/>
                  <a:cs typeface="Georgia" panose="02040502050405020303" charset="0"/>
                </a:endParaRPr>
              </a:p>
            </p:txBody>
          </p:sp>
          <p:cxnSp>
            <p:nvCxnSpPr>
              <p:cNvPr id="13" name="直接箭头连接符 12"/>
              <p:cNvCxnSpPr>
                <a:stCxn id="19" idx="2"/>
                <a:endCxn id="2" idx="0"/>
              </p:cNvCxnSpPr>
              <p:nvPr/>
            </p:nvCxnSpPr>
            <p:spPr>
              <a:xfrm>
                <a:off x="7341" y="5570"/>
                <a:ext cx="3" cy="1680"/>
              </a:xfrm>
              <a:prstGeom prst="straightConnector1">
                <a:avLst/>
              </a:prstGeom>
              <a:ln w="3492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2" idx="1"/>
                <a:endCxn id="19" idx="0"/>
              </p:cNvCxnSpPr>
              <p:nvPr/>
            </p:nvCxnSpPr>
            <p:spPr>
              <a:xfrm rot="10800000" flipV="1">
                <a:off x="7341" y="3437"/>
                <a:ext cx="760" cy="585"/>
              </a:xfrm>
              <a:prstGeom prst="bentConnector2">
                <a:avLst/>
              </a:prstGeom>
              <a:ln w="3492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135" y="2856"/>
                <a:ext cx="630" cy="580"/>
              </a:xfrm>
              <a:prstGeom prst="rect">
                <a:avLst/>
              </a:prstGeom>
              <a:noFill/>
            </p:spPr>
            <p:txBody>
              <a:bodyPr wrap="square" rtlCol="0">
                <a:spAutoFit/>
              </a:bodyPr>
              <a:p>
                <a:r>
                  <a:rPr lang="en-US" altLang="zh-CN" b="1"/>
                  <a:t>N</a:t>
                </a:r>
                <a:endParaRPr lang="en-US" altLang="zh-CN" b="1"/>
              </a:p>
            </p:txBody>
          </p:sp>
          <p:grpSp>
            <p:nvGrpSpPr>
              <p:cNvPr id="24" name="组合 23"/>
              <p:cNvGrpSpPr/>
              <p:nvPr/>
            </p:nvGrpSpPr>
            <p:grpSpPr>
              <a:xfrm rot="0">
                <a:off x="6017" y="4022"/>
                <a:ext cx="2654" cy="1548"/>
                <a:chOff x="5713" y="4022"/>
                <a:chExt cx="2654" cy="1548"/>
              </a:xfrm>
            </p:grpSpPr>
            <p:sp>
              <p:nvSpPr>
                <p:cNvPr id="19" name="流程图: 决策 18"/>
                <p:cNvSpPr/>
                <p:nvPr/>
              </p:nvSpPr>
              <p:spPr>
                <a:xfrm>
                  <a:off x="5713" y="4022"/>
                  <a:ext cx="2648" cy="1548"/>
                </a:xfrm>
                <a:prstGeom prst="flowChartDecision">
                  <a:avLst/>
                </a:prstGeom>
                <a:solidFill>
                  <a:srgbClr val="323F4F">
                    <a:alpha val="7000"/>
                  </a:srgbClr>
                </a:solidFill>
                <a:ln>
                  <a:solidFill>
                    <a:srgbClr val="323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5780" y="4490"/>
                  <a:ext cx="2587" cy="822"/>
                </a:xfrm>
                <a:prstGeom prst="rect">
                  <a:avLst/>
                </a:prstGeom>
                <a:noFill/>
              </p:spPr>
              <p:txBody>
                <a:bodyPr wrap="square" rtlCol="0">
                  <a:spAutoFit/>
                </a:bodyPr>
                <a:p>
                  <a:pPr algn="ctr"/>
                  <a:r>
                    <a:rPr lang="en-US" altLang="zh-CN" sz="1400" i="1">
                      <a:solidFill>
                        <a:srgbClr val="FF0000"/>
                      </a:solidFill>
                      <a:latin typeface="Georgia" panose="02040502050405020303" charset="0"/>
                      <a:cs typeface="Georgia" panose="02040502050405020303" charset="0"/>
                    </a:rPr>
                    <a:t>CEDList</a:t>
                  </a:r>
                  <a:r>
                    <a:rPr lang="en-US" altLang="zh-CN" sz="1400" i="1">
                      <a:latin typeface="Georgia" panose="02040502050405020303" charset="0"/>
                      <a:cs typeface="Georgia" panose="02040502050405020303" charset="0"/>
                    </a:rPr>
                    <a:t> contains </a:t>
                  </a:r>
                  <a:r>
                    <a:rPr lang="en-US" altLang="zh-CN" sz="1400" b="1" i="1">
                      <a:solidFill>
                        <a:srgbClr val="FF0000"/>
                      </a:solidFill>
                      <a:latin typeface="Georgia" panose="02040502050405020303" charset="0"/>
                      <a:cs typeface="Georgia" panose="02040502050405020303" charset="0"/>
                    </a:rPr>
                    <a:t>Add(w)</a:t>
                  </a:r>
                  <a:endParaRPr lang="en-US" altLang="zh-CN" sz="1400" b="1" i="1">
                    <a:solidFill>
                      <a:srgbClr val="FF0000"/>
                    </a:solidFill>
                    <a:latin typeface="Georgia" panose="02040502050405020303" charset="0"/>
                    <a:cs typeface="Georgia" panose="02040502050405020303" charset="0"/>
                  </a:endParaRPr>
                </a:p>
              </p:txBody>
            </p:sp>
          </p:grpSp>
          <p:cxnSp>
            <p:nvCxnSpPr>
              <p:cNvPr id="25" name="肘形连接符 24"/>
              <p:cNvCxnSpPr>
                <a:stCxn id="19" idx="1"/>
                <a:endCxn id="60" idx="0"/>
              </p:cNvCxnSpPr>
              <p:nvPr/>
            </p:nvCxnSpPr>
            <p:spPr>
              <a:xfrm rot="10800000" flipV="1">
                <a:off x="4645" y="4796"/>
                <a:ext cx="1372" cy="876"/>
              </a:xfrm>
              <a:prstGeom prst="bentConnector2">
                <a:avLst/>
              </a:prstGeom>
              <a:ln w="3492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082" y="4211"/>
                <a:ext cx="630" cy="580"/>
              </a:xfrm>
              <a:prstGeom prst="rect">
                <a:avLst/>
              </a:prstGeom>
              <a:noFill/>
            </p:spPr>
            <p:txBody>
              <a:bodyPr wrap="square" rtlCol="0">
                <a:spAutoFit/>
              </a:bodyPr>
              <a:p>
                <a:r>
                  <a:rPr lang="en-US" altLang="zh-CN" b="1"/>
                  <a:t>Y</a:t>
                </a:r>
                <a:endParaRPr lang="en-US" altLang="zh-CN" b="1"/>
              </a:p>
            </p:txBody>
          </p:sp>
          <p:sp>
            <p:nvSpPr>
              <p:cNvPr id="37" name="文本框 36"/>
              <p:cNvSpPr txBox="1"/>
              <p:nvPr/>
            </p:nvSpPr>
            <p:spPr>
              <a:xfrm>
                <a:off x="7471" y="5770"/>
                <a:ext cx="630" cy="580"/>
              </a:xfrm>
              <a:prstGeom prst="rect">
                <a:avLst/>
              </a:prstGeom>
              <a:noFill/>
            </p:spPr>
            <p:txBody>
              <a:bodyPr wrap="square" rtlCol="0">
                <a:spAutoFit/>
              </a:bodyPr>
              <a:p>
                <a:r>
                  <a:rPr lang="en-US" altLang="zh-CN" b="1"/>
                  <a:t>N</a:t>
                </a:r>
                <a:endParaRPr lang="en-US" altLang="zh-CN" b="1"/>
              </a:p>
            </p:txBody>
          </p:sp>
          <p:cxnSp>
            <p:nvCxnSpPr>
              <p:cNvPr id="38" name="直接箭头连接符 37"/>
              <p:cNvCxnSpPr>
                <a:stCxn id="7" idx="2"/>
                <a:endCxn id="12" idx="0"/>
              </p:cNvCxnSpPr>
              <p:nvPr/>
            </p:nvCxnSpPr>
            <p:spPr>
              <a:xfrm>
                <a:off x="9425" y="2274"/>
                <a:ext cx="0" cy="389"/>
              </a:xfrm>
              <a:prstGeom prst="straightConnector1">
                <a:avLst/>
              </a:prstGeom>
              <a:ln w="3492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2" idx="3"/>
                <a:endCxn id="41" idx="0"/>
              </p:cNvCxnSpPr>
              <p:nvPr/>
            </p:nvCxnSpPr>
            <p:spPr>
              <a:xfrm>
                <a:off x="10749" y="3437"/>
                <a:ext cx="1286" cy="650"/>
              </a:xfrm>
              <a:prstGeom prst="bentConnector2">
                <a:avLst/>
              </a:prstGeom>
              <a:ln w="3492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10486" y="4087"/>
                <a:ext cx="3097" cy="1548"/>
              </a:xfrm>
              <a:prstGeom prst="flowChartDecision">
                <a:avLst/>
              </a:prstGeom>
              <a:solidFill>
                <a:srgbClr val="323F4F">
                  <a:alpha val="7000"/>
                </a:srgbClr>
              </a:solidFill>
              <a:ln>
                <a:solidFill>
                  <a:srgbClr val="323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nvSpPr>
            <p:spPr>
              <a:xfrm>
                <a:off x="10562" y="4589"/>
                <a:ext cx="3133" cy="483"/>
              </a:xfrm>
              <a:prstGeom prst="rect">
                <a:avLst/>
              </a:prstGeom>
              <a:noFill/>
            </p:spPr>
            <p:txBody>
              <a:bodyPr wrap="square" rtlCol="0">
                <a:spAutoFit/>
              </a:bodyPr>
              <a:p>
                <a:r>
                  <a:rPr lang="en-US" altLang="zh-CN" sz="1400" b="1" i="1">
                    <a:solidFill>
                      <a:srgbClr val="FF0000"/>
                    </a:solidFill>
                    <a:latin typeface="Georgia" panose="02040502050405020303" charset="0"/>
                    <a:cs typeface="Georgia" panose="02040502050405020303" charset="0"/>
                  </a:rPr>
                  <a:t>v</a:t>
                </a:r>
                <a:r>
                  <a:rPr lang="en-US" altLang="zh-CN" sz="1400" i="1">
                    <a:latin typeface="Georgia" panose="02040502050405020303" charset="0"/>
                    <a:cs typeface="Georgia" panose="02040502050405020303" charset="0"/>
                  </a:rPr>
                  <a:t> →</a:t>
                </a:r>
                <a:r>
                  <a:rPr lang="en-US" altLang="zh-CN" sz="1400" b="1" i="1">
                    <a:solidFill>
                      <a:srgbClr val="FF0000"/>
                    </a:solidFill>
                    <a:latin typeface="Georgia" panose="02040502050405020303" charset="0"/>
                    <a:cs typeface="Georgia" panose="02040502050405020303" charset="0"/>
                  </a:rPr>
                  <a:t> w</a:t>
                </a:r>
                <a:r>
                  <a:rPr lang="en-US" altLang="zh-CN" sz="1400" i="1">
                    <a:latin typeface="Georgia" panose="02040502050405020303" charset="0"/>
                    <a:cs typeface="Georgia" panose="02040502050405020303" charset="0"/>
                  </a:rPr>
                  <a:t> in snapshot </a:t>
                </a:r>
                <a:r>
                  <a:rPr lang="en-US" altLang="zh-CN" sz="1400" b="1" i="1">
                    <a:solidFill>
                      <a:srgbClr val="0070C0"/>
                    </a:solidFill>
                    <a:latin typeface="Georgia" panose="02040502050405020303" charset="0"/>
                    <a:cs typeface="Georgia" panose="02040502050405020303" charset="0"/>
                  </a:rPr>
                  <a:t>q</a:t>
                </a:r>
                <a:endParaRPr lang="en-US" altLang="zh-CN" sz="1400" b="1" i="1">
                  <a:solidFill>
                    <a:srgbClr val="0070C0"/>
                  </a:solidFill>
                  <a:latin typeface="Georgia" panose="02040502050405020303" charset="0"/>
                  <a:cs typeface="Georgia" panose="02040502050405020303" charset="0"/>
                </a:endParaRPr>
              </a:p>
            </p:txBody>
          </p:sp>
          <p:sp>
            <p:nvSpPr>
              <p:cNvPr id="44" name="文本框 43"/>
              <p:cNvSpPr txBox="1"/>
              <p:nvPr/>
            </p:nvSpPr>
            <p:spPr>
              <a:xfrm>
                <a:off x="11579" y="2857"/>
                <a:ext cx="630" cy="580"/>
              </a:xfrm>
              <a:prstGeom prst="rect">
                <a:avLst/>
              </a:prstGeom>
              <a:noFill/>
            </p:spPr>
            <p:txBody>
              <a:bodyPr wrap="square" rtlCol="0">
                <a:spAutoFit/>
              </a:bodyPr>
              <a:p>
                <a:r>
                  <a:rPr lang="en-US" altLang="zh-CN" b="1"/>
                  <a:t>Y</a:t>
                </a:r>
                <a:endParaRPr lang="en-US" altLang="zh-CN" b="1"/>
              </a:p>
            </p:txBody>
          </p:sp>
          <p:cxnSp>
            <p:nvCxnSpPr>
              <p:cNvPr id="45" name="直接箭头连接符 44"/>
              <p:cNvCxnSpPr>
                <a:stCxn id="41" idx="2"/>
                <a:endCxn id="3" idx="0"/>
              </p:cNvCxnSpPr>
              <p:nvPr/>
            </p:nvCxnSpPr>
            <p:spPr>
              <a:xfrm>
                <a:off x="12035" y="5635"/>
                <a:ext cx="3" cy="1485"/>
              </a:xfrm>
              <a:prstGeom prst="straightConnector1">
                <a:avLst/>
              </a:prstGeom>
              <a:ln w="3492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2122" y="5940"/>
                <a:ext cx="630" cy="580"/>
              </a:xfrm>
              <a:prstGeom prst="rect">
                <a:avLst/>
              </a:prstGeom>
              <a:noFill/>
            </p:spPr>
            <p:txBody>
              <a:bodyPr wrap="square" rtlCol="0">
                <a:spAutoFit/>
              </a:bodyPr>
              <a:p>
                <a:r>
                  <a:rPr lang="en-US" altLang="zh-CN" b="1"/>
                  <a:t>N</a:t>
                </a:r>
                <a:endParaRPr lang="en-US" altLang="zh-CN" b="1"/>
              </a:p>
            </p:txBody>
          </p:sp>
          <p:sp>
            <p:nvSpPr>
              <p:cNvPr id="51" name="文本框 50"/>
              <p:cNvSpPr txBox="1"/>
              <p:nvPr/>
            </p:nvSpPr>
            <p:spPr>
              <a:xfrm>
                <a:off x="13695" y="4105"/>
                <a:ext cx="630" cy="580"/>
              </a:xfrm>
              <a:prstGeom prst="rect">
                <a:avLst/>
              </a:prstGeom>
              <a:noFill/>
            </p:spPr>
            <p:txBody>
              <a:bodyPr wrap="square" rtlCol="0">
                <a:spAutoFit/>
              </a:bodyPr>
              <a:p>
                <a:r>
                  <a:rPr lang="en-US" altLang="zh-CN" b="1"/>
                  <a:t>Y</a:t>
                </a:r>
                <a:endParaRPr lang="en-US" altLang="zh-CN" b="1"/>
              </a:p>
            </p:txBody>
          </p:sp>
          <p:cxnSp>
            <p:nvCxnSpPr>
              <p:cNvPr id="52" name="肘形连接符 51"/>
              <p:cNvCxnSpPr>
                <a:stCxn id="41" idx="3"/>
                <a:endCxn id="4" idx="0"/>
              </p:cNvCxnSpPr>
              <p:nvPr/>
            </p:nvCxnSpPr>
            <p:spPr>
              <a:xfrm>
                <a:off x="13583" y="4861"/>
                <a:ext cx="593" cy="3648"/>
              </a:xfrm>
              <a:prstGeom prst="bentConnector2">
                <a:avLst/>
              </a:prstGeom>
              <a:ln w="3492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grpSp>
      <p:grpSp>
        <p:nvGrpSpPr>
          <p:cNvPr id="217" name="组合 216"/>
          <p:cNvGrpSpPr/>
          <p:nvPr/>
        </p:nvGrpSpPr>
        <p:grpSpPr>
          <a:xfrm rot="0">
            <a:off x="564515" y="6477635"/>
            <a:ext cx="5352133" cy="429895"/>
            <a:chOff x="2004" y="8305"/>
            <a:chExt cx="8978" cy="794"/>
          </a:xfrm>
        </p:grpSpPr>
        <p:sp>
          <p:nvSpPr>
            <p:cNvPr id="218" name="文本框 217"/>
            <p:cNvSpPr txBox="1"/>
            <p:nvPr/>
          </p:nvSpPr>
          <p:spPr>
            <a:xfrm>
              <a:off x="2004" y="8320"/>
              <a:ext cx="3574" cy="680"/>
            </a:xfrm>
            <a:prstGeom prst="rect">
              <a:avLst/>
            </a:prstGeom>
            <a:noFill/>
          </p:spPr>
          <p:txBody>
            <a:bodyPr wrap="square" rtlCol="0">
              <a:spAutoFit/>
            </a:bodyPr>
            <a:p>
              <a:r>
                <a:rPr lang="en-US" altLang="zh-CN">
                  <a:solidFill>
                    <a:srgbClr val="C00000"/>
                  </a:solidFill>
                </a:rPr>
                <a:t>SNAPSHOT - 1</a:t>
              </a:r>
              <a:endParaRPr lang="en-US" altLang="zh-CN">
                <a:solidFill>
                  <a:srgbClr val="C00000"/>
                </a:solidFill>
              </a:endParaRPr>
            </a:p>
          </p:txBody>
        </p:sp>
        <p:sp>
          <p:nvSpPr>
            <p:cNvPr id="219" name="文本框 218"/>
            <p:cNvSpPr txBox="1"/>
            <p:nvPr/>
          </p:nvSpPr>
          <p:spPr>
            <a:xfrm>
              <a:off x="7408" y="8305"/>
              <a:ext cx="3574" cy="794"/>
            </a:xfrm>
            <a:prstGeom prst="rect">
              <a:avLst/>
            </a:prstGeom>
            <a:noFill/>
          </p:spPr>
          <p:txBody>
            <a:bodyPr wrap="square" rtlCol="0">
              <a:spAutoFit/>
            </a:bodyPr>
            <a:p>
              <a:r>
                <a:rPr lang="en-US" altLang="zh-CN">
                  <a:solidFill>
                    <a:srgbClr val="C00000"/>
                  </a:solidFill>
                </a:rPr>
                <a:t>SNAPSHOT - 2</a:t>
              </a:r>
              <a:endParaRPr lang="en-US" altLang="zh-CN">
                <a:solidFill>
                  <a:srgbClr val="C00000"/>
                </a:solidFill>
              </a:endParaRPr>
            </a:p>
          </p:txBody>
        </p:sp>
      </p:grpSp>
      <p:grpSp>
        <p:nvGrpSpPr>
          <p:cNvPr id="11" name="组合 10"/>
          <p:cNvGrpSpPr/>
          <p:nvPr/>
        </p:nvGrpSpPr>
        <p:grpSpPr>
          <a:xfrm>
            <a:off x="157480" y="4222115"/>
            <a:ext cx="5098415" cy="2364740"/>
            <a:chOff x="248" y="6649"/>
            <a:chExt cx="8029" cy="3724"/>
          </a:xfrm>
        </p:grpSpPr>
        <p:grpSp>
          <p:nvGrpSpPr>
            <p:cNvPr id="78" name="组合 77"/>
            <p:cNvGrpSpPr/>
            <p:nvPr/>
          </p:nvGrpSpPr>
          <p:grpSpPr>
            <a:xfrm rot="0">
              <a:off x="6143" y="6861"/>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3868" y="6867"/>
              <a:ext cx="2368" cy="1954"/>
              <a:chOff x="5072" y="4181"/>
              <a:chExt cx="2582" cy="2533"/>
            </a:xfrm>
          </p:grpSpPr>
          <p:pic>
            <p:nvPicPr>
              <p:cNvPr id="211" name="图片 210"/>
              <p:cNvPicPr>
                <a:picLocks noChangeAspect="1"/>
              </p:cNvPicPr>
              <p:nvPr/>
            </p:nvPicPr>
            <p:blipFill>
              <a:blip r:embed="rId4"/>
              <a:stretch>
                <a:fillRect/>
              </a:stretch>
            </p:blipFill>
            <p:spPr>
              <a:xfrm>
                <a:off x="5072" y="4181"/>
                <a:ext cx="2583" cy="390"/>
              </a:xfrm>
              <a:prstGeom prst="rect">
                <a:avLst/>
              </a:prstGeom>
            </p:spPr>
          </p:pic>
          <p:pic>
            <p:nvPicPr>
              <p:cNvPr id="212" name="图片 211"/>
              <p:cNvPicPr>
                <a:picLocks noChangeAspect="1"/>
              </p:cNvPicPr>
              <p:nvPr/>
            </p:nvPicPr>
            <p:blipFill>
              <a:blip r:embed="rId5"/>
              <a:stretch>
                <a:fillRect/>
              </a:stretch>
            </p:blipFill>
            <p:spPr>
              <a:xfrm>
                <a:off x="5357" y="4586"/>
                <a:ext cx="1648" cy="2128"/>
              </a:xfrm>
              <a:prstGeom prst="rect">
                <a:avLst/>
              </a:prstGeom>
            </p:spPr>
          </p:pic>
        </p:grpSp>
        <p:grpSp>
          <p:nvGrpSpPr>
            <p:cNvPr id="303" name="组合 302"/>
            <p:cNvGrpSpPr/>
            <p:nvPr/>
          </p:nvGrpSpPr>
          <p:grpSpPr>
            <a:xfrm rot="0">
              <a:off x="248" y="6649"/>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43" grpId="0"/>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387455" y="6435090"/>
            <a:ext cx="922655" cy="368300"/>
          </a:xfrm>
          <a:prstGeom prst="rect">
            <a:avLst/>
          </a:prstGeom>
          <a:noFill/>
        </p:spPr>
        <p:txBody>
          <a:bodyPr wrap="square" rtlCol="0">
            <a:spAutoFit/>
          </a:bodyPr>
          <a:p>
            <a:r>
              <a:rPr lang="en-US" altLang="zh-CN" b="1"/>
              <a:t>18/34</a:t>
            </a:r>
            <a:endParaRPr lang="en-US" b="1"/>
          </a:p>
        </p:txBody>
      </p:sp>
      <p:grpSp>
        <p:nvGrpSpPr>
          <p:cNvPr id="305" name="组合 304"/>
          <p:cNvGrpSpPr/>
          <p:nvPr/>
        </p:nvGrpSpPr>
        <p:grpSpPr>
          <a:xfrm>
            <a:off x="1523365" y="93345"/>
            <a:ext cx="9403961" cy="2931224"/>
            <a:chOff x="1547" y="2103"/>
            <a:chExt cx="14809" cy="4616"/>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1589" y="5646"/>
              <a:ext cx="14767" cy="1073"/>
              <a:chOff x="1366" y="8294"/>
              <a:chExt cx="15730" cy="1259"/>
            </a:xfrm>
          </p:grpSpPr>
          <p:sp>
            <p:nvSpPr>
              <p:cNvPr id="218" name="文本框 217"/>
              <p:cNvSpPr txBox="1"/>
              <p:nvPr/>
            </p:nvSpPr>
            <p:spPr>
              <a:xfrm>
                <a:off x="1366" y="8294"/>
                <a:ext cx="4132" cy="737"/>
              </a:xfrm>
              <a:prstGeom prst="rect">
                <a:avLst/>
              </a:prstGeom>
              <a:noFill/>
            </p:spPr>
            <p:txBody>
              <a:bodyPr wrap="square" rtlCol="0">
                <a:spAutoFit/>
              </a:bodyPr>
              <a:p>
                <a:r>
                  <a:rPr lang="en-US" altLang="zh-CN">
                    <a:solidFill>
                      <a:srgbClr val="C00000"/>
                    </a:solidFill>
                  </a:rPr>
                  <a:t>SNAPSHOT - 1</a:t>
                </a:r>
                <a:r>
                  <a:rPr lang="zh-CN" altLang="en-US">
                    <a:solidFill>
                      <a:srgbClr val="C00000"/>
                    </a:solidFill>
                  </a:rPr>
                  <a:t>（</a:t>
                </a:r>
                <a:r>
                  <a:rPr lang="en-US" altLang="zh-CN" sz="2000" b="1" i="1">
                    <a:solidFill>
                      <a:srgbClr val="0070C0"/>
                    </a:solidFill>
                    <a:latin typeface="Georgia" panose="02040502050405020303" charset="0"/>
                    <a:cs typeface="Georgia" panose="02040502050405020303" charset="0"/>
                  </a:rPr>
                  <a:t>S1</a:t>
                </a:r>
                <a:r>
                  <a:rPr lang="zh-CN" altLang="en-US">
                    <a:solidFill>
                      <a:srgbClr val="C00000"/>
                    </a:solidFill>
                  </a:rPr>
                  <a:t>）</a:t>
                </a:r>
                <a:endParaRPr lang="zh-CN" altLang="en-US">
                  <a:solidFill>
                    <a:srgbClr val="C00000"/>
                  </a:solidFill>
                </a:endParaRPr>
              </a:p>
            </p:txBody>
          </p:sp>
          <p:sp>
            <p:nvSpPr>
              <p:cNvPr id="219" name="文本框 218"/>
              <p:cNvSpPr txBox="1"/>
              <p:nvPr/>
            </p:nvSpPr>
            <p:spPr>
              <a:xfrm>
                <a:off x="6941" y="8305"/>
                <a:ext cx="4101" cy="1248"/>
              </a:xfrm>
              <a:prstGeom prst="rect">
                <a:avLst/>
              </a:prstGeom>
              <a:noFill/>
            </p:spPr>
            <p:txBody>
              <a:bodyPr wrap="square" rtlCol="0">
                <a:spAutoFit/>
              </a:bodyPr>
              <a:p>
                <a:r>
                  <a:rPr lang="en-US" altLang="zh-CN">
                    <a:solidFill>
                      <a:srgbClr val="C00000"/>
                    </a:solidFill>
                  </a:rPr>
                  <a:t>SNAPSHOT - 2</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S2</a:t>
                </a:r>
                <a:r>
                  <a:rPr lang="zh-CN" altLang="en-US">
                    <a:solidFill>
                      <a:srgbClr val="C00000"/>
                    </a:solidFill>
                    <a:sym typeface="+mn-ea"/>
                  </a:rPr>
                  <a:t>）</a:t>
                </a:r>
                <a:endParaRPr lang="zh-CN" altLang="en-US">
                  <a:solidFill>
                    <a:srgbClr val="C00000"/>
                  </a:solidFill>
                </a:endParaRPr>
              </a:p>
              <a:p>
                <a:endParaRPr lang="en-US" altLang="zh-CN">
                  <a:solidFill>
                    <a:srgbClr val="C00000"/>
                  </a:solidFill>
                </a:endParaRPr>
              </a:p>
            </p:txBody>
          </p:sp>
          <p:sp>
            <p:nvSpPr>
              <p:cNvPr id="220" name="文本框 219"/>
              <p:cNvSpPr txBox="1"/>
              <p:nvPr/>
            </p:nvSpPr>
            <p:spPr>
              <a:xfrm>
                <a:off x="12964" y="8816"/>
                <a:ext cx="4132" cy="737"/>
              </a:xfrm>
              <a:prstGeom prst="rect">
                <a:avLst/>
              </a:prstGeom>
              <a:noFill/>
            </p:spPr>
            <p:txBody>
              <a:bodyPr wrap="square" rtlCol="0">
                <a:spAutoFit/>
              </a:bodyPr>
              <a:p>
                <a:r>
                  <a:rPr lang="en-US" altLang="zh-CN">
                    <a:solidFill>
                      <a:srgbClr val="C00000"/>
                    </a:solidFill>
                  </a:rPr>
                  <a:t>SNAPSHOT - 3</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S3</a:t>
                </a:r>
                <a:r>
                  <a:rPr lang="zh-CN" altLang="en-US">
                    <a:solidFill>
                      <a:srgbClr val="C00000"/>
                    </a:solidFill>
                    <a:sym typeface="+mn-ea"/>
                  </a:rPr>
                  <a:t>）</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4" imgW="914400" imgH="215900" progId="Equation.KSEE3">
                  <p:embed/>
                </p:oleObj>
              </mc:Choice>
              <mc:Fallback>
                <p:oleObj name=""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6" imgW="914400" imgH="215900" progId="Equation.KSEE3">
                  <p:embed/>
                </p:oleObj>
              </mc:Choice>
              <mc:Fallback>
                <p:oleObj name=""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3" name="矩形 2"/>
          <p:cNvSpPr/>
          <p:nvPr/>
        </p:nvSpPr>
        <p:spPr>
          <a:xfrm>
            <a:off x="21590" y="2717165"/>
            <a:ext cx="8627110" cy="583565"/>
          </a:xfrm>
          <a:prstGeom prst="rect">
            <a:avLst/>
          </a:prstGeom>
          <a:noFill/>
          <a:ln>
            <a:noFill/>
          </a:ln>
        </p:spPr>
        <p:txBody>
          <a:bodyPr wrap="square" rtlCol="0" anchor="t">
            <a:spAutoFit/>
          </a:bodyPr>
          <a:p>
            <a:pPr algn="l"/>
            <a:r>
              <a:rPr lang="zh-CN" altLang="en-US" sz="2400" b="1">
                <a:solidFill>
                  <a:srgbClr val="FF0000"/>
                </a:solidFill>
                <a:sym typeface="+mn-ea"/>
              </a:rPr>
              <a:t>SSReach( </a:t>
            </a:r>
            <a:r>
              <a:rPr lang="en-US" altLang="zh-CN" sz="2400" i="1">
                <a:solidFill>
                  <a:srgbClr val="FF0000"/>
                </a:solidFill>
                <a:latin typeface="Georgia" panose="02040502050405020303" charset="0"/>
                <a:cs typeface="Georgia" panose="02040502050405020303" charset="0"/>
                <a:sym typeface="+mn-ea"/>
              </a:rPr>
              <a:t>B</a:t>
            </a:r>
            <a:r>
              <a:rPr lang="zh-CN" altLang="en-US" sz="2400" b="1">
                <a:solidFill>
                  <a:srgbClr val="FF0000"/>
                </a:solidFill>
                <a:sym typeface="+mn-ea"/>
              </a:rPr>
              <a:t>, </a:t>
            </a:r>
            <a:r>
              <a:rPr lang="en-US" altLang="zh-CN" sz="2400" i="1">
                <a:solidFill>
                  <a:srgbClr val="FF0000"/>
                </a:solidFill>
                <a:latin typeface="Georgia" panose="02040502050405020303" charset="0"/>
                <a:cs typeface="Georgia" panose="02040502050405020303" charset="0"/>
                <a:sym typeface="+mn-ea"/>
              </a:rPr>
              <a:t>E</a:t>
            </a:r>
            <a:r>
              <a:rPr lang="zh-CN" altLang="en-US" sz="2400" b="1">
                <a:solidFill>
                  <a:srgbClr val="FF0000"/>
                </a:solidFill>
                <a:sym typeface="+mn-ea"/>
              </a:rPr>
              <a:t> , </a:t>
            </a:r>
            <a:r>
              <a:rPr lang="en-US" altLang="zh-CN" sz="2400" b="1">
                <a:solidFill>
                  <a:srgbClr val="FF0000"/>
                </a:solidFill>
                <a:sym typeface="+mn-ea"/>
              </a:rPr>
              <a:t>S</a:t>
            </a:r>
            <a:r>
              <a:rPr lang="en-US" altLang="zh-CN" sz="2400" i="1">
                <a:solidFill>
                  <a:srgbClr val="FF0000"/>
                </a:solidFill>
                <a:latin typeface="Georgia" panose="02040502050405020303" charset="0"/>
                <a:cs typeface="Georgia" panose="02040502050405020303" charset="0"/>
                <a:sym typeface="+mn-ea"/>
              </a:rPr>
              <a:t>3</a:t>
            </a:r>
            <a:r>
              <a:rPr lang="zh-CN" altLang="en-US" sz="2400" b="1">
                <a:solidFill>
                  <a:srgbClr val="FF0000"/>
                </a:solidFill>
                <a:sym typeface="+mn-ea"/>
              </a:rPr>
              <a:t>)</a:t>
            </a:r>
            <a:r>
              <a:rPr lang="zh-CN" altLang="en-US" sz="2400" b="1">
                <a:solidFill>
                  <a:srgbClr val="FF0000"/>
                </a:solidFill>
              </a:rPr>
              <a:t>      </a:t>
            </a:r>
            <a:r>
              <a:rPr lang="en-US" altLang="zh-CN" sz="2400" b="1" i="1">
                <a:solidFill>
                  <a:srgbClr val="0070C0"/>
                </a:solidFill>
                <a:latin typeface="Georgia" panose="02040502050405020303" charset="0"/>
                <a:cs typeface="Georgia" panose="02040502050405020303" charset="0"/>
              </a:rPr>
              <a:t>S1</a:t>
            </a:r>
            <a:r>
              <a:rPr lang="en-US" altLang="zh-CN" sz="2400" b="1" i="1">
                <a:solidFill>
                  <a:srgbClr val="0070C0"/>
                </a:solidFill>
                <a:latin typeface="Georgia" panose="02040502050405020303" charset="0"/>
                <a:cs typeface="Georgia" panose="02040502050405020303" charset="0"/>
                <a:sym typeface="+mn-ea"/>
              </a:rPr>
              <a:t> </a:t>
            </a:r>
            <a:r>
              <a:rPr lang="zh-CN" altLang="en-US" sz="2400" b="1">
                <a:solidFill>
                  <a:srgbClr val="0070C0"/>
                </a:solidFill>
                <a:sym typeface="+mn-ea"/>
              </a:rPr>
              <a:t>is </a:t>
            </a:r>
            <a:r>
              <a:rPr lang="zh-CN" altLang="en-US" sz="2400" b="1">
                <a:solidFill>
                  <a:srgbClr val="FF0000"/>
                </a:solidFill>
                <a:sym typeface="+mn-ea"/>
              </a:rPr>
              <a:t>indexed</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33" name="矩形 32"/>
          <p:cNvSpPr/>
          <p:nvPr/>
        </p:nvSpPr>
        <p:spPr>
          <a:xfrm>
            <a:off x="16510" y="3340100"/>
            <a:ext cx="10332085" cy="460375"/>
          </a:xfrm>
          <a:prstGeom prst="rect">
            <a:avLst/>
          </a:prstGeom>
          <a:noFill/>
          <a:ln>
            <a:noFill/>
          </a:ln>
        </p:spPr>
        <p:txBody>
          <a:bodyPr wrap="square" rtlCol="0" anchor="t">
            <a:spAutoFit/>
          </a:bodyPr>
          <a:p>
            <a:pPr algn="l"/>
            <a:r>
              <a:rPr lang="zh-CN" altLang="en-US" sz="2400" b="1">
                <a:solidFill>
                  <a:srgbClr val="0070C0"/>
                </a:solidFill>
              </a:rPr>
              <a:t>① </a:t>
            </a:r>
            <a:r>
              <a:rPr lang="en-US" altLang="zh-CN" sz="2400" i="1">
                <a:latin typeface="Georgia" panose="02040502050405020303" charset="0"/>
                <a:cs typeface="Georgia" panose="02040502050405020303" charset="0"/>
                <a:sym typeface="+mn-ea"/>
              </a:rPr>
              <a:t>CEDList←Initiallize &amp; Pre-Process edits between  </a:t>
            </a:r>
            <a:r>
              <a:rPr lang="en-US" altLang="zh-CN" sz="2400" b="1" i="1">
                <a:solidFill>
                  <a:srgbClr val="0070C0"/>
                </a:solidFill>
                <a:latin typeface="Georgia" panose="02040502050405020303" charset="0"/>
                <a:cs typeface="Georgia" panose="02040502050405020303" charset="0"/>
                <a:sym typeface="+mn-ea"/>
              </a:rPr>
              <a:t>S1</a:t>
            </a:r>
            <a:r>
              <a:rPr lang="en-US" altLang="zh-CN" sz="2400" i="1">
                <a:latin typeface="Georgia" panose="02040502050405020303" charset="0"/>
                <a:cs typeface="Georgia" panose="02040502050405020303" charset="0"/>
                <a:sym typeface="+mn-ea"/>
              </a:rPr>
              <a:t> &amp;</a:t>
            </a:r>
            <a:r>
              <a:rPr lang="en-US" altLang="zh-CN" sz="2400" b="1" i="1">
                <a:solidFill>
                  <a:srgbClr val="0070C0"/>
                </a:solidFill>
                <a:latin typeface="Georgia" panose="02040502050405020303" charset="0"/>
                <a:cs typeface="Georgia" panose="02040502050405020303" charset="0"/>
                <a:sym typeface="+mn-ea"/>
              </a:rPr>
              <a:t> S</a:t>
            </a:r>
            <a:r>
              <a:rPr lang="en-US" sz="2400" b="1" i="1">
                <a:solidFill>
                  <a:srgbClr val="0070C0"/>
                </a:solidFill>
                <a:latin typeface="Georgia" panose="02040502050405020303" charset="0"/>
                <a:cs typeface="Georgia" panose="02040502050405020303" charset="0"/>
                <a:sym typeface="+mn-ea"/>
              </a:rPr>
              <a:t>3</a:t>
            </a:r>
            <a:endParaRPr lang="en-US" sz="2400" b="1">
              <a:solidFill>
                <a:srgbClr val="0070C0"/>
              </a:solidFill>
              <a:latin typeface="Georgia" panose="02040502050405020303" charset="0"/>
              <a:cs typeface="Georgia" panose="02040502050405020303" charset="0"/>
              <a:sym typeface="+mn-ea"/>
            </a:endParaRPr>
          </a:p>
        </p:txBody>
      </p:sp>
      <p:sp>
        <p:nvSpPr>
          <p:cNvPr id="35" name="椭圆 34"/>
          <p:cNvSpPr/>
          <p:nvPr/>
        </p:nvSpPr>
        <p:spPr>
          <a:xfrm>
            <a:off x="2106295" y="630555"/>
            <a:ext cx="367665" cy="306070"/>
          </a:xfrm>
          <a:prstGeom prst="ellipse">
            <a:avLst/>
          </a:prstGeom>
          <a:solidFill>
            <a:srgbClr val="FF0000">
              <a:alpha val="31000"/>
            </a:srgbClr>
          </a:solidFill>
          <a:ln>
            <a:solidFill>
              <a:srgbClr val="FF94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2346960" y="1887220"/>
            <a:ext cx="367665" cy="306070"/>
          </a:xfrm>
          <a:prstGeom prst="ellipse">
            <a:avLst/>
          </a:prstGeom>
          <a:solidFill>
            <a:srgbClr val="FF0000">
              <a:alpha val="31000"/>
            </a:srgbClr>
          </a:solidFill>
          <a:ln>
            <a:solidFill>
              <a:srgbClr val="FF94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矩形 42"/>
          <p:cNvSpPr/>
          <p:nvPr/>
        </p:nvSpPr>
        <p:spPr>
          <a:xfrm>
            <a:off x="40640" y="4533265"/>
            <a:ext cx="7502525" cy="706755"/>
          </a:xfrm>
          <a:prstGeom prst="rect">
            <a:avLst/>
          </a:prstGeom>
          <a:noFill/>
          <a:ln>
            <a:noFill/>
          </a:ln>
        </p:spPr>
        <p:txBody>
          <a:bodyPr wrap="square" rtlCol="0" anchor="t">
            <a:spAutoFit/>
          </a:bodyPr>
          <a:p>
            <a:pPr algn="l"/>
            <a:r>
              <a:rPr lang="en-US" altLang="zh-CN" sz="2000" i="1">
                <a:solidFill>
                  <a:srgbClr val="FF0000"/>
                </a:solidFill>
                <a:latin typeface="Georgia" panose="02040502050405020303" charset="0"/>
                <a:cs typeface="Georgia" panose="02040502050405020303" charset="0"/>
                <a:sym typeface="+mn-ea"/>
              </a:rPr>
              <a:t>CEDList</a:t>
            </a:r>
            <a:r>
              <a:rPr lang="en-US" altLang="zh-CN" sz="2000">
                <a:solidFill>
                  <a:srgbClr val="FF0000"/>
                </a:solidFill>
                <a:latin typeface="Georgia" panose="02040502050405020303" charset="0"/>
                <a:cs typeface="Georgia" panose="02040502050405020303" charset="0"/>
                <a:sym typeface="+mn-ea"/>
              </a:rPr>
              <a:t>(S3)</a:t>
            </a:r>
            <a:r>
              <a:rPr lang="en-US" altLang="zh-CN" sz="2000">
                <a:latin typeface="Georgia" panose="02040502050405020303" charset="0"/>
                <a:cs typeface="Georgia" panose="02040502050405020303" charset="0"/>
                <a:sym typeface="+mn-ea"/>
              </a:rPr>
              <a:t>={ </a:t>
            </a:r>
            <a:r>
              <a:rPr lang="en-US" altLang="zh-CN" sz="2000" i="1">
                <a:latin typeface="Georgia" panose="02040502050405020303" charset="0"/>
                <a:cs typeface="Georgia" panose="02040502050405020303" charset="0"/>
                <a:sym typeface="+mn-ea"/>
              </a:rPr>
              <a:t>DEL(B,D), DEL(F,G), DEL(D,E),    DEL(F,H),</a:t>
            </a:r>
            <a:endParaRPr lang="en-US" altLang="zh-CN" sz="2000" i="1">
              <a:latin typeface="Georgia" panose="02040502050405020303" charset="0"/>
              <a:cs typeface="Georgia" panose="02040502050405020303" charset="0"/>
              <a:sym typeface="+mn-ea"/>
            </a:endParaRPr>
          </a:p>
          <a:p>
            <a:pPr algn="l"/>
            <a:r>
              <a:rPr lang="en-US" altLang="zh-CN" sz="2000" i="1">
                <a:latin typeface="Georgia" panose="02040502050405020303" charset="0"/>
                <a:cs typeface="Georgia" panose="02040502050405020303" charset="0"/>
                <a:sym typeface="+mn-ea"/>
              </a:rPr>
              <a:t>                          ADD(A,D), ADD(C,G), ADD(G,E),  ADD(D,H)</a:t>
            </a:r>
            <a:r>
              <a:rPr lang="en-US" altLang="zh-CN" sz="2000">
                <a:latin typeface="Georgia" panose="02040502050405020303" charset="0"/>
                <a:cs typeface="Georgia" panose="02040502050405020303" charset="0"/>
                <a:sym typeface="+mn-ea"/>
              </a:rPr>
              <a:t>};</a:t>
            </a:r>
            <a:endParaRPr lang="en-US" altLang="zh-CN" sz="2000" b="1">
              <a:solidFill>
                <a:srgbClr val="0070C0"/>
              </a:solidFill>
              <a:latin typeface="Georgia" panose="02040502050405020303" charset="0"/>
              <a:cs typeface="Georgia" panose="02040502050405020303" charset="0"/>
              <a:sym typeface="+mn-ea"/>
            </a:endParaRPr>
          </a:p>
        </p:txBody>
      </p:sp>
      <p:sp>
        <p:nvSpPr>
          <p:cNvPr id="47" name="矩形 46"/>
          <p:cNvSpPr/>
          <p:nvPr/>
        </p:nvSpPr>
        <p:spPr>
          <a:xfrm>
            <a:off x="12065" y="3676650"/>
            <a:ext cx="10332085" cy="460375"/>
          </a:xfrm>
          <a:prstGeom prst="rect">
            <a:avLst/>
          </a:prstGeom>
          <a:noFill/>
          <a:ln>
            <a:noFill/>
          </a:ln>
        </p:spPr>
        <p:txBody>
          <a:bodyPr wrap="square" rtlCol="0" anchor="t">
            <a:spAutoFit/>
          </a:bodyPr>
          <a:p>
            <a:pPr algn="l"/>
            <a:r>
              <a:rPr lang="zh-CN" altLang="en-US" sz="2400" b="1">
                <a:solidFill>
                  <a:srgbClr val="0070C0"/>
                </a:solidFill>
                <a:sym typeface="+mn-ea"/>
              </a:rPr>
              <a:t>② </a:t>
            </a:r>
            <a:r>
              <a:rPr lang="en-US" altLang="zh-CN" sz="2400" b="1" i="1">
                <a:solidFill>
                  <a:srgbClr val="0070C0"/>
                </a:solidFill>
                <a:sym typeface="+mn-ea"/>
              </a:rPr>
              <a:t>E</a:t>
            </a:r>
            <a:r>
              <a:rPr lang="en-US" altLang="zh-CN" sz="2400" i="1">
                <a:latin typeface="Georgia" panose="02040502050405020303" charset="0"/>
                <a:cs typeface="Georgia" panose="02040502050405020303" charset="0"/>
                <a:sym typeface="+mn-ea"/>
              </a:rPr>
              <a:t> is in snapshot </a:t>
            </a:r>
            <a:r>
              <a:rPr lang="en-US" altLang="zh-CN" sz="2400" b="1" i="1">
                <a:solidFill>
                  <a:srgbClr val="0070C0"/>
                </a:solidFill>
                <a:latin typeface="Georgia" panose="02040502050405020303" charset="0"/>
                <a:cs typeface="Georgia" panose="02040502050405020303" charset="0"/>
                <a:sym typeface="+mn-ea"/>
              </a:rPr>
              <a:t>q </a:t>
            </a:r>
            <a:r>
              <a:rPr lang="zh-CN" altLang="en-US" sz="2400" b="1">
                <a:solidFill>
                  <a:srgbClr val="0070C0"/>
                </a:solidFill>
                <a:latin typeface="Georgia" panose="02040502050405020303" charset="0"/>
                <a:cs typeface="Georgia" panose="02040502050405020303" charset="0"/>
                <a:sym typeface="+mn-ea"/>
              </a:rPr>
              <a:t>？</a:t>
            </a:r>
            <a:endParaRPr lang="zh-CN" altLang="en-US" sz="2400" b="1">
              <a:solidFill>
                <a:srgbClr val="0070C0"/>
              </a:solidFill>
              <a:latin typeface="Georgia" panose="02040502050405020303" charset="0"/>
              <a:cs typeface="Georgia" panose="02040502050405020303" charset="0"/>
              <a:sym typeface="+mn-ea"/>
            </a:endParaRPr>
          </a:p>
        </p:txBody>
      </p:sp>
      <p:sp>
        <p:nvSpPr>
          <p:cNvPr id="49" name="矩形 48"/>
          <p:cNvSpPr/>
          <p:nvPr/>
        </p:nvSpPr>
        <p:spPr>
          <a:xfrm>
            <a:off x="2540" y="3987165"/>
            <a:ext cx="10332085" cy="46037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③ </a:t>
            </a:r>
            <a:r>
              <a:rPr lang="en-US" altLang="zh-CN" sz="2400" b="1" i="1">
                <a:solidFill>
                  <a:srgbClr val="0070C0"/>
                </a:solidFill>
                <a:latin typeface="Georgia" panose="02040502050405020303" charset="0"/>
                <a:cs typeface="Georgia" panose="02040502050405020303" charset="0"/>
                <a:sym typeface="+mn-ea"/>
              </a:rPr>
              <a:t>B</a:t>
            </a:r>
            <a:r>
              <a:rPr lang="en-US" altLang="zh-CN" sz="2400" i="1">
                <a:latin typeface="Georgia" panose="02040502050405020303" charset="0"/>
                <a:cs typeface="Georgia" panose="02040502050405020303" charset="0"/>
                <a:sym typeface="+mn-ea"/>
              </a:rPr>
              <a:t> → </a:t>
            </a:r>
            <a:r>
              <a:rPr lang="en-US" altLang="zh-CN" sz="2400" b="1" i="1">
                <a:solidFill>
                  <a:srgbClr val="0070C0"/>
                </a:solidFill>
                <a:latin typeface="Georgia" panose="02040502050405020303" charset="0"/>
                <a:cs typeface="Georgia" panose="02040502050405020303" charset="0"/>
                <a:sym typeface="+mn-ea"/>
              </a:rPr>
              <a:t>E</a:t>
            </a:r>
            <a:r>
              <a:rPr lang="en-US" altLang="zh-CN" sz="2400" i="1">
                <a:latin typeface="Georgia" panose="02040502050405020303" charset="0"/>
                <a:cs typeface="Georgia" panose="02040502050405020303" charset="0"/>
                <a:sym typeface="+mn-ea"/>
              </a:rPr>
              <a:t> in snapshot </a:t>
            </a:r>
            <a:r>
              <a:rPr lang="en-US" altLang="zh-CN" sz="2400" b="1" i="1">
                <a:solidFill>
                  <a:srgbClr val="0070C0"/>
                </a:solidFill>
                <a:latin typeface="Georgia" panose="02040502050405020303" charset="0"/>
                <a:cs typeface="Georgia" panose="02040502050405020303" charset="0"/>
                <a:sym typeface="+mn-ea"/>
              </a:rPr>
              <a:t>q</a:t>
            </a:r>
            <a:r>
              <a:rPr lang="zh-CN" altLang="en-US" sz="2400" b="1">
                <a:solidFill>
                  <a:srgbClr val="0070C0"/>
                </a:solidFill>
                <a:latin typeface="Georgia" panose="02040502050405020303" charset="0"/>
                <a:cs typeface="Georgia" panose="02040502050405020303" charset="0"/>
                <a:sym typeface="+mn-ea"/>
              </a:rPr>
              <a:t>？</a:t>
            </a:r>
            <a:endParaRPr lang="zh-CN" altLang="en-US" sz="2400" b="1">
              <a:solidFill>
                <a:srgbClr val="0070C0"/>
              </a:solidFill>
              <a:latin typeface="Georgia" panose="02040502050405020303" charset="0"/>
              <a:cs typeface="Georgia" panose="02040502050405020303" charset="0"/>
              <a:sym typeface="+mn-ea"/>
            </a:endParaRPr>
          </a:p>
        </p:txBody>
      </p:sp>
      <p:sp>
        <p:nvSpPr>
          <p:cNvPr id="50" name="矩形 49"/>
          <p:cNvSpPr/>
          <p:nvPr/>
        </p:nvSpPr>
        <p:spPr>
          <a:xfrm>
            <a:off x="-102235" y="5236210"/>
            <a:ext cx="10332085" cy="1605280"/>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 </a:t>
            </a:r>
            <a:r>
              <a:rPr lang="en-US" altLang="zh-CN" sz="2400" i="1">
                <a:solidFill>
                  <a:srgbClr val="FF0000"/>
                </a:solidFill>
                <a:latin typeface="Georgia" panose="02040502050405020303" charset="0"/>
                <a:cs typeface="Georgia" panose="02040502050405020303" charset="0"/>
                <a:sym typeface="+mn-ea"/>
              </a:rPr>
              <a:t>Reachability_Status</a:t>
            </a:r>
            <a:r>
              <a:rPr lang="en-US" altLang="zh-CN" sz="2400" i="1">
                <a:latin typeface="Georgia" panose="02040502050405020303" charset="0"/>
                <a:cs typeface="Georgia" panose="02040502050405020303" charset="0"/>
                <a:sym typeface="+mn-ea"/>
              </a:rPr>
              <a:t> ← </a:t>
            </a:r>
            <a:r>
              <a:rPr lang="en-US" altLang="zh-CN" sz="2400" b="1" i="1">
                <a:solidFill>
                  <a:schemeClr val="tx2"/>
                </a:solidFill>
                <a:latin typeface="Georgia" panose="02040502050405020303" charset="0"/>
                <a:cs typeface="Georgia" panose="02040502050405020303" charset="0"/>
                <a:sym typeface="+mn-ea"/>
              </a:rPr>
              <a:t>true                               CANList(E)={ D , B , A };</a:t>
            </a:r>
            <a:endParaRPr lang="en-US" altLang="zh-CN" sz="2400" i="1">
              <a:latin typeface="Georgia" panose="02040502050405020303" charset="0"/>
              <a:cs typeface="Georgia" panose="02040502050405020303" charset="0"/>
            </a:endParaRPr>
          </a:p>
          <a:p>
            <a:pPr algn="l"/>
            <a:r>
              <a:rPr lang="en-US" altLang="zh-CN" sz="2400" i="1">
                <a:latin typeface="Georgia" panose="02040502050405020303" charset="0"/>
                <a:cs typeface="Georgia" panose="02040502050405020303" charset="0"/>
                <a:sym typeface="+mn-ea"/>
              </a:rPr>
              <a:t> ImList ← fetchAncestors(</a:t>
            </a:r>
            <a:r>
              <a:rPr lang="en-US" altLang="zh-CN" sz="2400" b="1" i="1">
                <a:solidFill>
                  <a:srgbClr val="FF0000"/>
                </a:solidFill>
                <a:latin typeface="Georgia" panose="02040502050405020303" charset="0"/>
                <a:cs typeface="Georgia" panose="02040502050405020303" charset="0"/>
                <a:sym typeface="+mn-ea"/>
              </a:rPr>
              <a:t>B</a:t>
            </a:r>
            <a:r>
              <a:rPr lang="en-US" altLang="zh-CN" sz="2400" i="1">
                <a:latin typeface="Georgia" panose="02040502050405020303" charset="0"/>
                <a:cs typeface="Georgia" panose="02040502050405020303" charset="0"/>
                <a:sym typeface="+mn-ea"/>
              </a:rPr>
              <a:t>,</a:t>
            </a:r>
            <a:r>
              <a:rPr lang="en-US" altLang="zh-CN" sz="2400" b="1" i="1">
                <a:solidFill>
                  <a:srgbClr val="FF0000"/>
                </a:solidFill>
                <a:latin typeface="Georgia" panose="02040502050405020303" charset="0"/>
                <a:cs typeface="Georgia" panose="02040502050405020303" charset="0"/>
                <a:sym typeface="+mn-ea"/>
              </a:rPr>
              <a:t>E</a:t>
            </a:r>
            <a:r>
              <a:rPr lang="en-US" altLang="zh-CN" sz="2400" i="1">
                <a:latin typeface="Georgia" panose="02040502050405020303" charset="0"/>
                <a:cs typeface="Georgia" panose="02040502050405020303" charset="0"/>
                <a:sym typeface="+mn-ea"/>
              </a:rPr>
              <a:t>)</a:t>
            </a:r>
            <a:endParaRPr lang="en-US" altLang="zh-CN" sz="2400" i="1">
              <a:latin typeface="Georgia" panose="02040502050405020303" charset="0"/>
              <a:cs typeface="Georgia" panose="02040502050405020303" charset="0"/>
              <a:sym typeface="+mn-ea"/>
            </a:endParaRPr>
          </a:p>
          <a:p>
            <a:pPr algn="l"/>
            <a:r>
              <a:rPr lang="en-US" altLang="zh-CN" sz="2400" i="1">
                <a:latin typeface="Georgia" panose="02040502050405020303" charset="0"/>
                <a:cs typeface="Georgia" panose="02040502050405020303" charset="0"/>
                <a:sym typeface="+mn-ea"/>
              </a:rPr>
              <a:t> </a:t>
            </a:r>
            <a:r>
              <a:rPr lang="en-US" altLang="zh-CN" sz="2400" i="1">
                <a:solidFill>
                  <a:srgbClr val="FF0000"/>
                </a:solidFill>
                <a:latin typeface="Georgia" panose="02040502050405020303" charset="0"/>
                <a:cs typeface="Georgia" panose="02040502050405020303" charset="0"/>
                <a:sym typeface="+mn-ea"/>
              </a:rPr>
              <a:t>ImList</a:t>
            </a:r>
            <a:r>
              <a:rPr lang="en-US" altLang="zh-CN" sz="2400" i="1">
                <a:latin typeface="Georgia" panose="02040502050405020303" charset="0"/>
                <a:cs typeface="Georgia" panose="02040502050405020303" charset="0"/>
                <a:sym typeface="+mn-ea"/>
              </a:rPr>
              <a:t> = {E</a:t>
            </a:r>
            <a:r>
              <a:rPr lang="zh-CN" altLang="en-US" sz="2400" i="1">
                <a:latin typeface="Georgia" panose="02040502050405020303" charset="0"/>
                <a:cs typeface="Georgia" panose="02040502050405020303" charset="0"/>
                <a:sym typeface="+mn-ea"/>
              </a:rPr>
              <a:t>，</a:t>
            </a:r>
            <a:r>
              <a:rPr lang="en-US" altLang="zh-CN" sz="2400" i="1">
                <a:latin typeface="Georgia" panose="02040502050405020303" charset="0"/>
                <a:cs typeface="Georgia" panose="02040502050405020303" charset="0"/>
                <a:sym typeface="+mn-ea"/>
              </a:rPr>
              <a:t>D};</a:t>
            </a:r>
            <a:endParaRPr lang="en-US" altLang="zh-CN" sz="2400" i="1">
              <a:latin typeface="Georgia" panose="02040502050405020303" charset="0"/>
              <a:cs typeface="Georgia" panose="02040502050405020303" charset="0"/>
            </a:endParaRPr>
          </a:p>
          <a:p>
            <a:pPr algn="l">
              <a:lnSpc>
                <a:spcPct val="110000"/>
              </a:lnSpc>
            </a:pPr>
            <a:endParaRPr lang="zh-CN" altLang="en-US" sz="2400" b="1">
              <a:solidFill>
                <a:srgbClr val="0070C0"/>
              </a:solidFill>
              <a:latin typeface="Georgia" panose="02040502050405020303" charset="0"/>
              <a:cs typeface="Georgia" panose="02040502050405020303" charset="0"/>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blinds(horizontal)">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500"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35"/>
                                        </p:tgtEl>
                                      </p:cBhvr>
                                    </p:animEffect>
                                    <p:set>
                                      <p:cBhvr>
                                        <p:cTn id="37" dur="1" fill="hold">
                                          <p:stCondLst>
                                            <p:cond delay="499"/>
                                          </p:stCondLst>
                                        </p:cTn>
                                        <p:tgtEl>
                                          <p:spTgt spid="3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500" fill="hold">
                                          <p:stCondLst>
                                            <p:cond delay="0"/>
                                          </p:stCondLst>
                                        </p:cTn>
                                        <p:tgtEl>
                                          <p:spTgt spid="40"/>
                                        </p:tgtEl>
                                        <p:attrNameLst>
                                          <p:attrName>style.visibility</p:attrName>
                                        </p:attrNameLst>
                                      </p:cBhvr>
                                      <p:to>
                                        <p:strVal val="visible"/>
                                      </p:to>
                                    </p:set>
                                    <p:animEffect transition="in" filter="blinds(horizont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40"/>
                                        </p:tgtEl>
                                      </p:cBhvr>
                                    </p:animEffect>
                                    <p:set>
                                      <p:cBhvr>
                                        <p:cTn id="47" dur="1" fill="hold">
                                          <p:stCondLst>
                                            <p:cond delay="499"/>
                                          </p:stCondLst>
                                        </p:cTn>
                                        <p:tgtEl>
                                          <p:spTgt spid="4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35" grpId="0" bldLvl="0" animBg="1"/>
      <p:bldP spid="35" grpId="1" bldLvl="0" animBg="1"/>
      <p:bldP spid="40" grpId="0" bldLvl="0" animBg="1"/>
      <p:bldP spid="40" grpId="1" bldLvl="0" animBg="1"/>
      <p:bldP spid="43" grpId="0"/>
      <p:bldP spid="47" grpId="0"/>
      <p:bldP spid="49"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2910" y="5363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10/</a:t>
            </a:r>
            <a:r>
              <a:rPr lang="en-US" b="1"/>
              <a:t>23</a:t>
            </a:r>
            <a:endParaRPr lang="en-US" b="1"/>
          </a:p>
        </p:txBody>
      </p:sp>
      <p:sp>
        <p:nvSpPr>
          <p:cNvPr id="110" name="矩形 109"/>
          <p:cNvSpPr/>
          <p:nvPr/>
        </p:nvSpPr>
        <p:spPr>
          <a:xfrm>
            <a:off x="150495" y="1107440"/>
            <a:ext cx="3085465" cy="1076325"/>
          </a:xfrm>
          <a:prstGeom prst="rect">
            <a:avLst/>
          </a:prstGeom>
          <a:noFill/>
          <a:ln>
            <a:noFill/>
          </a:ln>
        </p:spPr>
        <p:txBody>
          <a:bodyPr wrap="square" rtlCol="0" anchor="t">
            <a:spAutoFit/>
          </a:bodyPr>
          <a:p>
            <a:pPr algn="l"/>
            <a:r>
              <a:rPr lang="en-US" altLang="zh-CN" sz="3200" b="1">
                <a:solidFill>
                  <a:srgbClr val="FF0000"/>
                </a:solidFill>
                <a:effectLst>
                  <a:outerShdw blurRad="38100" dist="19050" dir="2700000" algn="tl" rotWithShape="0">
                    <a:schemeClr val="dk1">
                      <a:alpha val="40000"/>
                    </a:schemeClr>
                  </a:outerShdw>
                </a:effectLst>
              </a:rPr>
              <a:t>     SCISSOR</a:t>
            </a:r>
            <a:endParaRPr lang="en-US" altLang="zh-CN" sz="3200" b="1">
              <a:solidFill>
                <a:srgbClr val="FF0000"/>
              </a:solidFill>
              <a:effectLst>
                <a:outerShdw blurRad="38100" dist="19050" dir="2700000" algn="tl" rotWithShape="0">
                  <a:schemeClr val="dk1">
                    <a:alpha val="40000"/>
                  </a:schemeClr>
                </a:outerShdw>
              </a:effectLst>
            </a:endParaRPr>
          </a:p>
          <a:p>
            <a:pPr algn="l"/>
            <a:r>
              <a:rPr lang="en-US" altLang="zh-CN" sz="3200" b="1">
                <a:solidFill>
                  <a:srgbClr val="FF0000"/>
                </a:solidFill>
                <a:effectLst>
                  <a:outerShdw blurRad="38100" dist="19050" dir="2700000" algn="tl" rotWithShape="0">
                    <a:schemeClr val="dk1">
                      <a:alpha val="40000"/>
                    </a:schemeClr>
                  </a:outerShdw>
                </a:effectLst>
              </a:rPr>
              <a:t>Step2</a:t>
            </a:r>
            <a:endParaRPr lang="en-US" altLang="zh-CN" sz="2000" b="1">
              <a:solidFill>
                <a:srgbClr val="FF0000"/>
              </a:solidFill>
              <a:effectLst>
                <a:outerShdw blurRad="38100" dist="19050" dir="2700000" algn="tl" rotWithShape="0">
                  <a:schemeClr val="dk1">
                    <a:alpha val="40000"/>
                  </a:schemeClr>
                </a:outerShdw>
              </a:effectLst>
            </a:endParaRPr>
          </a:p>
        </p:txBody>
      </p:sp>
      <p:sp>
        <p:nvSpPr>
          <p:cNvPr id="96" name="矩形 95"/>
          <p:cNvSpPr/>
          <p:nvPr/>
        </p:nvSpPr>
        <p:spPr>
          <a:xfrm>
            <a:off x="87630" y="4084320"/>
            <a:ext cx="3524885" cy="460375"/>
          </a:xfrm>
          <a:prstGeom prst="rect">
            <a:avLst/>
          </a:prstGeom>
          <a:noFill/>
          <a:ln>
            <a:noFill/>
          </a:ln>
        </p:spPr>
        <p:txBody>
          <a:bodyPr wrap="square" rtlCol="0" anchor="t">
            <a:spAutoFit/>
          </a:bodyPr>
          <a:p>
            <a:pPr algn="l"/>
            <a:r>
              <a:rPr lang="en-US" altLang="zh-CN" sz="2400" b="1" i="1">
                <a:solidFill>
                  <a:srgbClr val="FF0000"/>
                </a:solidFill>
              </a:rPr>
              <a:t>process(delete_edit)</a:t>
            </a:r>
            <a:endParaRPr lang="en-US" altLang="zh-CN" sz="2400" b="1" i="1">
              <a:solidFill>
                <a:srgbClr val="FF0000"/>
              </a:solidFill>
            </a:endParaRPr>
          </a:p>
        </p:txBody>
      </p:sp>
      <p:sp>
        <p:nvSpPr>
          <p:cNvPr id="97" name="矩形 96"/>
          <p:cNvSpPr/>
          <p:nvPr/>
        </p:nvSpPr>
        <p:spPr>
          <a:xfrm>
            <a:off x="87630" y="4684395"/>
            <a:ext cx="3524885" cy="460375"/>
          </a:xfrm>
          <a:prstGeom prst="rect">
            <a:avLst/>
          </a:prstGeom>
          <a:noFill/>
          <a:ln>
            <a:noFill/>
          </a:ln>
        </p:spPr>
        <p:txBody>
          <a:bodyPr wrap="square" rtlCol="0" anchor="t">
            <a:spAutoFit/>
          </a:bodyPr>
          <a:p>
            <a:pPr algn="l"/>
            <a:r>
              <a:rPr lang="en-US" altLang="zh-CN" sz="2400" b="1" i="1">
                <a:solidFill>
                  <a:srgbClr val="FF0000"/>
                </a:solidFill>
              </a:rPr>
              <a:t>process(add_edit)</a:t>
            </a:r>
            <a:endParaRPr lang="en-US" altLang="zh-CN" sz="2400" b="1" i="1">
              <a:solidFill>
                <a:srgbClr val="FF0000"/>
              </a:solidFill>
            </a:endParaRPr>
          </a:p>
        </p:txBody>
      </p:sp>
      <p:pic>
        <p:nvPicPr>
          <p:cNvPr id="2" name="图片 1"/>
          <p:cNvPicPr>
            <a:picLocks noChangeAspect="1"/>
          </p:cNvPicPr>
          <p:nvPr/>
        </p:nvPicPr>
        <p:blipFill>
          <a:blip r:embed="rId1"/>
          <a:stretch>
            <a:fillRect/>
          </a:stretch>
        </p:blipFill>
        <p:spPr>
          <a:xfrm>
            <a:off x="3323590" y="0"/>
            <a:ext cx="8690610" cy="6355715"/>
          </a:xfrm>
          <a:prstGeom prst="rect">
            <a:avLst/>
          </a:prstGeom>
        </p:spPr>
      </p:pic>
      <p:pic>
        <p:nvPicPr>
          <p:cNvPr id="4" name="图片 3"/>
          <p:cNvPicPr>
            <a:picLocks noChangeAspect="1"/>
          </p:cNvPicPr>
          <p:nvPr/>
        </p:nvPicPr>
        <p:blipFill>
          <a:blip r:embed="rId2"/>
          <a:stretch>
            <a:fillRect/>
          </a:stretch>
        </p:blipFill>
        <p:spPr>
          <a:xfrm>
            <a:off x="6663690" y="6327140"/>
            <a:ext cx="5360035" cy="385445"/>
          </a:xfrm>
          <a:prstGeom prst="rect">
            <a:avLst/>
          </a:prstGeom>
        </p:spPr>
      </p:pic>
      <p:sp>
        <p:nvSpPr>
          <p:cNvPr id="43" name="矩形 42"/>
          <p:cNvSpPr/>
          <p:nvPr/>
        </p:nvSpPr>
        <p:spPr>
          <a:xfrm>
            <a:off x="87630" y="2753995"/>
            <a:ext cx="3524885" cy="583565"/>
          </a:xfrm>
          <a:prstGeom prst="rect">
            <a:avLst/>
          </a:prstGeom>
          <a:noFill/>
          <a:ln>
            <a:noFill/>
          </a:ln>
        </p:spPr>
        <p:txBody>
          <a:bodyPr wrap="square" rtlCol="0" anchor="t">
            <a:spAutoFit/>
          </a:bodyPr>
          <a:p>
            <a:pPr algn="l"/>
            <a:r>
              <a:rPr lang="zh-CN" altLang="en-US" sz="2400" b="1">
                <a:solidFill>
                  <a:srgbClr val="FF0000"/>
                </a:solidFill>
              </a:rPr>
              <a:t>SSReach( </a:t>
            </a:r>
            <a:r>
              <a:rPr lang="en-US" altLang="zh-CN" sz="2800" i="1">
                <a:solidFill>
                  <a:srgbClr val="FF0000"/>
                </a:solidFill>
                <a:latin typeface="Georgia" panose="02040502050405020303" charset="0"/>
                <a:cs typeface="Georgia" panose="02040502050405020303" charset="0"/>
              </a:rPr>
              <a:t>v </a:t>
            </a:r>
            <a:r>
              <a:rPr lang="zh-CN" altLang="en-US" sz="2400" b="1">
                <a:solidFill>
                  <a:srgbClr val="FF0000"/>
                </a:solidFill>
              </a:rPr>
              <a:t>, </a:t>
            </a:r>
            <a:r>
              <a:rPr lang="en-US" altLang="zh-CN" sz="2800" i="1">
                <a:solidFill>
                  <a:srgbClr val="FF0000"/>
                </a:solidFill>
                <a:latin typeface="Georgia" panose="02040502050405020303" charset="0"/>
                <a:cs typeface="Georgia" panose="02040502050405020303" charset="0"/>
              </a:rPr>
              <a:t>w</a:t>
            </a:r>
            <a:r>
              <a:rPr lang="zh-CN" altLang="en-US" sz="2400" b="1">
                <a:solidFill>
                  <a:srgbClr val="FF0000"/>
                </a:solidFill>
              </a:rPr>
              <a:t> , </a:t>
            </a:r>
            <a:r>
              <a:rPr lang="en-US" altLang="zh-CN" sz="2800" i="1">
                <a:solidFill>
                  <a:srgbClr val="FF0000"/>
                </a:solidFill>
                <a:latin typeface="Georgia" panose="02040502050405020303" charset="0"/>
                <a:cs typeface="Georgia" panose="02040502050405020303" charset="0"/>
              </a:rPr>
              <a:t>q+a</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370830" y="5010785"/>
            <a:ext cx="602170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sz="2400" b="1" noProof="0" dirty="0" smtClean="0">
                <a:ln>
                  <a:noFill/>
                </a:ln>
                <a:solidFill>
                  <a:schemeClr val="bg1"/>
                </a:solidFill>
                <a:effectLst/>
                <a:uLnTx/>
                <a:uFillTx/>
                <a:latin typeface="+mj-ea"/>
                <a:ea typeface="+mj-ea"/>
                <a:cs typeface="经典综艺体简" panose="02010609000101010101" pitchFamily="49" charset="-122"/>
                <a:sym typeface="+mn-ea"/>
              </a:rPr>
              <a:t>Experiments &amp; Results </a:t>
            </a:r>
            <a:endParaRPr kumimoji="0" lang="en-US"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sym typeface="+mn-ea"/>
            </a:endParaRPr>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1" name="任意多边形 20"/>
          <p:cNvSpPr/>
          <p:nvPr/>
        </p:nvSpPr>
        <p:spPr>
          <a:xfrm>
            <a:off x="4418965" y="5904230"/>
            <a:ext cx="534416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nvSpPr>
        <p:spPr>
          <a:xfrm>
            <a:off x="4339590" y="582422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6030595" y="6002655"/>
            <a:ext cx="518858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4" name="文本框 23"/>
          <p:cNvSpPr txBox="1"/>
          <p:nvPr/>
        </p:nvSpPr>
        <p:spPr>
          <a:xfrm>
            <a:off x="4418965" y="600265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5</a:t>
            </a:r>
            <a:endParaRPr kumimoji="0" 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clickPar">
                                  <p:stCondLst>
                                    <p:cond delay="0"/>
                                  </p:stCondLst>
                                  <p:childTnLst>
                                    <p:animClr clrSpc="rgb" dir="cw">
                                      <p:cBhvr override="childStyle">
                                        <p:cTn id="6" dur="500" fill="hold"/>
                                        <p:tgtEl>
                                          <p:spTgt spid="65"/>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174730" y="6445250"/>
            <a:ext cx="922655" cy="368300"/>
          </a:xfrm>
          <a:prstGeom prst="rect">
            <a:avLst/>
          </a:prstGeom>
          <a:noFill/>
        </p:spPr>
        <p:txBody>
          <a:bodyPr wrap="square" rtlCol="0">
            <a:spAutoFit/>
          </a:bodyPr>
          <a:p>
            <a:r>
              <a:rPr lang="en-US" altLang="zh-CN" b="1"/>
              <a:t>20/34</a:t>
            </a:r>
            <a:endParaRPr lang="en-US" b="1"/>
          </a:p>
        </p:txBody>
      </p:sp>
      <p:grpSp>
        <p:nvGrpSpPr>
          <p:cNvPr id="305" name="组合 304"/>
          <p:cNvGrpSpPr/>
          <p:nvPr/>
        </p:nvGrpSpPr>
        <p:grpSpPr>
          <a:xfrm>
            <a:off x="1523365" y="93345"/>
            <a:ext cx="9403961" cy="2931224"/>
            <a:chOff x="1547" y="2103"/>
            <a:chExt cx="14809" cy="4616"/>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1589" y="5646"/>
              <a:ext cx="14767" cy="1073"/>
              <a:chOff x="1366" y="8294"/>
              <a:chExt cx="15730" cy="1259"/>
            </a:xfrm>
          </p:grpSpPr>
          <p:sp>
            <p:nvSpPr>
              <p:cNvPr id="218" name="文本框 217"/>
              <p:cNvSpPr txBox="1"/>
              <p:nvPr/>
            </p:nvSpPr>
            <p:spPr>
              <a:xfrm>
                <a:off x="1366" y="8294"/>
                <a:ext cx="4132" cy="737"/>
              </a:xfrm>
              <a:prstGeom prst="rect">
                <a:avLst/>
              </a:prstGeom>
              <a:noFill/>
            </p:spPr>
            <p:txBody>
              <a:bodyPr wrap="square" rtlCol="0">
                <a:spAutoFit/>
              </a:bodyPr>
              <a:p>
                <a:r>
                  <a:rPr lang="en-US" altLang="zh-CN">
                    <a:solidFill>
                      <a:srgbClr val="C00000"/>
                    </a:solidFill>
                  </a:rPr>
                  <a:t>SNAPSHOT - 1</a:t>
                </a:r>
                <a:r>
                  <a:rPr lang="zh-CN" altLang="en-US">
                    <a:solidFill>
                      <a:srgbClr val="C00000"/>
                    </a:solidFill>
                  </a:rPr>
                  <a:t>（</a:t>
                </a:r>
                <a:r>
                  <a:rPr lang="en-US" altLang="zh-CN" sz="2000" b="1" i="1">
                    <a:solidFill>
                      <a:srgbClr val="0070C0"/>
                    </a:solidFill>
                    <a:latin typeface="Georgia" panose="02040502050405020303" charset="0"/>
                    <a:cs typeface="Georgia" panose="02040502050405020303" charset="0"/>
                  </a:rPr>
                  <a:t>S1</a:t>
                </a:r>
                <a:r>
                  <a:rPr lang="zh-CN" altLang="en-US">
                    <a:solidFill>
                      <a:srgbClr val="C00000"/>
                    </a:solidFill>
                  </a:rPr>
                  <a:t>）</a:t>
                </a:r>
                <a:endParaRPr lang="zh-CN" altLang="en-US">
                  <a:solidFill>
                    <a:srgbClr val="C00000"/>
                  </a:solidFill>
                </a:endParaRPr>
              </a:p>
            </p:txBody>
          </p:sp>
          <p:sp>
            <p:nvSpPr>
              <p:cNvPr id="219" name="文本框 218"/>
              <p:cNvSpPr txBox="1"/>
              <p:nvPr/>
            </p:nvSpPr>
            <p:spPr>
              <a:xfrm>
                <a:off x="6941" y="8305"/>
                <a:ext cx="4101" cy="1248"/>
              </a:xfrm>
              <a:prstGeom prst="rect">
                <a:avLst/>
              </a:prstGeom>
              <a:noFill/>
            </p:spPr>
            <p:txBody>
              <a:bodyPr wrap="square" rtlCol="0">
                <a:spAutoFit/>
              </a:bodyPr>
              <a:p>
                <a:r>
                  <a:rPr lang="en-US" altLang="zh-CN">
                    <a:solidFill>
                      <a:srgbClr val="C00000"/>
                    </a:solidFill>
                  </a:rPr>
                  <a:t>SNAPSHOT - 2</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S2</a:t>
                </a:r>
                <a:r>
                  <a:rPr lang="zh-CN" altLang="en-US">
                    <a:solidFill>
                      <a:srgbClr val="C00000"/>
                    </a:solidFill>
                    <a:sym typeface="+mn-ea"/>
                  </a:rPr>
                  <a:t>）</a:t>
                </a:r>
                <a:endParaRPr lang="zh-CN" altLang="en-US">
                  <a:solidFill>
                    <a:srgbClr val="C00000"/>
                  </a:solidFill>
                </a:endParaRPr>
              </a:p>
              <a:p>
                <a:endParaRPr lang="en-US" altLang="zh-CN">
                  <a:solidFill>
                    <a:srgbClr val="C00000"/>
                  </a:solidFill>
                </a:endParaRPr>
              </a:p>
            </p:txBody>
          </p:sp>
          <p:sp>
            <p:nvSpPr>
              <p:cNvPr id="220" name="文本框 219"/>
              <p:cNvSpPr txBox="1"/>
              <p:nvPr/>
            </p:nvSpPr>
            <p:spPr>
              <a:xfrm>
                <a:off x="12964" y="8816"/>
                <a:ext cx="4132" cy="737"/>
              </a:xfrm>
              <a:prstGeom prst="rect">
                <a:avLst/>
              </a:prstGeom>
              <a:noFill/>
            </p:spPr>
            <p:txBody>
              <a:bodyPr wrap="square" rtlCol="0">
                <a:spAutoFit/>
              </a:bodyPr>
              <a:p>
                <a:r>
                  <a:rPr lang="en-US" altLang="zh-CN">
                    <a:solidFill>
                      <a:srgbClr val="C00000"/>
                    </a:solidFill>
                  </a:rPr>
                  <a:t>SNAPSHOT - 3</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S3</a:t>
                </a:r>
                <a:r>
                  <a:rPr lang="zh-CN" altLang="en-US">
                    <a:solidFill>
                      <a:srgbClr val="C00000"/>
                    </a:solidFill>
                    <a:sym typeface="+mn-ea"/>
                  </a:rPr>
                  <a:t>）</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4" imgW="914400" imgH="215900" progId="Equation.KSEE3">
                  <p:embed/>
                </p:oleObj>
              </mc:Choice>
              <mc:Fallback>
                <p:oleObj name=""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6" imgW="914400" imgH="215900" progId="Equation.KSEE3">
                  <p:embed/>
                </p:oleObj>
              </mc:Choice>
              <mc:Fallback>
                <p:oleObj name=""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3" name="矩形 2"/>
          <p:cNvSpPr/>
          <p:nvPr/>
        </p:nvSpPr>
        <p:spPr>
          <a:xfrm>
            <a:off x="21590" y="2717165"/>
            <a:ext cx="8627110" cy="583565"/>
          </a:xfrm>
          <a:prstGeom prst="rect">
            <a:avLst/>
          </a:prstGeom>
          <a:noFill/>
          <a:ln>
            <a:noFill/>
          </a:ln>
        </p:spPr>
        <p:txBody>
          <a:bodyPr wrap="square" rtlCol="0" anchor="t">
            <a:spAutoFit/>
          </a:bodyPr>
          <a:p>
            <a:pPr algn="l"/>
            <a:r>
              <a:rPr lang="zh-CN" altLang="en-US" sz="2400" b="1">
                <a:solidFill>
                  <a:srgbClr val="FF0000"/>
                </a:solidFill>
                <a:sym typeface="+mn-ea"/>
              </a:rPr>
              <a:t>SSReach( </a:t>
            </a:r>
            <a:r>
              <a:rPr lang="en-US" altLang="zh-CN" sz="2400" i="1">
                <a:solidFill>
                  <a:srgbClr val="FF0000"/>
                </a:solidFill>
                <a:latin typeface="Georgia" panose="02040502050405020303" charset="0"/>
                <a:cs typeface="Georgia" panose="02040502050405020303" charset="0"/>
                <a:sym typeface="+mn-ea"/>
              </a:rPr>
              <a:t>B</a:t>
            </a:r>
            <a:r>
              <a:rPr lang="zh-CN" altLang="en-US" sz="2400" b="1">
                <a:solidFill>
                  <a:srgbClr val="FF0000"/>
                </a:solidFill>
                <a:sym typeface="+mn-ea"/>
              </a:rPr>
              <a:t>, </a:t>
            </a:r>
            <a:r>
              <a:rPr lang="en-US" altLang="zh-CN" sz="2400" i="1">
                <a:solidFill>
                  <a:srgbClr val="FF0000"/>
                </a:solidFill>
                <a:latin typeface="Georgia" panose="02040502050405020303" charset="0"/>
                <a:cs typeface="Georgia" panose="02040502050405020303" charset="0"/>
                <a:sym typeface="+mn-ea"/>
              </a:rPr>
              <a:t>E</a:t>
            </a:r>
            <a:r>
              <a:rPr lang="zh-CN" altLang="en-US" sz="2400" b="1">
                <a:solidFill>
                  <a:srgbClr val="FF0000"/>
                </a:solidFill>
                <a:sym typeface="+mn-ea"/>
              </a:rPr>
              <a:t> , </a:t>
            </a:r>
            <a:r>
              <a:rPr lang="en-US" altLang="zh-CN" sz="2400" b="1">
                <a:solidFill>
                  <a:srgbClr val="FF0000"/>
                </a:solidFill>
                <a:sym typeface="+mn-ea"/>
              </a:rPr>
              <a:t>S</a:t>
            </a:r>
            <a:r>
              <a:rPr lang="en-US" altLang="zh-CN" sz="2400" i="1">
                <a:solidFill>
                  <a:srgbClr val="FF0000"/>
                </a:solidFill>
                <a:latin typeface="Georgia" panose="02040502050405020303" charset="0"/>
                <a:cs typeface="Georgia" panose="02040502050405020303" charset="0"/>
                <a:sym typeface="+mn-ea"/>
              </a:rPr>
              <a:t>3</a:t>
            </a:r>
            <a:r>
              <a:rPr lang="zh-CN" altLang="en-US" sz="2400" b="1">
                <a:solidFill>
                  <a:srgbClr val="FF0000"/>
                </a:solidFill>
                <a:sym typeface="+mn-ea"/>
              </a:rPr>
              <a:t>)</a:t>
            </a:r>
            <a:r>
              <a:rPr lang="zh-CN" altLang="en-US" sz="2400" b="1">
                <a:solidFill>
                  <a:srgbClr val="FF0000"/>
                </a:solidFill>
              </a:rPr>
              <a:t>      </a:t>
            </a:r>
            <a:r>
              <a:rPr lang="en-US" altLang="zh-CN" sz="2400" b="1" i="1">
                <a:solidFill>
                  <a:srgbClr val="0070C0"/>
                </a:solidFill>
                <a:latin typeface="Georgia" panose="02040502050405020303" charset="0"/>
                <a:cs typeface="Georgia" panose="02040502050405020303" charset="0"/>
              </a:rPr>
              <a:t>S1</a:t>
            </a:r>
            <a:r>
              <a:rPr lang="en-US" altLang="zh-CN" sz="2400" b="1" i="1">
                <a:solidFill>
                  <a:srgbClr val="0070C0"/>
                </a:solidFill>
                <a:latin typeface="Georgia" panose="02040502050405020303" charset="0"/>
                <a:cs typeface="Georgia" panose="02040502050405020303" charset="0"/>
                <a:sym typeface="+mn-ea"/>
              </a:rPr>
              <a:t> </a:t>
            </a:r>
            <a:r>
              <a:rPr lang="zh-CN" altLang="en-US" sz="2400" b="1">
                <a:solidFill>
                  <a:srgbClr val="0070C0"/>
                </a:solidFill>
                <a:sym typeface="+mn-ea"/>
              </a:rPr>
              <a:t>is </a:t>
            </a:r>
            <a:r>
              <a:rPr lang="zh-CN" altLang="en-US" sz="2400" b="1">
                <a:solidFill>
                  <a:srgbClr val="FF0000"/>
                </a:solidFill>
                <a:sym typeface="+mn-ea"/>
              </a:rPr>
              <a:t>indexed</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43" name="矩形 42"/>
          <p:cNvSpPr/>
          <p:nvPr/>
        </p:nvSpPr>
        <p:spPr>
          <a:xfrm>
            <a:off x="40640" y="3218815"/>
            <a:ext cx="7502525" cy="706755"/>
          </a:xfrm>
          <a:prstGeom prst="rect">
            <a:avLst/>
          </a:prstGeom>
          <a:noFill/>
          <a:ln>
            <a:noFill/>
          </a:ln>
        </p:spPr>
        <p:txBody>
          <a:bodyPr wrap="square" rtlCol="0" anchor="t">
            <a:spAutoFit/>
          </a:bodyPr>
          <a:p>
            <a:pPr algn="l"/>
            <a:r>
              <a:rPr lang="en-US" altLang="zh-CN" sz="2000" i="1">
                <a:solidFill>
                  <a:srgbClr val="0070C0"/>
                </a:solidFill>
                <a:latin typeface="Georgia" panose="02040502050405020303" charset="0"/>
                <a:cs typeface="Georgia" panose="02040502050405020303" charset="0"/>
                <a:sym typeface="+mn-ea"/>
              </a:rPr>
              <a:t>CEDList</a:t>
            </a:r>
            <a:r>
              <a:rPr lang="en-US" altLang="zh-CN" sz="2000">
                <a:solidFill>
                  <a:srgbClr val="0070C0"/>
                </a:solidFill>
                <a:latin typeface="Georgia" panose="02040502050405020303" charset="0"/>
                <a:cs typeface="Georgia" panose="02040502050405020303" charset="0"/>
                <a:sym typeface="+mn-ea"/>
              </a:rPr>
              <a:t>(S3)</a:t>
            </a:r>
            <a:r>
              <a:rPr lang="en-US" altLang="zh-CN" sz="2000">
                <a:latin typeface="Georgia" panose="02040502050405020303" charset="0"/>
                <a:cs typeface="Georgia" panose="02040502050405020303" charset="0"/>
                <a:sym typeface="+mn-ea"/>
              </a:rPr>
              <a:t>={ </a:t>
            </a:r>
            <a:r>
              <a:rPr lang="en-US" altLang="zh-CN" sz="2000" i="1">
                <a:latin typeface="Georgia" panose="02040502050405020303" charset="0"/>
                <a:cs typeface="Georgia" panose="02040502050405020303" charset="0"/>
                <a:sym typeface="+mn-ea"/>
              </a:rPr>
              <a:t>DEL(B,D), DEL(F,G), DEL(D,E),    DEL(F,H),</a:t>
            </a:r>
            <a:endParaRPr lang="en-US" altLang="zh-CN" sz="2000" i="1">
              <a:latin typeface="Georgia" panose="02040502050405020303" charset="0"/>
              <a:cs typeface="Georgia" panose="02040502050405020303" charset="0"/>
              <a:sym typeface="+mn-ea"/>
            </a:endParaRPr>
          </a:p>
          <a:p>
            <a:pPr algn="l"/>
            <a:r>
              <a:rPr lang="en-US" altLang="zh-CN" sz="2000" i="1">
                <a:latin typeface="Georgia" panose="02040502050405020303" charset="0"/>
                <a:cs typeface="Georgia" panose="02040502050405020303" charset="0"/>
                <a:sym typeface="+mn-ea"/>
              </a:rPr>
              <a:t>                          ADD(A,D), ADD(C,G), ADD(G,E),  ADD(D,H)</a:t>
            </a:r>
            <a:r>
              <a:rPr lang="en-US" altLang="zh-CN" sz="2000">
                <a:latin typeface="Georgia" panose="02040502050405020303" charset="0"/>
                <a:cs typeface="Georgia" panose="02040502050405020303" charset="0"/>
                <a:sym typeface="+mn-ea"/>
              </a:rPr>
              <a:t>};</a:t>
            </a:r>
            <a:endParaRPr lang="en-US" altLang="zh-CN" sz="2000" b="1">
              <a:solidFill>
                <a:srgbClr val="0070C0"/>
              </a:solidFill>
              <a:latin typeface="Georgia" panose="02040502050405020303" charset="0"/>
              <a:cs typeface="Georgia" panose="02040502050405020303" charset="0"/>
              <a:sym typeface="+mn-ea"/>
            </a:endParaRPr>
          </a:p>
        </p:txBody>
      </p:sp>
      <p:sp>
        <p:nvSpPr>
          <p:cNvPr id="50" name="矩形 49"/>
          <p:cNvSpPr/>
          <p:nvPr/>
        </p:nvSpPr>
        <p:spPr>
          <a:xfrm>
            <a:off x="40640" y="3864610"/>
            <a:ext cx="10332085" cy="82994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 </a:t>
            </a:r>
            <a:r>
              <a:rPr lang="en-US" altLang="zh-CN" sz="2400" i="1">
                <a:solidFill>
                  <a:srgbClr val="0070C0"/>
                </a:solidFill>
                <a:latin typeface="Georgia" panose="02040502050405020303" charset="0"/>
                <a:cs typeface="Georgia" panose="02040502050405020303" charset="0"/>
                <a:sym typeface="+mn-ea"/>
              </a:rPr>
              <a:t>Reachability_Status </a:t>
            </a:r>
            <a:r>
              <a:rPr lang="en-US" altLang="zh-CN" sz="2400" i="1">
                <a:latin typeface="Georgia" panose="02040502050405020303" charset="0"/>
                <a:cs typeface="Georgia" panose="02040502050405020303" charset="0"/>
                <a:sym typeface="+mn-ea"/>
              </a:rPr>
              <a:t>← </a:t>
            </a:r>
            <a:r>
              <a:rPr lang="en-US" altLang="zh-CN" sz="2400" b="1" i="1">
                <a:solidFill>
                  <a:schemeClr val="tx2"/>
                </a:solidFill>
                <a:latin typeface="Georgia" panose="02040502050405020303" charset="0"/>
                <a:cs typeface="Georgia" panose="02040502050405020303" charset="0"/>
                <a:sym typeface="+mn-ea"/>
              </a:rPr>
              <a:t>true                               CANList(E)={ D , B , A };</a:t>
            </a:r>
            <a:endParaRPr lang="en-US" altLang="zh-CN" sz="2400" i="1">
              <a:latin typeface="Georgia" panose="02040502050405020303" charset="0"/>
              <a:cs typeface="Georgia" panose="02040502050405020303" charset="0"/>
              <a:sym typeface="+mn-ea"/>
            </a:endParaRPr>
          </a:p>
          <a:p>
            <a:pPr algn="l"/>
            <a:r>
              <a:rPr lang="en-US" altLang="zh-CN" sz="2400" i="1">
                <a:solidFill>
                  <a:srgbClr val="FF0000"/>
                </a:solidFill>
                <a:latin typeface="Georgia" panose="02040502050405020303" charset="0"/>
                <a:cs typeface="Georgia" panose="02040502050405020303" charset="0"/>
                <a:sym typeface="+mn-ea"/>
              </a:rPr>
              <a:t> </a:t>
            </a:r>
            <a:r>
              <a:rPr lang="en-US" altLang="zh-CN" sz="2400" i="1">
                <a:solidFill>
                  <a:srgbClr val="0070C0"/>
                </a:solidFill>
                <a:latin typeface="Georgia" panose="02040502050405020303" charset="0"/>
                <a:cs typeface="Georgia" panose="02040502050405020303" charset="0"/>
                <a:sym typeface="+mn-ea"/>
              </a:rPr>
              <a:t>ImList</a:t>
            </a:r>
            <a:r>
              <a:rPr lang="en-US" altLang="zh-CN" sz="2400" i="1">
                <a:latin typeface="Georgia" panose="02040502050405020303" charset="0"/>
                <a:cs typeface="Georgia" panose="02040502050405020303" charset="0"/>
                <a:sym typeface="+mn-ea"/>
              </a:rPr>
              <a:t> = {E</a:t>
            </a:r>
            <a:r>
              <a:rPr lang="zh-CN" altLang="en-US" sz="2400" i="1">
                <a:latin typeface="Georgia" panose="02040502050405020303" charset="0"/>
                <a:cs typeface="Georgia" panose="02040502050405020303" charset="0"/>
                <a:sym typeface="+mn-ea"/>
              </a:rPr>
              <a:t>，</a:t>
            </a:r>
            <a:r>
              <a:rPr lang="en-US" altLang="zh-CN" sz="2400" i="1">
                <a:latin typeface="Georgia" panose="02040502050405020303" charset="0"/>
                <a:cs typeface="Georgia" panose="02040502050405020303" charset="0"/>
                <a:sym typeface="+mn-ea"/>
              </a:rPr>
              <a:t>D};                                                  </a:t>
            </a:r>
            <a:r>
              <a:rPr lang="en-US" altLang="zh-CN" sz="2400" i="1">
                <a:solidFill>
                  <a:srgbClr val="FF0000"/>
                </a:solidFill>
                <a:latin typeface="Georgia" panose="02040502050405020303" charset="0"/>
                <a:cs typeface="Georgia" panose="02040502050405020303" charset="0"/>
                <a:sym typeface="+mn-ea"/>
              </a:rPr>
              <a:t>vertex ← ImList[i]  = E</a:t>
            </a:r>
            <a:r>
              <a:rPr lang="zh-CN" altLang="en-US" sz="2400" i="1">
                <a:solidFill>
                  <a:srgbClr val="FF0000"/>
                </a:solidFill>
                <a:latin typeface="Georgia" panose="02040502050405020303" charset="0"/>
                <a:cs typeface="Georgia" panose="02040502050405020303" charset="0"/>
                <a:sym typeface="+mn-ea"/>
              </a:rPr>
              <a:t>；</a:t>
            </a:r>
            <a:endParaRPr lang="zh-CN" altLang="en-US" sz="2400" i="1">
              <a:solidFill>
                <a:srgbClr val="FF0000"/>
              </a:solidFill>
              <a:latin typeface="Georgia" panose="02040502050405020303" charset="0"/>
              <a:cs typeface="Georgia" panose="02040502050405020303" charset="0"/>
              <a:sym typeface="+mn-ea"/>
            </a:endParaRPr>
          </a:p>
        </p:txBody>
      </p:sp>
      <p:sp>
        <p:nvSpPr>
          <p:cNvPr id="4" name="矩形 3"/>
          <p:cNvSpPr/>
          <p:nvPr/>
        </p:nvSpPr>
        <p:spPr>
          <a:xfrm>
            <a:off x="-26035" y="4624070"/>
            <a:ext cx="5610225" cy="46037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④ </a:t>
            </a:r>
            <a:r>
              <a:rPr sz="2400">
                <a:latin typeface="Georgia" panose="02040502050405020303" charset="0"/>
                <a:cs typeface="Georgia" panose="02040502050405020303" charset="0"/>
                <a:sym typeface="+mn-ea"/>
              </a:rPr>
              <a:t>delete_edit ← SearchCEDList(</a:t>
            </a:r>
            <a:r>
              <a:rPr lang="en-US" sz="2400">
                <a:solidFill>
                  <a:srgbClr val="FF0000"/>
                </a:solidFill>
                <a:latin typeface="Georgia" panose="02040502050405020303" charset="0"/>
                <a:cs typeface="Georgia" panose="02040502050405020303" charset="0"/>
                <a:sym typeface="+mn-ea"/>
              </a:rPr>
              <a:t>E</a:t>
            </a:r>
            <a:r>
              <a:rPr sz="2400">
                <a:latin typeface="Georgia" panose="02040502050405020303" charset="0"/>
                <a:cs typeface="Georgia" panose="02040502050405020303" charset="0"/>
                <a:sym typeface="+mn-ea"/>
              </a:rPr>
              <a:t>) </a:t>
            </a:r>
            <a:endParaRPr sz="2400">
              <a:latin typeface="Georgia" panose="02040502050405020303" charset="0"/>
              <a:cs typeface="Georgia" panose="02040502050405020303" charset="0"/>
              <a:sym typeface="+mn-ea"/>
            </a:endParaRPr>
          </a:p>
        </p:txBody>
      </p:sp>
      <p:cxnSp>
        <p:nvCxnSpPr>
          <p:cNvPr id="6" name="直接连接符 5"/>
          <p:cNvCxnSpPr/>
          <p:nvPr/>
        </p:nvCxnSpPr>
        <p:spPr>
          <a:xfrm>
            <a:off x="4411980" y="3536950"/>
            <a:ext cx="1085850"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74295" y="5020945"/>
            <a:ext cx="3524885" cy="460375"/>
          </a:xfrm>
          <a:prstGeom prst="rect">
            <a:avLst/>
          </a:prstGeom>
          <a:noFill/>
          <a:ln>
            <a:noFill/>
          </a:ln>
        </p:spPr>
        <p:txBody>
          <a:bodyPr wrap="square" rtlCol="0" anchor="t">
            <a:spAutoFit/>
          </a:bodyPr>
          <a:p>
            <a:pPr algn="l"/>
            <a:r>
              <a:rPr lang="en-US" altLang="zh-CN" sz="2400" b="1" i="1">
                <a:solidFill>
                  <a:srgbClr val="FF0000"/>
                </a:solidFill>
              </a:rPr>
              <a:t>process(delete_edit):</a:t>
            </a:r>
            <a:endParaRPr lang="en-US" altLang="zh-CN" sz="2400" b="1" i="1">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clickPar">
                                  <p:stCondLst>
                                    <p:cond delay="0"/>
                                  </p:stCondLst>
                                  <p:childTnLst>
                                    <p:set>
                                      <p:cBhvr>
                                        <p:cTn id="6" dur="500" fill="hold">
                                          <p:stCondLst>
                                            <p:cond delay="0"/>
                                          </p:stCondLst>
                                        </p:cTn>
                                        <p:tgtEl>
                                          <p:spTgt spid="305"/>
                                        </p:tgtEl>
                                        <p:attrNameLst>
                                          <p:attrName>style.visibility</p:attrName>
                                        </p:attrNameLst>
                                      </p:cBhvr>
                                      <p:to>
                                        <p:strVal val="visible"/>
                                      </p:to>
                                    </p:set>
                                    <p:animEffect transition="in" filter="blinds(horizontal)">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3" grpId="0"/>
      <p:bldP spid="50" grpId="0"/>
      <p:bldP spid="4" grpId="0"/>
      <p:bldP spid="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2910" y="5363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22/34</a:t>
            </a:r>
            <a:endParaRPr lang="en-US" b="1"/>
          </a:p>
        </p:txBody>
      </p:sp>
      <p:sp>
        <p:nvSpPr>
          <p:cNvPr id="110" name="矩形 109"/>
          <p:cNvSpPr/>
          <p:nvPr/>
        </p:nvSpPr>
        <p:spPr>
          <a:xfrm>
            <a:off x="150495" y="1107440"/>
            <a:ext cx="3085465" cy="583565"/>
          </a:xfrm>
          <a:prstGeom prst="rect">
            <a:avLst/>
          </a:prstGeom>
          <a:noFill/>
          <a:ln>
            <a:noFill/>
          </a:ln>
        </p:spPr>
        <p:txBody>
          <a:bodyPr wrap="square" rtlCol="0" anchor="t">
            <a:spAutoFit/>
          </a:bodyPr>
          <a:p>
            <a:pPr algn="l"/>
            <a:r>
              <a:rPr lang="en-US" altLang="zh-CN" sz="3200" b="1">
                <a:solidFill>
                  <a:srgbClr val="FF0000"/>
                </a:solidFill>
                <a:effectLst>
                  <a:outerShdw blurRad="38100" dist="19050" dir="2700000" algn="tl" rotWithShape="0">
                    <a:schemeClr val="dk1">
                      <a:alpha val="40000"/>
                    </a:schemeClr>
                  </a:outerShdw>
                </a:effectLst>
              </a:rPr>
              <a:t>     SCISSOR</a:t>
            </a:r>
            <a:endParaRPr lang="en-US" altLang="zh-CN" sz="2000" b="1">
              <a:solidFill>
                <a:srgbClr val="FF0000"/>
              </a:solidFill>
              <a:effectLst>
                <a:outerShdw blurRad="38100" dist="19050" dir="2700000" algn="tl" rotWithShape="0">
                  <a:schemeClr val="dk1">
                    <a:alpha val="40000"/>
                  </a:schemeClr>
                </a:outerShdw>
              </a:effectLst>
            </a:endParaRPr>
          </a:p>
        </p:txBody>
      </p:sp>
      <p:sp>
        <p:nvSpPr>
          <p:cNvPr id="43" name="矩形 42"/>
          <p:cNvSpPr/>
          <p:nvPr/>
        </p:nvSpPr>
        <p:spPr>
          <a:xfrm>
            <a:off x="87630" y="1614170"/>
            <a:ext cx="3524885" cy="583565"/>
          </a:xfrm>
          <a:prstGeom prst="rect">
            <a:avLst/>
          </a:prstGeom>
          <a:noFill/>
          <a:ln>
            <a:noFill/>
          </a:ln>
        </p:spPr>
        <p:txBody>
          <a:bodyPr wrap="square" rtlCol="0" anchor="t">
            <a:spAutoFit/>
          </a:bodyPr>
          <a:p>
            <a:pPr algn="l"/>
            <a:r>
              <a:rPr lang="zh-CN" altLang="en-US" sz="2400" b="1">
                <a:solidFill>
                  <a:srgbClr val="FF0000"/>
                </a:solidFill>
              </a:rPr>
              <a:t>SSReach( </a:t>
            </a:r>
            <a:r>
              <a:rPr lang="en-US" altLang="zh-CN" sz="2800" i="1">
                <a:solidFill>
                  <a:srgbClr val="FF0000"/>
                </a:solidFill>
                <a:latin typeface="Georgia" panose="02040502050405020303" charset="0"/>
                <a:cs typeface="Georgia" panose="02040502050405020303" charset="0"/>
              </a:rPr>
              <a:t>v </a:t>
            </a:r>
            <a:r>
              <a:rPr lang="zh-CN" altLang="en-US" sz="2400" b="1">
                <a:solidFill>
                  <a:srgbClr val="FF0000"/>
                </a:solidFill>
              </a:rPr>
              <a:t>, </a:t>
            </a:r>
            <a:r>
              <a:rPr lang="en-US" altLang="zh-CN" sz="2800" i="1">
                <a:solidFill>
                  <a:srgbClr val="FF0000"/>
                </a:solidFill>
                <a:latin typeface="Georgia" panose="02040502050405020303" charset="0"/>
                <a:cs typeface="Georgia" panose="02040502050405020303" charset="0"/>
              </a:rPr>
              <a:t>w</a:t>
            </a:r>
            <a:r>
              <a:rPr lang="zh-CN" altLang="en-US" sz="2400" b="1">
                <a:solidFill>
                  <a:srgbClr val="FF0000"/>
                </a:solidFill>
              </a:rPr>
              <a:t> , </a:t>
            </a:r>
            <a:r>
              <a:rPr lang="en-US" altLang="zh-CN" sz="2800" i="1">
                <a:solidFill>
                  <a:srgbClr val="FF0000"/>
                </a:solidFill>
                <a:latin typeface="Georgia" panose="02040502050405020303" charset="0"/>
                <a:cs typeface="Georgia" panose="02040502050405020303" charset="0"/>
              </a:rPr>
              <a:t>q+a</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2" name="矩形 1"/>
          <p:cNvSpPr/>
          <p:nvPr/>
        </p:nvSpPr>
        <p:spPr>
          <a:xfrm>
            <a:off x="4031615" y="2345055"/>
            <a:ext cx="6192520" cy="829945"/>
          </a:xfrm>
          <a:prstGeom prst="rect">
            <a:avLst/>
          </a:prstGeom>
          <a:noFill/>
          <a:ln>
            <a:noFill/>
          </a:ln>
        </p:spPr>
        <p:txBody>
          <a:bodyPr wrap="square" rtlCol="0" anchor="t">
            <a:spAutoFit/>
          </a:bodyPr>
          <a:p>
            <a:pPr algn="l"/>
            <a:r>
              <a:rPr lang="en-US" altLang="zh-CN" sz="2400" b="1" i="1">
                <a:solidFill>
                  <a:srgbClr val="0070C0"/>
                </a:solidFill>
              </a:rPr>
              <a:t>remove all vertices beyond </a:t>
            </a:r>
            <a:r>
              <a:rPr lang="en-US" altLang="zh-CN" sz="2400" b="1" i="1">
                <a:solidFill>
                  <a:srgbClr val="FF0000"/>
                </a:solidFill>
              </a:rPr>
              <a:t>k </a:t>
            </a:r>
            <a:endParaRPr lang="en-US" altLang="zh-CN" sz="2400" b="1" i="1">
              <a:solidFill>
                <a:srgbClr val="FF0000"/>
              </a:solidFill>
            </a:endParaRPr>
          </a:p>
          <a:p>
            <a:pPr algn="l"/>
            <a:r>
              <a:rPr lang="en-US" altLang="zh-CN" sz="2400" b="1" i="1">
                <a:solidFill>
                  <a:srgbClr val="0070C0"/>
                </a:solidFill>
              </a:rPr>
              <a:t>(not excluding </a:t>
            </a:r>
            <a:r>
              <a:rPr lang="en-US" altLang="zh-CN" sz="2400" b="1" i="1">
                <a:solidFill>
                  <a:srgbClr val="FF0000"/>
                </a:solidFill>
              </a:rPr>
              <a:t>k</a:t>
            </a:r>
            <a:r>
              <a:rPr lang="en-US" altLang="zh-CN" sz="2400" b="1" i="1">
                <a:solidFill>
                  <a:srgbClr val="0070C0"/>
                </a:solidFill>
              </a:rPr>
              <a:t>) from </a:t>
            </a:r>
            <a:r>
              <a:rPr lang="en-US" altLang="zh-CN" sz="2400" b="1" i="1">
                <a:solidFill>
                  <a:srgbClr val="FF0000"/>
                </a:solidFill>
              </a:rPr>
              <a:t>ImList</a:t>
            </a:r>
            <a:endParaRPr lang="en-US" altLang="zh-CN" sz="2400" b="1" i="1">
              <a:solidFill>
                <a:srgbClr val="FF0000"/>
              </a:solidFill>
            </a:endParaRPr>
          </a:p>
        </p:txBody>
      </p:sp>
      <p:grpSp>
        <p:nvGrpSpPr>
          <p:cNvPr id="3" name="组合 2"/>
          <p:cNvGrpSpPr/>
          <p:nvPr/>
        </p:nvGrpSpPr>
        <p:grpSpPr>
          <a:xfrm>
            <a:off x="150495" y="2550795"/>
            <a:ext cx="3524885" cy="2800350"/>
            <a:chOff x="237" y="4017"/>
            <a:chExt cx="5551" cy="4410"/>
          </a:xfrm>
        </p:grpSpPr>
        <p:sp>
          <p:nvSpPr>
            <p:cNvPr id="96" name="矩形 95"/>
            <p:cNvSpPr/>
            <p:nvPr/>
          </p:nvSpPr>
          <p:spPr>
            <a:xfrm>
              <a:off x="237" y="5859"/>
              <a:ext cx="5551" cy="725"/>
            </a:xfrm>
            <a:prstGeom prst="rect">
              <a:avLst/>
            </a:prstGeom>
            <a:noFill/>
            <a:ln>
              <a:noFill/>
            </a:ln>
          </p:spPr>
          <p:txBody>
            <a:bodyPr wrap="square" rtlCol="0" anchor="t">
              <a:spAutoFit/>
            </a:bodyPr>
            <a:p>
              <a:pPr algn="l"/>
              <a:r>
                <a:rPr lang="en-US" altLang="zh-CN" sz="2400" b="1" i="1">
                  <a:solidFill>
                    <a:srgbClr val="FF0000"/>
                  </a:solidFill>
                </a:rPr>
                <a:t>process(delete_edit)</a:t>
              </a:r>
              <a:endParaRPr lang="en-US" altLang="zh-CN" sz="2400" b="1" i="1">
                <a:solidFill>
                  <a:srgbClr val="FF0000"/>
                </a:solidFill>
              </a:endParaRPr>
            </a:p>
          </p:txBody>
        </p:sp>
        <p:sp>
          <p:nvSpPr>
            <p:cNvPr id="5" name="左大括号 4"/>
            <p:cNvSpPr/>
            <p:nvPr/>
          </p:nvSpPr>
          <p:spPr>
            <a:xfrm>
              <a:off x="5163" y="4017"/>
              <a:ext cx="526" cy="441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4" name="矩形 3"/>
          <p:cNvSpPr/>
          <p:nvPr/>
        </p:nvSpPr>
        <p:spPr>
          <a:xfrm>
            <a:off x="3952875" y="3553460"/>
            <a:ext cx="5774690" cy="829945"/>
          </a:xfrm>
          <a:prstGeom prst="rect">
            <a:avLst/>
          </a:prstGeom>
          <a:noFill/>
          <a:ln>
            <a:noFill/>
          </a:ln>
        </p:spPr>
        <p:txBody>
          <a:bodyPr wrap="square" rtlCol="0" anchor="t">
            <a:spAutoFit/>
          </a:bodyPr>
          <a:p>
            <a:pPr algn="l"/>
            <a:r>
              <a:rPr lang="en-US" altLang="zh-CN" sz="2400" b="1" i="1">
                <a:solidFill>
                  <a:srgbClr val="0070C0"/>
                </a:solidFill>
              </a:rPr>
              <a:t> update the CANList for each descendant of</a:t>
            </a:r>
            <a:r>
              <a:rPr lang="en-US" altLang="zh-CN" sz="2400" b="1">
                <a:solidFill>
                  <a:srgbClr val="0070C0"/>
                </a:solidFill>
              </a:rPr>
              <a:t> </a:t>
            </a:r>
            <a:r>
              <a:rPr lang="en-US" altLang="zh-CN" sz="2400" b="1" i="1">
                <a:solidFill>
                  <a:srgbClr val="FF0000"/>
                </a:solidFill>
              </a:rPr>
              <a:t>k</a:t>
            </a:r>
            <a:endParaRPr lang="en-US" altLang="zh-CN" sz="2400" b="1" i="1">
              <a:solidFill>
                <a:srgbClr val="FF0000"/>
              </a:solidFill>
            </a:endParaRPr>
          </a:p>
        </p:txBody>
      </p:sp>
      <p:sp>
        <p:nvSpPr>
          <p:cNvPr id="6" name="矩形 5"/>
          <p:cNvSpPr/>
          <p:nvPr/>
        </p:nvSpPr>
        <p:spPr>
          <a:xfrm>
            <a:off x="3854450" y="4938395"/>
            <a:ext cx="7002145" cy="829945"/>
          </a:xfrm>
          <a:prstGeom prst="rect">
            <a:avLst/>
          </a:prstGeom>
          <a:noFill/>
          <a:ln>
            <a:noFill/>
          </a:ln>
        </p:spPr>
        <p:txBody>
          <a:bodyPr wrap="square" rtlCol="0" anchor="t">
            <a:spAutoFit/>
          </a:bodyPr>
          <a:p>
            <a:pPr algn="l"/>
            <a:r>
              <a:rPr lang="en-US" altLang="zh-CN" sz="2400" b="1" i="1">
                <a:solidFill>
                  <a:srgbClr val="0070C0"/>
                </a:solidFill>
              </a:rPr>
              <a:t>Set</a:t>
            </a:r>
            <a:r>
              <a:rPr lang="en-US" altLang="zh-CN" sz="2400" b="1" i="1">
                <a:solidFill>
                  <a:srgbClr val="FF0000"/>
                </a:solidFill>
              </a:rPr>
              <a:t> Reachability_Status</a:t>
            </a:r>
            <a:r>
              <a:rPr lang="en-US" altLang="zh-CN" sz="2400" b="1" i="1">
                <a:solidFill>
                  <a:srgbClr val="0070C0"/>
                </a:solidFill>
              </a:rPr>
              <a:t> to </a:t>
            </a:r>
            <a:r>
              <a:rPr lang="en-US" altLang="zh-CN" sz="2400" b="1" i="1">
                <a:solidFill>
                  <a:srgbClr val="FF0000"/>
                </a:solidFill>
              </a:rPr>
              <a:t>FALSE</a:t>
            </a:r>
            <a:r>
              <a:rPr lang="en-US" altLang="zh-CN" sz="2400" b="1" i="1">
                <a:solidFill>
                  <a:srgbClr val="0070C0"/>
                </a:solidFill>
              </a:rPr>
              <a:t> and </a:t>
            </a:r>
            <a:r>
              <a:rPr lang="en-US" altLang="zh-CN" sz="2400" b="1" i="1">
                <a:solidFill>
                  <a:srgbClr val="FF0000"/>
                </a:solidFill>
              </a:rPr>
              <a:t>delete the edit </a:t>
            </a:r>
            <a:r>
              <a:rPr lang="en-US" altLang="zh-CN" sz="2400" b="1" i="1">
                <a:solidFill>
                  <a:srgbClr val="0070C0"/>
                </a:solidFill>
              </a:rPr>
              <a:t>itself from </a:t>
            </a:r>
            <a:r>
              <a:rPr lang="en-US" altLang="zh-CN" sz="2400" b="1" i="1">
                <a:solidFill>
                  <a:srgbClr val="FF0000"/>
                </a:solidFill>
              </a:rPr>
              <a:t>CEDList</a:t>
            </a:r>
            <a:endParaRPr lang="en-US" altLang="zh-CN" sz="2400" b="1" i="1">
              <a:solidFill>
                <a:srgbClr val="0070C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387455" y="6435090"/>
            <a:ext cx="922655" cy="368300"/>
          </a:xfrm>
          <a:prstGeom prst="rect">
            <a:avLst/>
          </a:prstGeom>
          <a:noFill/>
        </p:spPr>
        <p:txBody>
          <a:bodyPr wrap="square" rtlCol="0">
            <a:spAutoFit/>
          </a:bodyPr>
          <a:p>
            <a:r>
              <a:rPr lang="en-US" altLang="zh-CN" b="1"/>
              <a:t>23/34</a:t>
            </a:r>
            <a:endParaRPr lang="en-US" b="1"/>
          </a:p>
        </p:txBody>
      </p:sp>
      <p:grpSp>
        <p:nvGrpSpPr>
          <p:cNvPr id="305" name="组合 304"/>
          <p:cNvGrpSpPr/>
          <p:nvPr/>
        </p:nvGrpSpPr>
        <p:grpSpPr>
          <a:xfrm>
            <a:off x="1523365" y="93345"/>
            <a:ext cx="9403961" cy="2931224"/>
            <a:chOff x="1547" y="2103"/>
            <a:chExt cx="14809" cy="4616"/>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1589" y="5646"/>
              <a:ext cx="14767" cy="1073"/>
              <a:chOff x="1366" y="8294"/>
              <a:chExt cx="15730" cy="1259"/>
            </a:xfrm>
          </p:grpSpPr>
          <p:sp>
            <p:nvSpPr>
              <p:cNvPr id="218" name="文本框 217"/>
              <p:cNvSpPr txBox="1"/>
              <p:nvPr/>
            </p:nvSpPr>
            <p:spPr>
              <a:xfrm>
                <a:off x="1366" y="8294"/>
                <a:ext cx="4132" cy="737"/>
              </a:xfrm>
              <a:prstGeom prst="rect">
                <a:avLst/>
              </a:prstGeom>
              <a:noFill/>
            </p:spPr>
            <p:txBody>
              <a:bodyPr wrap="square" rtlCol="0">
                <a:spAutoFit/>
              </a:bodyPr>
              <a:p>
                <a:r>
                  <a:rPr lang="en-US" altLang="zh-CN">
                    <a:solidFill>
                      <a:srgbClr val="C00000"/>
                    </a:solidFill>
                  </a:rPr>
                  <a:t>SNAPSHOT - 1</a:t>
                </a:r>
                <a:r>
                  <a:rPr lang="zh-CN" altLang="en-US">
                    <a:solidFill>
                      <a:srgbClr val="C00000"/>
                    </a:solidFill>
                  </a:rPr>
                  <a:t>（</a:t>
                </a:r>
                <a:r>
                  <a:rPr lang="en-US" altLang="zh-CN" sz="2000" b="1" i="1">
                    <a:solidFill>
                      <a:srgbClr val="0070C0"/>
                    </a:solidFill>
                    <a:latin typeface="Georgia" panose="02040502050405020303" charset="0"/>
                    <a:cs typeface="Georgia" panose="02040502050405020303" charset="0"/>
                  </a:rPr>
                  <a:t>S1</a:t>
                </a:r>
                <a:r>
                  <a:rPr lang="zh-CN" altLang="en-US">
                    <a:solidFill>
                      <a:srgbClr val="C00000"/>
                    </a:solidFill>
                  </a:rPr>
                  <a:t>）</a:t>
                </a:r>
                <a:endParaRPr lang="zh-CN" altLang="en-US">
                  <a:solidFill>
                    <a:srgbClr val="C00000"/>
                  </a:solidFill>
                </a:endParaRPr>
              </a:p>
            </p:txBody>
          </p:sp>
          <p:sp>
            <p:nvSpPr>
              <p:cNvPr id="219" name="文本框 218"/>
              <p:cNvSpPr txBox="1"/>
              <p:nvPr/>
            </p:nvSpPr>
            <p:spPr>
              <a:xfrm>
                <a:off x="6941" y="8305"/>
                <a:ext cx="4101" cy="1248"/>
              </a:xfrm>
              <a:prstGeom prst="rect">
                <a:avLst/>
              </a:prstGeom>
              <a:noFill/>
            </p:spPr>
            <p:txBody>
              <a:bodyPr wrap="square" rtlCol="0">
                <a:spAutoFit/>
              </a:bodyPr>
              <a:p>
                <a:r>
                  <a:rPr lang="en-US" altLang="zh-CN">
                    <a:solidFill>
                      <a:srgbClr val="C00000"/>
                    </a:solidFill>
                  </a:rPr>
                  <a:t>SNAPSHOT - 2</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S2</a:t>
                </a:r>
                <a:r>
                  <a:rPr lang="zh-CN" altLang="en-US">
                    <a:solidFill>
                      <a:srgbClr val="C00000"/>
                    </a:solidFill>
                    <a:sym typeface="+mn-ea"/>
                  </a:rPr>
                  <a:t>）</a:t>
                </a:r>
                <a:endParaRPr lang="zh-CN" altLang="en-US">
                  <a:solidFill>
                    <a:srgbClr val="C00000"/>
                  </a:solidFill>
                </a:endParaRPr>
              </a:p>
              <a:p>
                <a:endParaRPr lang="en-US" altLang="zh-CN">
                  <a:solidFill>
                    <a:srgbClr val="C00000"/>
                  </a:solidFill>
                </a:endParaRPr>
              </a:p>
            </p:txBody>
          </p:sp>
          <p:sp>
            <p:nvSpPr>
              <p:cNvPr id="220" name="文本框 219"/>
              <p:cNvSpPr txBox="1"/>
              <p:nvPr/>
            </p:nvSpPr>
            <p:spPr>
              <a:xfrm>
                <a:off x="12964" y="8816"/>
                <a:ext cx="4132" cy="737"/>
              </a:xfrm>
              <a:prstGeom prst="rect">
                <a:avLst/>
              </a:prstGeom>
              <a:noFill/>
            </p:spPr>
            <p:txBody>
              <a:bodyPr wrap="square" rtlCol="0">
                <a:spAutoFit/>
              </a:bodyPr>
              <a:p>
                <a:r>
                  <a:rPr lang="en-US" altLang="zh-CN">
                    <a:solidFill>
                      <a:srgbClr val="C00000"/>
                    </a:solidFill>
                  </a:rPr>
                  <a:t>SNAPSHOT - 3</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S3</a:t>
                </a:r>
                <a:r>
                  <a:rPr lang="zh-CN" altLang="en-US">
                    <a:solidFill>
                      <a:srgbClr val="C00000"/>
                    </a:solidFill>
                    <a:sym typeface="+mn-ea"/>
                  </a:rPr>
                  <a:t>）</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4" imgW="914400" imgH="215900" progId="Equation.KSEE3">
                  <p:embed/>
                </p:oleObj>
              </mc:Choice>
              <mc:Fallback>
                <p:oleObj name=""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6" imgW="914400" imgH="215900" progId="Equation.KSEE3">
                  <p:embed/>
                </p:oleObj>
              </mc:Choice>
              <mc:Fallback>
                <p:oleObj name=""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3" name="矩形 2"/>
          <p:cNvSpPr/>
          <p:nvPr/>
        </p:nvSpPr>
        <p:spPr>
          <a:xfrm>
            <a:off x="21590" y="2717165"/>
            <a:ext cx="8627110" cy="583565"/>
          </a:xfrm>
          <a:prstGeom prst="rect">
            <a:avLst/>
          </a:prstGeom>
          <a:noFill/>
          <a:ln>
            <a:noFill/>
          </a:ln>
        </p:spPr>
        <p:txBody>
          <a:bodyPr wrap="square" rtlCol="0" anchor="t">
            <a:spAutoFit/>
          </a:bodyPr>
          <a:p>
            <a:pPr algn="l"/>
            <a:r>
              <a:rPr lang="zh-CN" altLang="en-US" sz="2400" b="1">
                <a:solidFill>
                  <a:srgbClr val="FF0000"/>
                </a:solidFill>
                <a:sym typeface="+mn-ea"/>
              </a:rPr>
              <a:t>SSReach( </a:t>
            </a:r>
            <a:r>
              <a:rPr lang="en-US" altLang="zh-CN" sz="2400" i="1">
                <a:solidFill>
                  <a:srgbClr val="FF0000"/>
                </a:solidFill>
                <a:latin typeface="Georgia" panose="02040502050405020303" charset="0"/>
                <a:cs typeface="Georgia" panose="02040502050405020303" charset="0"/>
                <a:sym typeface="+mn-ea"/>
              </a:rPr>
              <a:t>B</a:t>
            </a:r>
            <a:r>
              <a:rPr lang="zh-CN" altLang="en-US" sz="2400" b="1">
                <a:solidFill>
                  <a:srgbClr val="FF0000"/>
                </a:solidFill>
                <a:sym typeface="+mn-ea"/>
              </a:rPr>
              <a:t>, </a:t>
            </a:r>
            <a:r>
              <a:rPr lang="en-US" altLang="zh-CN" sz="2400" i="1">
                <a:solidFill>
                  <a:srgbClr val="FF0000"/>
                </a:solidFill>
                <a:latin typeface="Georgia" panose="02040502050405020303" charset="0"/>
                <a:cs typeface="Georgia" panose="02040502050405020303" charset="0"/>
                <a:sym typeface="+mn-ea"/>
              </a:rPr>
              <a:t>E</a:t>
            </a:r>
            <a:r>
              <a:rPr lang="zh-CN" altLang="en-US" sz="2400" b="1">
                <a:solidFill>
                  <a:srgbClr val="FF0000"/>
                </a:solidFill>
                <a:sym typeface="+mn-ea"/>
              </a:rPr>
              <a:t> , </a:t>
            </a:r>
            <a:r>
              <a:rPr lang="en-US" altLang="zh-CN" sz="2400" b="1">
                <a:solidFill>
                  <a:srgbClr val="FF0000"/>
                </a:solidFill>
                <a:sym typeface="+mn-ea"/>
              </a:rPr>
              <a:t>S</a:t>
            </a:r>
            <a:r>
              <a:rPr lang="en-US" altLang="zh-CN" sz="2400" i="1">
                <a:solidFill>
                  <a:srgbClr val="FF0000"/>
                </a:solidFill>
                <a:latin typeface="Georgia" panose="02040502050405020303" charset="0"/>
                <a:cs typeface="Georgia" panose="02040502050405020303" charset="0"/>
                <a:sym typeface="+mn-ea"/>
              </a:rPr>
              <a:t>3</a:t>
            </a:r>
            <a:r>
              <a:rPr lang="zh-CN" altLang="en-US" sz="2400" b="1">
                <a:solidFill>
                  <a:srgbClr val="FF0000"/>
                </a:solidFill>
                <a:sym typeface="+mn-ea"/>
              </a:rPr>
              <a:t>)</a:t>
            </a:r>
            <a:r>
              <a:rPr lang="zh-CN" altLang="en-US" sz="2400" b="1">
                <a:solidFill>
                  <a:srgbClr val="FF0000"/>
                </a:solidFill>
              </a:rPr>
              <a:t>      </a:t>
            </a:r>
            <a:r>
              <a:rPr lang="en-US" altLang="zh-CN" sz="2400" b="1" i="1">
                <a:solidFill>
                  <a:srgbClr val="0070C0"/>
                </a:solidFill>
                <a:latin typeface="Georgia" panose="02040502050405020303" charset="0"/>
                <a:cs typeface="Georgia" panose="02040502050405020303" charset="0"/>
              </a:rPr>
              <a:t>S1</a:t>
            </a:r>
            <a:r>
              <a:rPr lang="en-US" altLang="zh-CN" sz="2400" b="1" i="1">
                <a:solidFill>
                  <a:srgbClr val="0070C0"/>
                </a:solidFill>
                <a:latin typeface="Georgia" panose="02040502050405020303" charset="0"/>
                <a:cs typeface="Georgia" panose="02040502050405020303" charset="0"/>
                <a:sym typeface="+mn-ea"/>
              </a:rPr>
              <a:t> </a:t>
            </a:r>
            <a:r>
              <a:rPr lang="zh-CN" altLang="en-US" sz="2400" b="1">
                <a:solidFill>
                  <a:srgbClr val="0070C0"/>
                </a:solidFill>
                <a:sym typeface="+mn-ea"/>
              </a:rPr>
              <a:t>is </a:t>
            </a:r>
            <a:r>
              <a:rPr lang="zh-CN" altLang="en-US" sz="2400" b="1">
                <a:solidFill>
                  <a:srgbClr val="FF0000"/>
                </a:solidFill>
                <a:sym typeface="+mn-ea"/>
              </a:rPr>
              <a:t>indexed</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43" name="矩形 42"/>
          <p:cNvSpPr/>
          <p:nvPr/>
        </p:nvSpPr>
        <p:spPr>
          <a:xfrm>
            <a:off x="40640" y="3218815"/>
            <a:ext cx="7502525" cy="706755"/>
          </a:xfrm>
          <a:prstGeom prst="rect">
            <a:avLst/>
          </a:prstGeom>
          <a:noFill/>
          <a:ln>
            <a:noFill/>
          </a:ln>
        </p:spPr>
        <p:txBody>
          <a:bodyPr wrap="square" rtlCol="0" anchor="t">
            <a:spAutoFit/>
          </a:bodyPr>
          <a:p>
            <a:pPr algn="l"/>
            <a:r>
              <a:rPr lang="en-US" altLang="zh-CN" sz="2000" i="1">
                <a:solidFill>
                  <a:srgbClr val="0070C0"/>
                </a:solidFill>
                <a:latin typeface="Georgia" panose="02040502050405020303" charset="0"/>
                <a:cs typeface="Georgia" panose="02040502050405020303" charset="0"/>
                <a:sym typeface="+mn-ea"/>
              </a:rPr>
              <a:t>CEDList</a:t>
            </a:r>
            <a:r>
              <a:rPr lang="en-US" altLang="zh-CN" sz="2000">
                <a:solidFill>
                  <a:srgbClr val="0070C0"/>
                </a:solidFill>
                <a:latin typeface="Georgia" panose="02040502050405020303" charset="0"/>
                <a:cs typeface="Georgia" panose="02040502050405020303" charset="0"/>
                <a:sym typeface="+mn-ea"/>
              </a:rPr>
              <a:t>(S3)</a:t>
            </a:r>
            <a:r>
              <a:rPr lang="en-US" altLang="zh-CN" sz="2000">
                <a:latin typeface="Georgia" panose="02040502050405020303" charset="0"/>
                <a:cs typeface="Georgia" panose="02040502050405020303" charset="0"/>
                <a:sym typeface="+mn-ea"/>
              </a:rPr>
              <a:t>={ </a:t>
            </a:r>
            <a:r>
              <a:rPr lang="en-US" altLang="zh-CN" sz="2000" i="1">
                <a:latin typeface="Georgia" panose="02040502050405020303" charset="0"/>
                <a:cs typeface="Georgia" panose="02040502050405020303" charset="0"/>
                <a:sym typeface="+mn-ea"/>
              </a:rPr>
              <a:t>DEL(B,D), DEL(F,G), DEL(D,E),    DEL(F,H),</a:t>
            </a:r>
            <a:endParaRPr lang="en-US" altLang="zh-CN" sz="2000" i="1">
              <a:latin typeface="Georgia" panose="02040502050405020303" charset="0"/>
              <a:cs typeface="Georgia" panose="02040502050405020303" charset="0"/>
              <a:sym typeface="+mn-ea"/>
            </a:endParaRPr>
          </a:p>
          <a:p>
            <a:pPr algn="l"/>
            <a:r>
              <a:rPr lang="en-US" altLang="zh-CN" sz="2000" i="1">
                <a:latin typeface="Georgia" panose="02040502050405020303" charset="0"/>
                <a:cs typeface="Georgia" panose="02040502050405020303" charset="0"/>
                <a:sym typeface="+mn-ea"/>
              </a:rPr>
              <a:t>                          ADD(A,D), ADD(C,G), ADD(G,E),  ADD(D,H)</a:t>
            </a:r>
            <a:r>
              <a:rPr lang="en-US" altLang="zh-CN" sz="2000">
                <a:latin typeface="Georgia" panose="02040502050405020303" charset="0"/>
                <a:cs typeface="Georgia" panose="02040502050405020303" charset="0"/>
                <a:sym typeface="+mn-ea"/>
              </a:rPr>
              <a:t>};</a:t>
            </a:r>
            <a:endParaRPr lang="en-US" altLang="zh-CN" sz="2000" b="1">
              <a:solidFill>
                <a:srgbClr val="0070C0"/>
              </a:solidFill>
              <a:latin typeface="Georgia" panose="02040502050405020303" charset="0"/>
              <a:cs typeface="Georgia" panose="02040502050405020303" charset="0"/>
              <a:sym typeface="+mn-ea"/>
            </a:endParaRPr>
          </a:p>
        </p:txBody>
      </p:sp>
      <p:sp>
        <p:nvSpPr>
          <p:cNvPr id="50" name="矩形 49"/>
          <p:cNvSpPr/>
          <p:nvPr/>
        </p:nvSpPr>
        <p:spPr>
          <a:xfrm>
            <a:off x="40640" y="3864610"/>
            <a:ext cx="10332085" cy="82994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 </a:t>
            </a:r>
            <a:r>
              <a:rPr lang="en-US" altLang="zh-CN" sz="2400" i="1">
                <a:solidFill>
                  <a:srgbClr val="0070C0"/>
                </a:solidFill>
                <a:latin typeface="Georgia" panose="02040502050405020303" charset="0"/>
                <a:cs typeface="Georgia" panose="02040502050405020303" charset="0"/>
                <a:sym typeface="+mn-ea"/>
              </a:rPr>
              <a:t>Reachability_Status </a:t>
            </a:r>
            <a:r>
              <a:rPr lang="en-US" altLang="zh-CN" sz="2400" i="1">
                <a:latin typeface="Georgia" panose="02040502050405020303" charset="0"/>
                <a:cs typeface="Georgia" panose="02040502050405020303" charset="0"/>
                <a:sym typeface="+mn-ea"/>
              </a:rPr>
              <a:t>← </a:t>
            </a:r>
            <a:r>
              <a:rPr lang="en-US" altLang="zh-CN" sz="2400" b="1" i="1">
                <a:solidFill>
                  <a:schemeClr val="tx2"/>
                </a:solidFill>
                <a:latin typeface="Georgia" panose="02040502050405020303" charset="0"/>
                <a:cs typeface="Georgia" panose="02040502050405020303" charset="0"/>
                <a:sym typeface="+mn-ea"/>
              </a:rPr>
              <a:t>true                               </a:t>
            </a:r>
            <a:endParaRPr lang="en-US" altLang="zh-CN" sz="2400" b="1" i="1">
              <a:solidFill>
                <a:schemeClr val="tx2"/>
              </a:solidFill>
              <a:latin typeface="Georgia" panose="02040502050405020303" charset="0"/>
              <a:cs typeface="Georgia" panose="02040502050405020303" charset="0"/>
              <a:sym typeface="+mn-ea"/>
            </a:endParaRPr>
          </a:p>
          <a:p>
            <a:pPr algn="l"/>
            <a:r>
              <a:rPr lang="en-US" altLang="zh-CN" sz="2400" i="1">
                <a:solidFill>
                  <a:srgbClr val="FF0000"/>
                </a:solidFill>
                <a:latin typeface="Georgia" panose="02040502050405020303" charset="0"/>
                <a:cs typeface="Georgia" panose="02040502050405020303" charset="0"/>
                <a:sym typeface="+mn-ea"/>
              </a:rPr>
              <a:t> </a:t>
            </a:r>
            <a:r>
              <a:rPr lang="en-US" altLang="zh-CN" sz="2400" i="1">
                <a:solidFill>
                  <a:srgbClr val="0070C0"/>
                </a:solidFill>
                <a:latin typeface="Georgia" panose="02040502050405020303" charset="0"/>
                <a:cs typeface="Georgia" panose="02040502050405020303" charset="0"/>
                <a:sym typeface="+mn-ea"/>
              </a:rPr>
              <a:t>ImList </a:t>
            </a:r>
            <a:r>
              <a:rPr lang="en-US" altLang="zh-CN" sz="2400" i="1">
                <a:latin typeface="Georgia" panose="02040502050405020303" charset="0"/>
                <a:cs typeface="Georgia" panose="02040502050405020303" charset="0"/>
                <a:sym typeface="+mn-ea"/>
              </a:rPr>
              <a:t>= {E</a:t>
            </a:r>
            <a:r>
              <a:rPr lang="zh-CN" altLang="en-US" sz="2400" i="1">
                <a:latin typeface="Georgia" panose="02040502050405020303" charset="0"/>
                <a:cs typeface="Georgia" panose="02040502050405020303" charset="0"/>
                <a:sym typeface="+mn-ea"/>
              </a:rPr>
              <a:t>，</a:t>
            </a:r>
            <a:r>
              <a:rPr lang="en-US" altLang="zh-CN" sz="2400" i="1">
                <a:latin typeface="Georgia" panose="02040502050405020303" charset="0"/>
                <a:cs typeface="Georgia" panose="02040502050405020303" charset="0"/>
                <a:sym typeface="+mn-ea"/>
              </a:rPr>
              <a:t>D};                                     </a:t>
            </a:r>
            <a:endParaRPr lang="zh-CN" altLang="en-US" sz="2400" i="1">
              <a:solidFill>
                <a:srgbClr val="FF0000"/>
              </a:solidFill>
              <a:latin typeface="Georgia" panose="02040502050405020303" charset="0"/>
              <a:cs typeface="Georgia" panose="02040502050405020303" charset="0"/>
              <a:sym typeface="+mn-ea"/>
            </a:endParaRPr>
          </a:p>
        </p:txBody>
      </p:sp>
      <p:sp>
        <p:nvSpPr>
          <p:cNvPr id="4" name="矩形 3"/>
          <p:cNvSpPr/>
          <p:nvPr/>
        </p:nvSpPr>
        <p:spPr>
          <a:xfrm>
            <a:off x="-26035" y="4624070"/>
            <a:ext cx="5610225" cy="46037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④ </a:t>
            </a:r>
            <a:r>
              <a:rPr sz="2400">
                <a:latin typeface="Georgia" panose="02040502050405020303" charset="0"/>
                <a:cs typeface="Georgia" panose="02040502050405020303" charset="0"/>
                <a:sym typeface="+mn-ea"/>
              </a:rPr>
              <a:t>delete_edit ← SearchCEDList(</a:t>
            </a:r>
            <a:r>
              <a:rPr lang="en-US" sz="2400">
                <a:solidFill>
                  <a:srgbClr val="FF0000"/>
                </a:solidFill>
                <a:latin typeface="Georgia" panose="02040502050405020303" charset="0"/>
                <a:cs typeface="Georgia" panose="02040502050405020303" charset="0"/>
                <a:sym typeface="+mn-ea"/>
              </a:rPr>
              <a:t>E</a:t>
            </a:r>
            <a:r>
              <a:rPr sz="2400">
                <a:latin typeface="Georgia" panose="02040502050405020303" charset="0"/>
                <a:cs typeface="Georgia" panose="02040502050405020303" charset="0"/>
                <a:sym typeface="+mn-ea"/>
              </a:rPr>
              <a:t>) </a:t>
            </a:r>
            <a:endParaRPr sz="2400">
              <a:latin typeface="Georgia" panose="02040502050405020303" charset="0"/>
              <a:cs typeface="Georgia" panose="02040502050405020303" charset="0"/>
              <a:sym typeface="+mn-ea"/>
            </a:endParaRPr>
          </a:p>
        </p:txBody>
      </p:sp>
      <p:sp>
        <p:nvSpPr>
          <p:cNvPr id="96" name="矩形 95"/>
          <p:cNvSpPr/>
          <p:nvPr/>
        </p:nvSpPr>
        <p:spPr>
          <a:xfrm>
            <a:off x="74295" y="5020945"/>
            <a:ext cx="3524885" cy="460375"/>
          </a:xfrm>
          <a:prstGeom prst="rect">
            <a:avLst/>
          </a:prstGeom>
          <a:noFill/>
          <a:ln>
            <a:noFill/>
          </a:ln>
        </p:spPr>
        <p:txBody>
          <a:bodyPr wrap="square" rtlCol="0" anchor="t">
            <a:spAutoFit/>
          </a:bodyPr>
          <a:p>
            <a:pPr algn="l"/>
            <a:r>
              <a:rPr lang="en-US" altLang="zh-CN" sz="2400" b="1" i="1">
                <a:solidFill>
                  <a:srgbClr val="FF0000"/>
                </a:solidFill>
              </a:rPr>
              <a:t>process(delete_edit):</a:t>
            </a:r>
            <a:endParaRPr lang="en-US" altLang="zh-CN" sz="2400" b="1" i="1">
              <a:solidFill>
                <a:srgbClr val="FF0000"/>
              </a:solidFill>
            </a:endParaRPr>
          </a:p>
        </p:txBody>
      </p:sp>
      <p:sp>
        <p:nvSpPr>
          <p:cNvPr id="2" name="矩形 1"/>
          <p:cNvSpPr/>
          <p:nvPr/>
        </p:nvSpPr>
        <p:spPr>
          <a:xfrm>
            <a:off x="211455" y="5605145"/>
            <a:ext cx="5171440" cy="82994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 </a:t>
            </a:r>
            <a:r>
              <a:rPr lang="en-US" altLang="zh-CN" sz="2400" i="1">
                <a:solidFill>
                  <a:srgbClr val="FF0000"/>
                </a:solidFill>
                <a:latin typeface="Georgia" panose="02040502050405020303" charset="0"/>
                <a:cs typeface="Georgia" panose="02040502050405020303" charset="0"/>
                <a:sym typeface="+mn-ea"/>
              </a:rPr>
              <a:t>ImList</a:t>
            </a:r>
            <a:r>
              <a:rPr lang="en-US" altLang="zh-CN" sz="2400" i="1">
                <a:latin typeface="Georgia" panose="02040502050405020303" charset="0"/>
                <a:cs typeface="Georgia" panose="02040502050405020303" charset="0"/>
                <a:sym typeface="+mn-ea"/>
              </a:rPr>
              <a:t> = {E};</a:t>
            </a:r>
            <a:r>
              <a:rPr lang="en-US" altLang="zh-CN" sz="2400" b="1" i="1">
                <a:solidFill>
                  <a:schemeClr val="tx2"/>
                </a:solidFill>
                <a:latin typeface="Georgia" panose="02040502050405020303" charset="0"/>
                <a:cs typeface="Georgia" panose="02040502050405020303" charset="0"/>
                <a:sym typeface="+mn-ea"/>
              </a:rPr>
              <a:t>                  </a:t>
            </a:r>
            <a:endParaRPr lang="en-US" altLang="zh-CN" sz="2400" i="1">
              <a:latin typeface="Georgia" panose="02040502050405020303" charset="0"/>
              <a:cs typeface="Georgia" panose="02040502050405020303" charset="0"/>
              <a:sym typeface="+mn-ea"/>
            </a:endParaRPr>
          </a:p>
          <a:p>
            <a:pPr algn="l"/>
            <a:r>
              <a:rPr lang="en-US" altLang="zh-CN" sz="2400" i="1">
                <a:solidFill>
                  <a:srgbClr val="FF0000"/>
                </a:solidFill>
                <a:latin typeface="Georgia" panose="02040502050405020303" charset="0"/>
                <a:cs typeface="Georgia" panose="02040502050405020303" charset="0"/>
                <a:sym typeface="+mn-ea"/>
              </a:rPr>
              <a:t>Reachability_Status</a:t>
            </a:r>
            <a:r>
              <a:rPr lang="en-US" altLang="zh-CN" sz="2400" i="1">
                <a:latin typeface="Georgia" panose="02040502050405020303" charset="0"/>
                <a:cs typeface="Georgia" panose="02040502050405020303" charset="0"/>
                <a:sym typeface="+mn-ea"/>
              </a:rPr>
              <a:t> ← </a:t>
            </a:r>
            <a:r>
              <a:rPr lang="en-US" altLang="zh-CN" sz="2400" b="1" i="1">
                <a:solidFill>
                  <a:schemeClr val="tx2"/>
                </a:solidFill>
                <a:latin typeface="Georgia" panose="02040502050405020303" charset="0"/>
                <a:cs typeface="Georgia" panose="02040502050405020303" charset="0"/>
                <a:sym typeface="+mn-ea"/>
              </a:rPr>
              <a:t>false   </a:t>
            </a:r>
            <a:r>
              <a:rPr lang="en-US" altLang="zh-CN" sz="2400" i="1">
                <a:latin typeface="Georgia" panose="02040502050405020303" charset="0"/>
                <a:cs typeface="Georgia" panose="02040502050405020303" charset="0"/>
                <a:sym typeface="+mn-ea"/>
              </a:rPr>
              <a:t>                                                       </a:t>
            </a:r>
            <a:endParaRPr lang="zh-CN" altLang="en-US" sz="2400" i="1">
              <a:solidFill>
                <a:srgbClr val="FF0000"/>
              </a:solidFill>
              <a:latin typeface="Georgia" panose="02040502050405020303" charset="0"/>
              <a:cs typeface="Georgia" panose="02040502050405020303" charset="0"/>
              <a:sym typeface="+mn-ea"/>
            </a:endParaRPr>
          </a:p>
        </p:txBody>
      </p:sp>
      <p:cxnSp>
        <p:nvCxnSpPr>
          <p:cNvPr id="5" name="直接连接符 4"/>
          <p:cNvCxnSpPr/>
          <p:nvPr/>
        </p:nvCxnSpPr>
        <p:spPr>
          <a:xfrm>
            <a:off x="4701540" y="320294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411980" y="3536950"/>
            <a:ext cx="1085850"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clickPar">
                                  <p:stCondLst>
                                    <p:cond delay="0"/>
                                  </p:stCondLst>
                                  <p:childTnLst>
                                    <p:set>
                                      <p:cBhvr>
                                        <p:cTn id="6" dur="500" fill="hold">
                                          <p:stCondLst>
                                            <p:cond delay="0"/>
                                          </p:stCondLst>
                                        </p:cTn>
                                        <p:tgtEl>
                                          <p:spTgt spid="305"/>
                                        </p:tgtEl>
                                        <p:attrNameLst>
                                          <p:attrName>style.visibility</p:attrName>
                                        </p:attrNameLst>
                                      </p:cBhvr>
                                      <p:to>
                                        <p:strVal val="visible"/>
                                      </p:to>
                                    </p:set>
                                    <p:animEffect transition="in" filter="blinds(horizontal)">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3" grpId="0"/>
      <p:bldP spid="50" grpId="0"/>
      <p:bldP spid="4" grpId="0"/>
      <p:bldP spid="96"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387455" y="6435090"/>
            <a:ext cx="922655" cy="368300"/>
          </a:xfrm>
          <a:prstGeom prst="rect">
            <a:avLst/>
          </a:prstGeom>
          <a:noFill/>
        </p:spPr>
        <p:txBody>
          <a:bodyPr wrap="square" rtlCol="0">
            <a:spAutoFit/>
          </a:bodyPr>
          <a:p>
            <a:r>
              <a:rPr lang="en-US" altLang="zh-CN" b="1"/>
              <a:t>23/34</a:t>
            </a:r>
            <a:endParaRPr lang="en-US" b="1"/>
          </a:p>
        </p:txBody>
      </p:sp>
      <p:grpSp>
        <p:nvGrpSpPr>
          <p:cNvPr id="305" name="组合 304"/>
          <p:cNvGrpSpPr/>
          <p:nvPr/>
        </p:nvGrpSpPr>
        <p:grpSpPr>
          <a:xfrm>
            <a:off x="1523365" y="93345"/>
            <a:ext cx="9403961" cy="2931224"/>
            <a:chOff x="1547" y="2103"/>
            <a:chExt cx="14809" cy="4616"/>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1589" y="5646"/>
              <a:ext cx="14767" cy="1073"/>
              <a:chOff x="1366" y="8294"/>
              <a:chExt cx="15730" cy="1259"/>
            </a:xfrm>
          </p:grpSpPr>
          <p:sp>
            <p:nvSpPr>
              <p:cNvPr id="218" name="文本框 217"/>
              <p:cNvSpPr txBox="1"/>
              <p:nvPr/>
            </p:nvSpPr>
            <p:spPr>
              <a:xfrm>
                <a:off x="1366" y="8294"/>
                <a:ext cx="4132" cy="737"/>
              </a:xfrm>
              <a:prstGeom prst="rect">
                <a:avLst/>
              </a:prstGeom>
              <a:noFill/>
            </p:spPr>
            <p:txBody>
              <a:bodyPr wrap="square" rtlCol="0">
                <a:spAutoFit/>
              </a:bodyPr>
              <a:p>
                <a:r>
                  <a:rPr lang="en-US" altLang="zh-CN">
                    <a:solidFill>
                      <a:srgbClr val="C00000"/>
                    </a:solidFill>
                  </a:rPr>
                  <a:t>SNAPSHOT - 1</a:t>
                </a:r>
                <a:r>
                  <a:rPr lang="zh-CN" altLang="en-US">
                    <a:solidFill>
                      <a:srgbClr val="C00000"/>
                    </a:solidFill>
                  </a:rPr>
                  <a:t>（</a:t>
                </a:r>
                <a:r>
                  <a:rPr lang="en-US" altLang="zh-CN" sz="2000" b="1" i="1">
                    <a:solidFill>
                      <a:srgbClr val="0070C0"/>
                    </a:solidFill>
                    <a:latin typeface="Georgia" panose="02040502050405020303" charset="0"/>
                    <a:cs typeface="Georgia" panose="02040502050405020303" charset="0"/>
                  </a:rPr>
                  <a:t>S1</a:t>
                </a:r>
                <a:r>
                  <a:rPr lang="zh-CN" altLang="en-US">
                    <a:solidFill>
                      <a:srgbClr val="C00000"/>
                    </a:solidFill>
                  </a:rPr>
                  <a:t>）</a:t>
                </a:r>
                <a:endParaRPr lang="zh-CN" altLang="en-US">
                  <a:solidFill>
                    <a:srgbClr val="C00000"/>
                  </a:solidFill>
                </a:endParaRPr>
              </a:p>
            </p:txBody>
          </p:sp>
          <p:sp>
            <p:nvSpPr>
              <p:cNvPr id="219" name="文本框 218"/>
              <p:cNvSpPr txBox="1"/>
              <p:nvPr/>
            </p:nvSpPr>
            <p:spPr>
              <a:xfrm>
                <a:off x="6941" y="8305"/>
                <a:ext cx="4101" cy="1248"/>
              </a:xfrm>
              <a:prstGeom prst="rect">
                <a:avLst/>
              </a:prstGeom>
              <a:noFill/>
            </p:spPr>
            <p:txBody>
              <a:bodyPr wrap="square" rtlCol="0">
                <a:spAutoFit/>
              </a:bodyPr>
              <a:p>
                <a:r>
                  <a:rPr lang="en-US" altLang="zh-CN">
                    <a:solidFill>
                      <a:srgbClr val="C00000"/>
                    </a:solidFill>
                  </a:rPr>
                  <a:t>SNAPSHOT - 2</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S2</a:t>
                </a:r>
                <a:r>
                  <a:rPr lang="zh-CN" altLang="en-US">
                    <a:solidFill>
                      <a:srgbClr val="C00000"/>
                    </a:solidFill>
                    <a:sym typeface="+mn-ea"/>
                  </a:rPr>
                  <a:t>）</a:t>
                </a:r>
                <a:endParaRPr lang="zh-CN" altLang="en-US">
                  <a:solidFill>
                    <a:srgbClr val="C00000"/>
                  </a:solidFill>
                </a:endParaRPr>
              </a:p>
              <a:p>
                <a:endParaRPr lang="en-US" altLang="zh-CN">
                  <a:solidFill>
                    <a:srgbClr val="C00000"/>
                  </a:solidFill>
                </a:endParaRPr>
              </a:p>
            </p:txBody>
          </p:sp>
          <p:sp>
            <p:nvSpPr>
              <p:cNvPr id="220" name="文本框 219"/>
              <p:cNvSpPr txBox="1"/>
              <p:nvPr/>
            </p:nvSpPr>
            <p:spPr>
              <a:xfrm>
                <a:off x="12964" y="8816"/>
                <a:ext cx="4132" cy="737"/>
              </a:xfrm>
              <a:prstGeom prst="rect">
                <a:avLst/>
              </a:prstGeom>
              <a:noFill/>
            </p:spPr>
            <p:txBody>
              <a:bodyPr wrap="square" rtlCol="0">
                <a:spAutoFit/>
              </a:bodyPr>
              <a:p>
                <a:r>
                  <a:rPr lang="en-US" altLang="zh-CN">
                    <a:solidFill>
                      <a:srgbClr val="C00000"/>
                    </a:solidFill>
                  </a:rPr>
                  <a:t>SNAPSHOT - 3</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S3</a:t>
                </a:r>
                <a:r>
                  <a:rPr lang="zh-CN" altLang="en-US">
                    <a:solidFill>
                      <a:srgbClr val="C00000"/>
                    </a:solidFill>
                    <a:sym typeface="+mn-ea"/>
                  </a:rPr>
                  <a:t>）</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4" imgW="914400" imgH="215900" progId="Equation.KSEE3">
                  <p:embed/>
                </p:oleObj>
              </mc:Choice>
              <mc:Fallback>
                <p:oleObj name=""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6" imgW="914400" imgH="215900" progId="Equation.KSEE3">
                  <p:embed/>
                </p:oleObj>
              </mc:Choice>
              <mc:Fallback>
                <p:oleObj name=""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3" name="矩形 2"/>
          <p:cNvSpPr/>
          <p:nvPr/>
        </p:nvSpPr>
        <p:spPr>
          <a:xfrm>
            <a:off x="21590" y="2717165"/>
            <a:ext cx="8627110" cy="583565"/>
          </a:xfrm>
          <a:prstGeom prst="rect">
            <a:avLst/>
          </a:prstGeom>
          <a:noFill/>
          <a:ln>
            <a:noFill/>
          </a:ln>
        </p:spPr>
        <p:txBody>
          <a:bodyPr wrap="square" rtlCol="0" anchor="t">
            <a:spAutoFit/>
          </a:bodyPr>
          <a:p>
            <a:pPr algn="l"/>
            <a:r>
              <a:rPr lang="zh-CN" altLang="en-US" sz="2400" b="1">
                <a:solidFill>
                  <a:srgbClr val="FF0000"/>
                </a:solidFill>
                <a:sym typeface="+mn-ea"/>
              </a:rPr>
              <a:t>SSReach( </a:t>
            </a:r>
            <a:r>
              <a:rPr lang="en-US" altLang="zh-CN" sz="2400" i="1">
                <a:solidFill>
                  <a:srgbClr val="FF0000"/>
                </a:solidFill>
                <a:latin typeface="Georgia" panose="02040502050405020303" charset="0"/>
                <a:cs typeface="Georgia" panose="02040502050405020303" charset="0"/>
                <a:sym typeface="+mn-ea"/>
              </a:rPr>
              <a:t>B</a:t>
            </a:r>
            <a:r>
              <a:rPr lang="zh-CN" altLang="en-US" sz="2400" b="1">
                <a:solidFill>
                  <a:srgbClr val="FF0000"/>
                </a:solidFill>
                <a:sym typeface="+mn-ea"/>
              </a:rPr>
              <a:t>, </a:t>
            </a:r>
            <a:r>
              <a:rPr lang="en-US" altLang="zh-CN" sz="2400" i="1">
                <a:solidFill>
                  <a:srgbClr val="FF0000"/>
                </a:solidFill>
                <a:latin typeface="Georgia" panose="02040502050405020303" charset="0"/>
                <a:cs typeface="Georgia" panose="02040502050405020303" charset="0"/>
                <a:sym typeface="+mn-ea"/>
              </a:rPr>
              <a:t>E</a:t>
            </a:r>
            <a:r>
              <a:rPr lang="zh-CN" altLang="en-US" sz="2400" b="1">
                <a:solidFill>
                  <a:srgbClr val="FF0000"/>
                </a:solidFill>
                <a:sym typeface="+mn-ea"/>
              </a:rPr>
              <a:t> , </a:t>
            </a:r>
            <a:r>
              <a:rPr lang="en-US" altLang="zh-CN" sz="2400" b="1">
                <a:solidFill>
                  <a:srgbClr val="FF0000"/>
                </a:solidFill>
                <a:sym typeface="+mn-ea"/>
              </a:rPr>
              <a:t>S</a:t>
            </a:r>
            <a:r>
              <a:rPr lang="en-US" altLang="zh-CN" sz="2400" i="1">
                <a:solidFill>
                  <a:srgbClr val="FF0000"/>
                </a:solidFill>
                <a:latin typeface="Georgia" panose="02040502050405020303" charset="0"/>
                <a:cs typeface="Georgia" panose="02040502050405020303" charset="0"/>
                <a:sym typeface="+mn-ea"/>
              </a:rPr>
              <a:t>3</a:t>
            </a:r>
            <a:r>
              <a:rPr lang="zh-CN" altLang="en-US" sz="2400" b="1">
                <a:solidFill>
                  <a:srgbClr val="FF0000"/>
                </a:solidFill>
                <a:sym typeface="+mn-ea"/>
              </a:rPr>
              <a:t>)</a:t>
            </a:r>
            <a:r>
              <a:rPr lang="zh-CN" altLang="en-US" sz="2400" b="1">
                <a:solidFill>
                  <a:srgbClr val="FF0000"/>
                </a:solidFill>
              </a:rPr>
              <a:t>      </a:t>
            </a:r>
            <a:r>
              <a:rPr lang="en-US" altLang="zh-CN" sz="2400" b="1" i="1">
                <a:solidFill>
                  <a:srgbClr val="0070C0"/>
                </a:solidFill>
                <a:latin typeface="Georgia" panose="02040502050405020303" charset="0"/>
                <a:cs typeface="Georgia" panose="02040502050405020303" charset="0"/>
              </a:rPr>
              <a:t>S1</a:t>
            </a:r>
            <a:r>
              <a:rPr lang="en-US" altLang="zh-CN" sz="2400" b="1" i="1">
                <a:solidFill>
                  <a:srgbClr val="0070C0"/>
                </a:solidFill>
                <a:latin typeface="Georgia" panose="02040502050405020303" charset="0"/>
                <a:cs typeface="Georgia" panose="02040502050405020303" charset="0"/>
                <a:sym typeface="+mn-ea"/>
              </a:rPr>
              <a:t> </a:t>
            </a:r>
            <a:r>
              <a:rPr lang="zh-CN" altLang="en-US" sz="2400" b="1">
                <a:solidFill>
                  <a:srgbClr val="0070C0"/>
                </a:solidFill>
                <a:sym typeface="+mn-ea"/>
              </a:rPr>
              <a:t>is </a:t>
            </a:r>
            <a:r>
              <a:rPr lang="zh-CN" altLang="en-US" sz="2400" b="1">
                <a:solidFill>
                  <a:srgbClr val="FF0000"/>
                </a:solidFill>
                <a:sym typeface="+mn-ea"/>
              </a:rPr>
              <a:t>indexed</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43" name="矩形 42"/>
          <p:cNvSpPr/>
          <p:nvPr/>
        </p:nvSpPr>
        <p:spPr>
          <a:xfrm>
            <a:off x="40640" y="3218815"/>
            <a:ext cx="7502525" cy="706755"/>
          </a:xfrm>
          <a:prstGeom prst="rect">
            <a:avLst/>
          </a:prstGeom>
          <a:noFill/>
          <a:ln>
            <a:noFill/>
          </a:ln>
        </p:spPr>
        <p:txBody>
          <a:bodyPr wrap="square" rtlCol="0" anchor="t">
            <a:spAutoFit/>
          </a:bodyPr>
          <a:p>
            <a:pPr algn="l"/>
            <a:r>
              <a:rPr lang="en-US" altLang="zh-CN" sz="2000" i="1">
                <a:solidFill>
                  <a:srgbClr val="FF0000"/>
                </a:solidFill>
                <a:latin typeface="Georgia" panose="02040502050405020303" charset="0"/>
                <a:cs typeface="Georgia" panose="02040502050405020303" charset="0"/>
                <a:sym typeface="+mn-ea"/>
              </a:rPr>
              <a:t>CEDList</a:t>
            </a:r>
            <a:r>
              <a:rPr lang="en-US" altLang="zh-CN" sz="2000">
                <a:solidFill>
                  <a:srgbClr val="FF0000"/>
                </a:solidFill>
                <a:latin typeface="Georgia" panose="02040502050405020303" charset="0"/>
                <a:cs typeface="Georgia" panose="02040502050405020303" charset="0"/>
                <a:sym typeface="+mn-ea"/>
              </a:rPr>
              <a:t>(S3)</a:t>
            </a:r>
            <a:r>
              <a:rPr lang="en-US" altLang="zh-CN" sz="2000">
                <a:latin typeface="Georgia" panose="02040502050405020303" charset="0"/>
                <a:cs typeface="Georgia" panose="02040502050405020303" charset="0"/>
                <a:sym typeface="+mn-ea"/>
              </a:rPr>
              <a:t>={ </a:t>
            </a:r>
            <a:r>
              <a:rPr lang="en-US" altLang="zh-CN" sz="2000" i="1">
                <a:latin typeface="Georgia" panose="02040502050405020303" charset="0"/>
                <a:cs typeface="Georgia" panose="02040502050405020303" charset="0"/>
                <a:sym typeface="+mn-ea"/>
              </a:rPr>
              <a:t>DEL(B,D), DEL(F,G), DEL(D,E),    DEL(F,H),</a:t>
            </a:r>
            <a:endParaRPr lang="en-US" altLang="zh-CN" sz="2000" i="1">
              <a:latin typeface="Georgia" panose="02040502050405020303" charset="0"/>
              <a:cs typeface="Georgia" panose="02040502050405020303" charset="0"/>
              <a:sym typeface="+mn-ea"/>
            </a:endParaRPr>
          </a:p>
          <a:p>
            <a:pPr algn="l"/>
            <a:r>
              <a:rPr lang="en-US" altLang="zh-CN" sz="2000" i="1">
                <a:latin typeface="Georgia" panose="02040502050405020303" charset="0"/>
                <a:cs typeface="Georgia" panose="02040502050405020303" charset="0"/>
                <a:sym typeface="+mn-ea"/>
              </a:rPr>
              <a:t>                          ADD(A,D), ADD(C,G), ADD(G,E),  ADD(D,H)</a:t>
            </a:r>
            <a:r>
              <a:rPr lang="en-US" altLang="zh-CN" sz="2000">
                <a:latin typeface="Georgia" panose="02040502050405020303" charset="0"/>
                <a:cs typeface="Georgia" panose="02040502050405020303" charset="0"/>
                <a:sym typeface="+mn-ea"/>
              </a:rPr>
              <a:t>};</a:t>
            </a:r>
            <a:endParaRPr lang="en-US" altLang="zh-CN" sz="2000" b="1">
              <a:solidFill>
                <a:srgbClr val="0070C0"/>
              </a:solidFill>
              <a:latin typeface="Georgia" panose="02040502050405020303" charset="0"/>
              <a:cs typeface="Georgia" panose="02040502050405020303" charset="0"/>
              <a:sym typeface="+mn-ea"/>
            </a:endParaRPr>
          </a:p>
        </p:txBody>
      </p:sp>
      <p:sp>
        <p:nvSpPr>
          <p:cNvPr id="4" name="矩形 3"/>
          <p:cNvSpPr/>
          <p:nvPr/>
        </p:nvSpPr>
        <p:spPr>
          <a:xfrm>
            <a:off x="-26035" y="4624070"/>
            <a:ext cx="5610225" cy="46037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⑤ </a:t>
            </a:r>
            <a:r>
              <a:rPr lang="en-US" sz="2400">
                <a:latin typeface="Georgia" panose="02040502050405020303" charset="0"/>
                <a:cs typeface="Georgia" panose="02040502050405020303" charset="0"/>
                <a:sym typeface="+mn-ea"/>
              </a:rPr>
              <a:t>add</a:t>
            </a:r>
            <a:r>
              <a:rPr sz="2400">
                <a:latin typeface="Georgia" panose="02040502050405020303" charset="0"/>
                <a:cs typeface="Georgia" panose="02040502050405020303" charset="0"/>
                <a:sym typeface="+mn-ea"/>
              </a:rPr>
              <a:t>_edit ← SearchCEDList(</a:t>
            </a:r>
            <a:r>
              <a:rPr lang="en-US" sz="2400">
                <a:solidFill>
                  <a:srgbClr val="FF0000"/>
                </a:solidFill>
                <a:latin typeface="Georgia" panose="02040502050405020303" charset="0"/>
                <a:cs typeface="Georgia" panose="02040502050405020303" charset="0"/>
                <a:sym typeface="+mn-ea"/>
              </a:rPr>
              <a:t>E</a:t>
            </a:r>
            <a:r>
              <a:rPr sz="2400">
                <a:latin typeface="Georgia" panose="02040502050405020303" charset="0"/>
                <a:cs typeface="Georgia" panose="02040502050405020303" charset="0"/>
                <a:sym typeface="+mn-ea"/>
              </a:rPr>
              <a:t>) </a:t>
            </a:r>
            <a:endParaRPr sz="2400">
              <a:latin typeface="Georgia" panose="02040502050405020303" charset="0"/>
              <a:cs typeface="Georgia" panose="02040502050405020303" charset="0"/>
              <a:sym typeface="+mn-ea"/>
            </a:endParaRPr>
          </a:p>
        </p:txBody>
      </p:sp>
      <p:sp>
        <p:nvSpPr>
          <p:cNvPr id="96" name="矩形 95"/>
          <p:cNvSpPr/>
          <p:nvPr/>
        </p:nvSpPr>
        <p:spPr>
          <a:xfrm>
            <a:off x="74295" y="5020945"/>
            <a:ext cx="3524885" cy="460375"/>
          </a:xfrm>
          <a:prstGeom prst="rect">
            <a:avLst/>
          </a:prstGeom>
          <a:noFill/>
          <a:ln>
            <a:noFill/>
          </a:ln>
        </p:spPr>
        <p:txBody>
          <a:bodyPr wrap="square" rtlCol="0" anchor="t">
            <a:spAutoFit/>
          </a:bodyPr>
          <a:p>
            <a:pPr algn="l"/>
            <a:r>
              <a:rPr lang="en-US" altLang="zh-CN" sz="2400" b="1" i="1">
                <a:solidFill>
                  <a:srgbClr val="FF0000"/>
                </a:solidFill>
              </a:rPr>
              <a:t>process(add_edit):</a:t>
            </a:r>
            <a:endParaRPr lang="en-US" altLang="zh-CN" sz="2400" b="1" i="1">
              <a:solidFill>
                <a:srgbClr val="FF0000"/>
              </a:solidFill>
            </a:endParaRPr>
          </a:p>
        </p:txBody>
      </p:sp>
      <p:sp>
        <p:nvSpPr>
          <p:cNvPr id="2" name="矩形 1"/>
          <p:cNvSpPr/>
          <p:nvPr/>
        </p:nvSpPr>
        <p:spPr>
          <a:xfrm>
            <a:off x="190500" y="3866515"/>
            <a:ext cx="5171440" cy="82994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 </a:t>
            </a:r>
            <a:r>
              <a:rPr lang="en-US" altLang="zh-CN" sz="2400" i="1">
                <a:solidFill>
                  <a:srgbClr val="0070C0"/>
                </a:solidFill>
                <a:latin typeface="Georgia" panose="02040502050405020303" charset="0"/>
                <a:cs typeface="Georgia" panose="02040502050405020303" charset="0"/>
                <a:sym typeface="+mn-ea"/>
              </a:rPr>
              <a:t>Reachability_Status</a:t>
            </a:r>
            <a:r>
              <a:rPr lang="en-US" altLang="zh-CN" sz="2400" i="1">
                <a:latin typeface="Georgia" panose="02040502050405020303" charset="0"/>
                <a:cs typeface="Georgia" panose="02040502050405020303" charset="0"/>
                <a:sym typeface="+mn-ea"/>
              </a:rPr>
              <a:t> ← </a:t>
            </a:r>
            <a:r>
              <a:rPr lang="en-US" altLang="zh-CN" sz="2400" b="1" i="1">
                <a:solidFill>
                  <a:schemeClr val="tx2"/>
                </a:solidFill>
                <a:latin typeface="Georgia" panose="02040502050405020303" charset="0"/>
                <a:cs typeface="Georgia" panose="02040502050405020303" charset="0"/>
                <a:sym typeface="+mn-ea"/>
              </a:rPr>
              <a:t>false                       </a:t>
            </a:r>
            <a:endParaRPr lang="en-US" altLang="zh-CN" sz="2400" i="1">
              <a:latin typeface="Georgia" panose="02040502050405020303" charset="0"/>
              <a:cs typeface="Georgia" panose="02040502050405020303" charset="0"/>
              <a:sym typeface="+mn-ea"/>
            </a:endParaRPr>
          </a:p>
          <a:p>
            <a:pPr algn="l"/>
            <a:r>
              <a:rPr lang="en-US" altLang="zh-CN" sz="2400" i="1">
                <a:solidFill>
                  <a:srgbClr val="0070C0"/>
                </a:solidFill>
                <a:latin typeface="Georgia" panose="02040502050405020303" charset="0"/>
                <a:cs typeface="Georgia" panose="02040502050405020303" charset="0"/>
                <a:sym typeface="+mn-ea"/>
              </a:rPr>
              <a:t> ImList</a:t>
            </a:r>
            <a:r>
              <a:rPr lang="en-US" altLang="zh-CN" sz="2400" i="1">
                <a:latin typeface="Georgia" panose="02040502050405020303" charset="0"/>
                <a:cs typeface="Georgia" panose="02040502050405020303" charset="0"/>
                <a:sym typeface="+mn-ea"/>
              </a:rPr>
              <a:t> = {E};                                                       </a:t>
            </a:r>
            <a:endParaRPr lang="zh-CN" altLang="en-US" sz="2400" i="1">
              <a:solidFill>
                <a:srgbClr val="FF0000"/>
              </a:solidFill>
              <a:latin typeface="Georgia" panose="02040502050405020303" charset="0"/>
              <a:cs typeface="Georgia" panose="02040502050405020303" charset="0"/>
              <a:sym typeface="+mn-ea"/>
            </a:endParaRPr>
          </a:p>
        </p:txBody>
      </p:sp>
      <p:cxnSp>
        <p:nvCxnSpPr>
          <p:cNvPr id="5" name="直接连接符 4"/>
          <p:cNvCxnSpPr/>
          <p:nvPr/>
        </p:nvCxnSpPr>
        <p:spPr>
          <a:xfrm>
            <a:off x="4701540" y="320294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328795" y="3866515"/>
            <a:ext cx="1085850"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437130" y="4236085"/>
            <a:ext cx="3538855" cy="460375"/>
          </a:xfrm>
          <a:prstGeom prst="rect">
            <a:avLst/>
          </a:prstGeom>
          <a:noFill/>
        </p:spPr>
        <p:txBody>
          <a:bodyPr wrap="square" rtlCol="0" anchor="t">
            <a:spAutoFit/>
          </a:bodyPr>
          <a:p>
            <a:pPr algn="l"/>
            <a:r>
              <a:rPr lang="en-US" altLang="zh-CN" sz="2400" i="1">
                <a:solidFill>
                  <a:srgbClr val="0070C0"/>
                </a:solidFill>
                <a:latin typeface="Georgia" panose="02040502050405020303" charset="0"/>
                <a:cs typeface="Georgia" panose="02040502050405020303" charset="0"/>
                <a:sym typeface="+mn-ea"/>
              </a:rPr>
              <a:t>vertex ← ImList[i]</a:t>
            </a:r>
            <a:r>
              <a:rPr lang="en-US" altLang="zh-CN" sz="2400" i="1">
                <a:solidFill>
                  <a:srgbClr val="FF0000"/>
                </a:solidFill>
                <a:latin typeface="Georgia" panose="02040502050405020303" charset="0"/>
                <a:cs typeface="Georgia" panose="02040502050405020303" charset="0"/>
                <a:sym typeface="+mn-ea"/>
              </a:rPr>
              <a:t>  = E</a:t>
            </a:r>
            <a:r>
              <a:rPr lang="zh-CN" altLang="en-US" sz="2400" i="1">
                <a:solidFill>
                  <a:srgbClr val="FF0000"/>
                </a:solidFill>
                <a:latin typeface="Georgia" panose="02040502050405020303" charset="0"/>
                <a:cs typeface="Georgia" panose="02040502050405020303" charset="0"/>
                <a:sym typeface="+mn-ea"/>
              </a:rPr>
              <a:t>；</a:t>
            </a:r>
            <a:endParaRPr lang="zh-CN" altLang="en-US" sz="2400" i="1">
              <a:solidFill>
                <a:srgbClr val="FF0000"/>
              </a:solidFill>
              <a:latin typeface="Georgia" panose="02040502050405020303" charset="0"/>
              <a:cs typeface="Georgia" panose="02040502050405020303" charset="0"/>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2910" y="5363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b="1"/>
              <a:t>24/34</a:t>
            </a:r>
            <a:endParaRPr lang="en-US" b="1"/>
          </a:p>
        </p:txBody>
      </p:sp>
      <p:sp>
        <p:nvSpPr>
          <p:cNvPr id="110" name="矩形 109"/>
          <p:cNvSpPr/>
          <p:nvPr/>
        </p:nvSpPr>
        <p:spPr>
          <a:xfrm>
            <a:off x="150495" y="1107440"/>
            <a:ext cx="3085465" cy="583565"/>
          </a:xfrm>
          <a:prstGeom prst="rect">
            <a:avLst/>
          </a:prstGeom>
          <a:noFill/>
          <a:ln>
            <a:noFill/>
          </a:ln>
        </p:spPr>
        <p:txBody>
          <a:bodyPr wrap="square" rtlCol="0" anchor="t">
            <a:spAutoFit/>
          </a:bodyPr>
          <a:p>
            <a:pPr algn="l"/>
            <a:r>
              <a:rPr lang="en-US" altLang="zh-CN" sz="3200" b="1">
                <a:solidFill>
                  <a:srgbClr val="FF0000"/>
                </a:solidFill>
                <a:effectLst>
                  <a:outerShdw blurRad="38100" dist="19050" dir="2700000" algn="tl" rotWithShape="0">
                    <a:schemeClr val="dk1">
                      <a:alpha val="40000"/>
                    </a:schemeClr>
                  </a:outerShdw>
                </a:effectLst>
              </a:rPr>
              <a:t>     SCISSOR</a:t>
            </a:r>
            <a:endParaRPr lang="en-US" altLang="zh-CN" sz="2000" b="1">
              <a:solidFill>
                <a:srgbClr val="FF0000"/>
              </a:solidFill>
              <a:effectLst>
                <a:outerShdw blurRad="38100" dist="19050" dir="2700000" algn="tl" rotWithShape="0">
                  <a:schemeClr val="dk1">
                    <a:alpha val="40000"/>
                  </a:schemeClr>
                </a:outerShdw>
              </a:effectLst>
            </a:endParaRPr>
          </a:p>
        </p:txBody>
      </p:sp>
      <p:sp>
        <p:nvSpPr>
          <p:cNvPr id="43" name="矩形 42"/>
          <p:cNvSpPr/>
          <p:nvPr/>
        </p:nvSpPr>
        <p:spPr>
          <a:xfrm>
            <a:off x="87630" y="1614170"/>
            <a:ext cx="3524885" cy="583565"/>
          </a:xfrm>
          <a:prstGeom prst="rect">
            <a:avLst/>
          </a:prstGeom>
          <a:noFill/>
          <a:ln>
            <a:noFill/>
          </a:ln>
        </p:spPr>
        <p:txBody>
          <a:bodyPr wrap="square" rtlCol="0" anchor="t">
            <a:spAutoFit/>
          </a:bodyPr>
          <a:p>
            <a:pPr algn="l"/>
            <a:r>
              <a:rPr lang="zh-CN" altLang="en-US" sz="2400" b="1">
                <a:solidFill>
                  <a:srgbClr val="FF0000"/>
                </a:solidFill>
              </a:rPr>
              <a:t>SSReach( </a:t>
            </a:r>
            <a:r>
              <a:rPr lang="en-US" altLang="zh-CN" sz="2800" i="1">
                <a:solidFill>
                  <a:srgbClr val="FF0000"/>
                </a:solidFill>
                <a:latin typeface="Georgia" panose="02040502050405020303" charset="0"/>
                <a:cs typeface="Georgia" panose="02040502050405020303" charset="0"/>
              </a:rPr>
              <a:t>v </a:t>
            </a:r>
            <a:r>
              <a:rPr lang="zh-CN" altLang="en-US" sz="2400" b="1">
                <a:solidFill>
                  <a:srgbClr val="FF0000"/>
                </a:solidFill>
              </a:rPr>
              <a:t>, </a:t>
            </a:r>
            <a:r>
              <a:rPr lang="en-US" altLang="zh-CN" sz="2800" i="1">
                <a:solidFill>
                  <a:srgbClr val="FF0000"/>
                </a:solidFill>
                <a:latin typeface="Georgia" panose="02040502050405020303" charset="0"/>
                <a:cs typeface="Georgia" panose="02040502050405020303" charset="0"/>
              </a:rPr>
              <a:t>w</a:t>
            </a:r>
            <a:r>
              <a:rPr lang="zh-CN" altLang="en-US" sz="2400" b="1">
                <a:solidFill>
                  <a:srgbClr val="FF0000"/>
                </a:solidFill>
              </a:rPr>
              <a:t> , </a:t>
            </a:r>
            <a:r>
              <a:rPr lang="en-US" altLang="zh-CN" sz="2400" b="1">
                <a:solidFill>
                  <a:srgbClr val="FF0000"/>
                </a:solidFill>
              </a:rPr>
              <a:t>S</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96" name="矩形 95"/>
          <p:cNvSpPr/>
          <p:nvPr/>
        </p:nvSpPr>
        <p:spPr>
          <a:xfrm>
            <a:off x="87630" y="2434590"/>
            <a:ext cx="3524885" cy="460375"/>
          </a:xfrm>
          <a:prstGeom prst="rect">
            <a:avLst/>
          </a:prstGeom>
          <a:noFill/>
          <a:ln>
            <a:noFill/>
          </a:ln>
        </p:spPr>
        <p:txBody>
          <a:bodyPr wrap="square" rtlCol="0" anchor="t">
            <a:spAutoFit/>
          </a:bodyPr>
          <a:p>
            <a:pPr algn="l"/>
            <a:r>
              <a:rPr lang="en-US" altLang="zh-CN" sz="2400" b="1" i="1">
                <a:solidFill>
                  <a:srgbClr val="FF0000"/>
                </a:solidFill>
              </a:rPr>
              <a:t>process(add_edit)</a:t>
            </a:r>
            <a:endParaRPr lang="en-US" altLang="zh-CN" sz="2400" b="1" i="1">
              <a:solidFill>
                <a:srgbClr val="FF0000"/>
              </a:solidFill>
            </a:endParaRPr>
          </a:p>
        </p:txBody>
      </p:sp>
      <p:sp>
        <p:nvSpPr>
          <p:cNvPr id="8" name="文本框 7"/>
          <p:cNvSpPr txBox="1"/>
          <p:nvPr/>
        </p:nvSpPr>
        <p:spPr>
          <a:xfrm>
            <a:off x="7624445" y="1991995"/>
            <a:ext cx="4196080" cy="368300"/>
          </a:xfrm>
          <a:prstGeom prst="rect">
            <a:avLst/>
          </a:prstGeom>
          <a:noFill/>
        </p:spPr>
        <p:txBody>
          <a:bodyPr wrap="none" rtlCol="0" anchor="t">
            <a:spAutoFit/>
          </a:bodyPr>
          <a:p>
            <a:pPr algn="l"/>
            <a:r>
              <a:rPr lang="en-US" altLang="zh-CN" b="1" i="1">
                <a:solidFill>
                  <a:srgbClr val="0070C0"/>
                </a:solidFill>
                <a:sym typeface="+mn-ea"/>
              </a:rPr>
              <a:t>(Must have an unhandled delete edit)</a:t>
            </a:r>
            <a:endParaRPr lang="zh-CN" altLang="en-US"/>
          </a:p>
        </p:txBody>
      </p:sp>
      <p:sp>
        <p:nvSpPr>
          <p:cNvPr id="3" name="文本框 2"/>
          <p:cNvSpPr txBox="1"/>
          <p:nvPr/>
        </p:nvSpPr>
        <p:spPr>
          <a:xfrm>
            <a:off x="6543675" y="3475355"/>
            <a:ext cx="4754880" cy="368300"/>
          </a:xfrm>
          <a:prstGeom prst="rect">
            <a:avLst/>
          </a:prstGeom>
          <a:noFill/>
        </p:spPr>
        <p:txBody>
          <a:bodyPr wrap="none" rtlCol="0" anchor="t">
            <a:spAutoFit/>
          </a:bodyPr>
          <a:p>
            <a:pPr algn="l"/>
            <a:r>
              <a:rPr lang="en-US" altLang="zh-CN" b="1" i="1">
                <a:solidFill>
                  <a:srgbClr val="0070C0"/>
                </a:solidFill>
                <a:sym typeface="+mn-ea"/>
              </a:rPr>
              <a:t>(this can be done by checking CANList(z))</a:t>
            </a:r>
            <a:endParaRPr lang="zh-CN" altLang="en-US"/>
          </a:p>
        </p:txBody>
      </p:sp>
      <p:sp>
        <p:nvSpPr>
          <p:cNvPr id="12" name="矩形 11"/>
          <p:cNvSpPr/>
          <p:nvPr/>
        </p:nvSpPr>
        <p:spPr>
          <a:xfrm>
            <a:off x="327025" y="2894965"/>
            <a:ext cx="3524885" cy="460375"/>
          </a:xfrm>
          <a:prstGeom prst="rect">
            <a:avLst/>
          </a:prstGeom>
          <a:noFill/>
          <a:ln>
            <a:noFill/>
          </a:ln>
        </p:spPr>
        <p:txBody>
          <a:bodyPr wrap="square" rtlCol="0" anchor="t">
            <a:spAutoFit/>
          </a:bodyPr>
          <a:p>
            <a:pPr algn="l"/>
            <a:r>
              <a:rPr lang="en-US" altLang="zh-CN" sz="2400" b="1" i="1">
                <a:solidFill>
                  <a:srgbClr val="FF0000"/>
                </a:solidFill>
              </a:rPr>
              <a:t>add (z,k)</a:t>
            </a:r>
            <a:endParaRPr lang="en-US" altLang="zh-CN" sz="2400" b="1" i="1">
              <a:solidFill>
                <a:srgbClr val="FF0000"/>
              </a:solidFill>
            </a:endParaRPr>
          </a:p>
        </p:txBody>
      </p:sp>
      <p:pic>
        <p:nvPicPr>
          <p:cNvPr id="15" name="图片 14" descr="未命名文件 (9)"/>
          <p:cNvPicPr>
            <a:picLocks noChangeAspect="1"/>
          </p:cNvPicPr>
          <p:nvPr/>
        </p:nvPicPr>
        <p:blipFill>
          <a:blip r:embed="rId1"/>
          <a:stretch>
            <a:fillRect/>
          </a:stretch>
        </p:blipFill>
        <p:spPr>
          <a:xfrm>
            <a:off x="1066800" y="206375"/>
            <a:ext cx="10058400" cy="6444615"/>
          </a:xfrm>
          <a:prstGeom prst="rect">
            <a:avLst/>
          </a:prstGeom>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387455" y="6435090"/>
            <a:ext cx="922655" cy="368300"/>
          </a:xfrm>
          <a:prstGeom prst="rect">
            <a:avLst/>
          </a:prstGeom>
          <a:noFill/>
        </p:spPr>
        <p:txBody>
          <a:bodyPr wrap="square" rtlCol="0">
            <a:spAutoFit/>
          </a:bodyPr>
          <a:p>
            <a:r>
              <a:rPr lang="en-US" altLang="zh-CN" b="1"/>
              <a:t>25/34</a:t>
            </a:r>
            <a:endParaRPr lang="en-US" b="1"/>
          </a:p>
        </p:txBody>
      </p:sp>
      <p:grpSp>
        <p:nvGrpSpPr>
          <p:cNvPr id="305" name="组合 304"/>
          <p:cNvGrpSpPr/>
          <p:nvPr/>
        </p:nvGrpSpPr>
        <p:grpSpPr>
          <a:xfrm>
            <a:off x="1523365" y="93345"/>
            <a:ext cx="9403961" cy="2931224"/>
            <a:chOff x="1547" y="2103"/>
            <a:chExt cx="14809" cy="4616"/>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1589" y="5646"/>
              <a:ext cx="14767" cy="1073"/>
              <a:chOff x="1366" y="8294"/>
              <a:chExt cx="15730" cy="1259"/>
            </a:xfrm>
          </p:grpSpPr>
          <p:sp>
            <p:nvSpPr>
              <p:cNvPr id="218" name="文本框 217"/>
              <p:cNvSpPr txBox="1"/>
              <p:nvPr/>
            </p:nvSpPr>
            <p:spPr>
              <a:xfrm>
                <a:off x="1366" y="8294"/>
                <a:ext cx="4132" cy="737"/>
              </a:xfrm>
              <a:prstGeom prst="rect">
                <a:avLst/>
              </a:prstGeom>
              <a:noFill/>
            </p:spPr>
            <p:txBody>
              <a:bodyPr wrap="square" rtlCol="0">
                <a:spAutoFit/>
              </a:bodyPr>
              <a:p>
                <a:r>
                  <a:rPr lang="en-US" altLang="zh-CN">
                    <a:solidFill>
                      <a:srgbClr val="C00000"/>
                    </a:solidFill>
                  </a:rPr>
                  <a:t>SNAPSHOT - 1</a:t>
                </a:r>
                <a:r>
                  <a:rPr lang="zh-CN" altLang="en-US">
                    <a:solidFill>
                      <a:srgbClr val="C00000"/>
                    </a:solidFill>
                  </a:rPr>
                  <a:t>（</a:t>
                </a:r>
                <a:r>
                  <a:rPr lang="en-US" altLang="zh-CN" sz="2000" b="1" i="1">
                    <a:solidFill>
                      <a:srgbClr val="0070C0"/>
                    </a:solidFill>
                    <a:latin typeface="Georgia" panose="02040502050405020303" charset="0"/>
                    <a:cs typeface="Georgia" panose="02040502050405020303" charset="0"/>
                  </a:rPr>
                  <a:t>S1</a:t>
                </a:r>
                <a:r>
                  <a:rPr lang="zh-CN" altLang="en-US">
                    <a:solidFill>
                      <a:srgbClr val="C00000"/>
                    </a:solidFill>
                  </a:rPr>
                  <a:t>）</a:t>
                </a:r>
                <a:endParaRPr lang="zh-CN" altLang="en-US">
                  <a:solidFill>
                    <a:srgbClr val="C00000"/>
                  </a:solidFill>
                </a:endParaRPr>
              </a:p>
            </p:txBody>
          </p:sp>
          <p:sp>
            <p:nvSpPr>
              <p:cNvPr id="219" name="文本框 218"/>
              <p:cNvSpPr txBox="1"/>
              <p:nvPr/>
            </p:nvSpPr>
            <p:spPr>
              <a:xfrm>
                <a:off x="6941" y="8305"/>
                <a:ext cx="4101" cy="1248"/>
              </a:xfrm>
              <a:prstGeom prst="rect">
                <a:avLst/>
              </a:prstGeom>
              <a:noFill/>
            </p:spPr>
            <p:txBody>
              <a:bodyPr wrap="square" rtlCol="0">
                <a:spAutoFit/>
              </a:bodyPr>
              <a:p>
                <a:r>
                  <a:rPr lang="en-US" altLang="zh-CN">
                    <a:solidFill>
                      <a:srgbClr val="C00000"/>
                    </a:solidFill>
                  </a:rPr>
                  <a:t>SNAPSHOT - 2</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S2</a:t>
                </a:r>
                <a:r>
                  <a:rPr lang="zh-CN" altLang="en-US">
                    <a:solidFill>
                      <a:srgbClr val="C00000"/>
                    </a:solidFill>
                    <a:sym typeface="+mn-ea"/>
                  </a:rPr>
                  <a:t>）</a:t>
                </a:r>
                <a:endParaRPr lang="zh-CN" altLang="en-US">
                  <a:solidFill>
                    <a:srgbClr val="C00000"/>
                  </a:solidFill>
                </a:endParaRPr>
              </a:p>
              <a:p>
                <a:endParaRPr lang="en-US" altLang="zh-CN">
                  <a:solidFill>
                    <a:srgbClr val="C00000"/>
                  </a:solidFill>
                </a:endParaRPr>
              </a:p>
            </p:txBody>
          </p:sp>
          <p:sp>
            <p:nvSpPr>
              <p:cNvPr id="220" name="文本框 219"/>
              <p:cNvSpPr txBox="1"/>
              <p:nvPr/>
            </p:nvSpPr>
            <p:spPr>
              <a:xfrm>
                <a:off x="12964" y="8816"/>
                <a:ext cx="4132" cy="737"/>
              </a:xfrm>
              <a:prstGeom prst="rect">
                <a:avLst/>
              </a:prstGeom>
              <a:noFill/>
            </p:spPr>
            <p:txBody>
              <a:bodyPr wrap="square" rtlCol="0">
                <a:spAutoFit/>
              </a:bodyPr>
              <a:p>
                <a:r>
                  <a:rPr lang="en-US" altLang="zh-CN">
                    <a:solidFill>
                      <a:srgbClr val="C00000"/>
                    </a:solidFill>
                  </a:rPr>
                  <a:t>SNAPSHOT - 3</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S3</a:t>
                </a:r>
                <a:r>
                  <a:rPr lang="zh-CN" altLang="en-US">
                    <a:solidFill>
                      <a:srgbClr val="C00000"/>
                    </a:solidFill>
                    <a:sym typeface="+mn-ea"/>
                  </a:rPr>
                  <a:t>）</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4" imgW="914400" imgH="215900" progId="Equation.KSEE3">
                  <p:embed/>
                </p:oleObj>
              </mc:Choice>
              <mc:Fallback>
                <p:oleObj name=""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6" imgW="914400" imgH="215900" progId="Equation.KSEE3">
                  <p:embed/>
                </p:oleObj>
              </mc:Choice>
              <mc:Fallback>
                <p:oleObj name=""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3" name="矩形 2"/>
          <p:cNvSpPr/>
          <p:nvPr/>
        </p:nvSpPr>
        <p:spPr>
          <a:xfrm>
            <a:off x="21590" y="2717165"/>
            <a:ext cx="8627110" cy="583565"/>
          </a:xfrm>
          <a:prstGeom prst="rect">
            <a:avLst/>
          </a:prstGeom>
          <a:noFill/>
          <a:ln>
            <a:noFill/>
          </a:ln>
        </p:spPr>
        <p:txBody>
          <a:bodyPr wrap="square" rtlCol="0" anchor="t">
            <a:spAutoFit/>
          </a:bodyPr>
          <a:p>
            <a:pPr algn="l"/>
            <a:r>
              <a:rPr lang="zh-CN" altLang="en-US" sz="2400" b="1">
                <a:solidFill>
                  <a:srgbClr val="FF0000"/>
                </a:solidFill>
                <a:sym typeface="+mn-ea"/>
              </a:rPr>
              <a:t>SSReach( </a:t>
            </a:r>
            <a:r>
              <a:rPr lang="en-US" altLang="zh-CN" sz="2400" i="1">
                <a:solidFill>
                  <a:srgbClr val="FF0000"/>
                </a:solidFill>
                <a:latin typeface="Georgia" panose="02040502050405020303" charset="0"/>
                <a:cs typeface="Georgia" panose="02040502050405020303" charset="0"/>
                <a:sym typeface="+mn-ea"/>
              </a:rPr>
              <a:t>B</a:t>
            </a:r>
            <a:r>
              <a:rPr lang="zh-CN" altLang="en-US" sz="2400" b="1">
                <a:solidFill>
                  <a:srgbClr val="FF0000"/>
                </a:solidFill>
                <a:sym typeface="+mn-ea"/>
              </a:rPr>
              <a:t>, </a:t>
            </a:r>
            <a:r>
              <a:rPr lang="en-US" altLang="zh-CN" sz="2400" i="1">
                <a:solidFill>
                  <a:srgbClr val="FF0000"/>
                </a:solidFill>
                <a:latin typeface="Georgia" panose="02040502050405020303" charset="0"/>
                <a:cs typeface="Georgia" panose="02040502050405020303" charset="0"/>
                <a:sym typeface="+mn-ea"/>
              </a:rPr>
              <a:t>E</a:t>
            </a:r>
            <a:r>
              <a:rPr lang="zh-CN" altLang="en-US" sz="2400" b="1">
                <a:solidFill>
                  <a:srgbClr val="FF0000"/>
                </a:solidFill>
                <a:sym typeface="+mn-ea"/>
              </a:rPr>
              <a:t> , </a:t>
            </a:r>
            <a:r>
              <a:rPr lang="en-US" altLang="zh-CN" sz="2400" b="1">
                <a:solidFill>
                  <a:srgbClr val="FF0000"/>
                </a:solidFill>
                <a:sym typeface="+mn-ea"/>
              </a:rPr>
              <a:t>S</a:t>
            </a:r>
            <a:r>
              <a:rPr lang="en-US" altLang="zh-CN" sz="2400" i="1">
                <a:solidFill>
                  <a:srgbClr val="FF0000"/>
                </a:solidFill>
                <a:latin typeface="Georgia" panose="02040502050405020303" charset="0"/>
                <a:cs typeface="Georgia" panose="02040502050405020303" charset="0"/>
                <a:sym typeface="+mn-ea"/>
              </a:rPr>
              <a:t>3</a:t>
            </a:r>
            <a:r>
              <a:rPr lang="zh-CN" altLang="en-US" sz="2400" b="1">
                <a:solidFill>
                  <a:srgbClr val="FF0000"/>
                </a:solidFill>
                <a:sym typeface="+mn-ea"/>
              </a:rPr>
              <a:t>)</a:t>
            </a:r>
            <a:r>
              <a:rPr lang="zh-CN" altLang="en-US" sz="2400" b="1">
                <a:solidFill>
                  <a:srgbClr val="FF0000"/>
                </a:solidFill>
              </a:rPr>
              <a:t>      </a:t>
            </a:r>
            <a:r>
              <a:rPr lang="en-US" altLang="zh-CN" sz="2400" b="1" i="1">
                <a:solidFill>
                  <a:srgbClr val="0070C0"/>
                </a:solidFill>
                <a:latin typeface="Georgia" panose="02040502050405020303" charset="0"/>
                <a:cs typeface="Georgia" panose="02040502050405020303" charset="0"/>
              </a:rPr>
              <a:t>S1</a:t>
            </a:r>
            <a:r>
              <a:rPr lang="en-US" altLang="zh-CN" sz="2400" b="1" i="1">
                <a:solidFill>
                  <a:srgbClr val="0070C0"/>
                </a:solidFill>
                <a:latin typeface="Georgia" panose="02040502050405020303" charset="0"/>
                <a:cs typeface="Georgia" panose="02040502050405020303" charset="0"/>
                <a:sym typeface="+mn-ea"/>
              </a:rPr>
              <a:t> </a:t>
            </a:r>
            <a:r>
              <a:rPr lang="zh-CN" altLang="en-US" sz="2400" b="1">
                <a:solidFill>
                  <a:srgbClr val="0070C0"/>
                </a:solidFill>
                <a:sym typeface="+mn-ea"/>
              </a:rPr>
              <a:t>is </a:t>
            </a:r>
            <a:r>
              <a:rPr lang="zh-CN" altLang="en-US" sz="2400" b="1">
                <a:solidFill>
                  <a:srgbClr val="FF0000"/>
                </a:solidFill>
                <a:sym typeface="+mn-ea"/>
              </a:rPr>
              <a:t>indexed</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43" name="矩形 42"/>
          <p:cNvSpPr/>
          <p:nvPr/>
        </p:nvSpPr>
        <p:spPr>
          <a:xfrm>
            <a:off x="40640" y="3218815"/>
            <a:ext cx="7502525" cy="706755"/>
          </a:xfrm>
          <a:prstGeom prst="rect">
            <a:avLst/>
          </a:prstGeom>
          <a:noFill/>
          <a:ln>
            <a:noFill/>
          </a:ln>
        </p:spPr>
        <p:txBody>
          <a:bodyPr wrap="square" rtlCol="0" anchor="t">
            <a:spAutoFit/>
          </a:bodyPr>
          <a:p>
            <a:pPr algn="l"/>
            <a:r>
              <a:rPr lang="en-US" altLang="zh-CN" sz="2000" i="1">
                <a:solidFill>
                  <a:srgbClr val="0070C0"/>
                </a:solidFill>
                <a:latin typeface="Georgia" panose="02040502050405020303" charset="0"/>
                <a:cs typeface="Georgia" panose="02040502050405020303" charset="0"/>
                <a:sym typeface="+mn-ea"/>
              </a:rPr>
              <a:t>CEDList</a:t>
            </a:r>
            <a:r>
              <a:rPr lang="en-US" altLang="zh-CN" sz="2000">
                <a:solidFill>
                  <a:srgbClr val="0070C0"/>
                </a:solidFill>
                <a:latin typeface="Georgia" panose="02040502050405020303" charset="0"/>
                <a:cs typeface="Georgia" panose="02040502050405020303" charset="0"/>
                <a:sym typeface="+mn-ea"/>
              </a:rPr>
              <a:t>(S3)</a:t>
            </a:r>
            <a:r>
              <a:rPr lang="en-US" altLang="zh-CN" sz="2000">
                <a:latin typeface="Georgia" panose="02040502050405020303" charset="0"/>
                <a:cs typeface="Georgia" panose="02040502050405020303" charset="0"/>
                <a:sym typeface="+mn-ea"/>
              </a:rPr>
              <a:t>={ </a:t>
            </a:r>
            <a:r>
              <a:rPr lang="en-US" altLang="zh-CN" sz="2000" i="1">
                <a:latin typeface="Georgia" panose="02040502050405020303" charset="0"/>
                <a:cs typeface="Georgia" panose="02040502050405020303" charset="0"/>
                <a:sym typeface="+mn-ea"/>
              </a:rPr>
              <a:t>DEL(B,D), DEL(F,G), DEL(D,E),    DEL(F,H),</a:t>
            </a:r>
            <a:endParaRPr lang="en-US" altLang="zh-CN" sz="2000" i="1">
              <a:latin typeface="Georgia" panose="02040502050405020303" charset="0"/>
              <a:cs typeface="Georgia" panose="02040502050405020303" charset="0"/>
              <a:sym typeface="+mn-ea"/>
            </a:endParaRPr>
          </a:p>
          <a:p>
            <a:pPr algn="l"/>
            <a:r>
              <a:rPr lang="en-US" altLang="zh-CN" sz="2000" i="1">
                <a:latin typeface="Georgia" panose="02040502050405020303" charset="0"/>
                <a:cs typeface="Georgia" panose="02040502050405020303" charset="0"/>
                <a:sym typeface="+mn-ea"/>
              </a:rPr>
              <a:t>                          ADD(A,D), ADD(C,G), ADD(G,E),  ADD(D,H)</a:t>
            </a:r>
            <a:r>
              <a:rPr lang="en-US" altLang="zh-CN" sz="2000">
                <a:latin typeface="Georgia" panose="02040502050405020303" charset="0"/>
                <a:cs typeface="Georgia" panose="02040502050405020303" charset="0"/>
                <a:sym typeface="+mn-ea"/>
              </a:rPr>
              <a:t>};</a:t>
            </a:r>
            <a:endParaRPr lang="en-US" altLang="zh-CN" sz="2000" b="1">
              <a:solidFill>
                <a:srgbClr val="0070C0"/>
              </a:solidFill>
              <a:latin typeface="Georgia" panose="02040502050405020303" charset="0"/>
              <a:cs typeface="Georgia" panose="02040502050405020303" charset="0"/>
              <a:sym typeface="+mn-ea"/>
            </a:endParaRPr>
          </a:p>
        </p:txBody>
      </p:sp>
      <p:sp>
        <p:nvSpPr>
          <p:cNvPr id="4" name="矩形 3"/>
          <p:cNvSpPr/>
          <p:nvPr/>
        </p:nvSpPr>
        <p:spPr>
          <a:xfrm>
            <a:off x="-89535" y="4755515"/>
            <a:ext cx="5610225" cy="46037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⑤ </a:t>
            </a:r>
            <a:r>
              <a:rPr lang="en-US" sz="2400">
                <a:latin typeface="Georgia" panose="02040502050405020303" charset="0"/>
                <a:cs typeface="Georgia" panose="02040502050405020303" charset="0"/>
                <a:sym typeface="+mn-ea"/>
              </a:rPr>
              <a:t>add</a:t>
            </a:r>
            <a:r>
              <a:rPr sz="2400">
                <a:latin typeface="Georgia" panose="02040502050405020303" charset="0"/>
                <a:cs typeface="Georgia" panose="02040502050405020303" charset="0"/>
                <a:sym typeface="+mn-ea"/>
              </a:rPr>
              <a:t>_edit ← SearchCEDList(</a:t>
            </a:r>
            <a:r>
              <a:rPr lang="en-US" sz="2400">
                <a:solidFill>
                  <a:srgbClr val="FF0000"/>
                </a:solidFill>
                <a:latin typeface="Georgia" panose="02040502050405020303" charset="0"/>
                <a:cs typeface="Georgia" panose="02040502050405020303" charset="0"/>
                <a:sym typeface="+mn-ea"/>
              </a:rPr>
              <a:t>E</a:t>
            </a:r>
            <a:r>
              <a:rPr sz="2400">
                <a:latin typeface="Georgia" panose="02040502050405020303" charset="0"/>
                <a:cs typeface="Georgia" panose="02040502050405020303" charset="0"/>
                <a:sym typeface="+mn-ea"/>
              </a:rPr>
              <a:t>) </a:t>
            </a:r>
            <a:endParaRPr sz="2400">
              <a:latin typeface="Georgia" panose="02040502050405020303" charset="0"/>
              <a:cs typeface="Georgia" panose="02040502050405020303" charset="0"/>
              <a:sym typeface="+mn-ea"/>
            </a:endParaRPr>
          </a:p>
        </p:txBody>
      </p:sp>
      <p:sp>
        <p:nvSpPr>
          <p:cNvPr id="96" name="矩形 95"/>
          <p:cNvSpPr/>
          <p:nvPr/>
        </p:nvSpPr>
        <p:spPr>
          <a:xfrm>
            <a:off x="40640" y="5290185"/>
            <a:ext cx="3524885" cy="460375"/>
          </a:xfrm>
          <a:prstGeom prst="rect">
            <a:avLst/>
          </a:prstGeom>
          <a:noFill/>
          <a:ln>
            <a:noFill/>
          </a:ln>
        </p:spPr>
        <p:txBody>
          <a:bodyPr wrap="square" rtlCol="0" anchor="t">
            <a:spAutoFit/>
          </a:bodyPr>
          <a:p>
            <a:pPr algn="l"/>
            <a:r>
              <a:rPr lang="en-US" altLang="zh-CN" sz="2400" b="1" i="1">
                <a:solidFill>
                  <a:srgbClr val="FF0000"/>
                </a:solidFill>
              </a:rPr>
              <a:t>process(add_edit):</a:t>
            </a:r>
            <a:endParaRPr lang="en-US" altLang="zh-CN" sz="2400" b="1" i="1">
              <a:solidFill>
                <a:srgbClr val="FF0000"/>
              </a:solidFill>
            </a:endParaRPr>
          </a:p>
        </p:txBody>
      </p:sp>
      <p:cxnSp>
        <p:nvCxnSpPr>
          <p:cNvPr id="5" name="直接连接符 4"/>
          <p:cNvCxnSpPr/>
          <p:nvPr/>
        </p:nvCxnSpPr>
        <p:spPr>
          <a:xfrm>
            <a:off x="4701540" y="320294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328795" y="3866515"/>
            <a:ext cx="1085850"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1275" y="5819775"/>
            <a:ext cx="5171440" cy="1198880"/>
          </a:xfrm>
          <a:prstGeom prst="rect">
            <a:avLst/>
          </a:prstGeom>
          <a:noFill/>
          <a:ln>
            <a:noFill/>
          </a:ln>
        </p:spPr>
        <p:txBody>
          <a:bodyPr wrap="square" rtlCol="0" anchor="t">
            <a:spAutoFit/>
          </a:bodyPr>
          <a:p>
            <a:pPr algn="l"/>
            <a:r>
              <a:rPr lang="en-US" altLang="zh-CN" sz="2400" i="1">
                <a:solidFill>
                  <a:srgbClr val="FF0000"/>
                </a:solidFill>
                <a:latin typeface="Georgia" panose="02040502050405020303" charset="0"/>
                <a:cs typeface="Georgia" panose="02040502050405020303" charset="0"/>
                <a:sym typeface="+mn-ea"/>
              </a:rPr>
              <a:t>ImList</a:t>
            </a:r>
            <a:r>
              <a:rPr lang="en-US" altLang="zh-CN" sz="2400" i="1">
                <a:latin typeface="Georgia" panose="02040502050405020303" charset="0"/>
                <a:cs typeface="Georgia" panose="02040502050405020303" charset="0"/>
                <a:sym typeface="+mn-ea"/>
              </a:rPr>
              <a:t> = {E , G , F , A};</a:t>
            </a:r>
            <a:r>
              <a:rPr lang="zh-CN" altLang="en-US" sz="2400" b="1">
                <a:solidFill>
                  <a:srgbClr val="0070C0"/>
                </a:solidFill>
                <a:latin typeface="Georgia" panose="02040502050405020303" charset="0"/>
                <a:cs typeface="Georgia" panose="02040502050405020303" charset="0"/>
                <a:sym typeface="+mn-ea"/>
              </a:rPr>
              <a:t> </a:t>
            </a:r>
            <a:r>
              <a:rPr lang="en-US" altLang="zh-CN" sz="2400" i="1">
                <a:solidFill>
                  <a:srgbClr val="FF0000"/>
                </a:solidFill>
                <a:latin typeface="Georgia" panose="02040502050405020303" charset="0"/>
                <a:cs typeface="Georgia" panose="02040502050405020303" charset="0"/>
                <a:sym typeface="+mn-ea"/>
              </a:rPr>
              <a:t>Reachability_Status</a:t>
            </a:r>
            <a:r>
              <a:rPr lang="en-US" altLang="zh-CN" sz="2400" i="1">
                <a:latin typeface="Georgia" panose="02040502050405020303" charset="0"/>
                <a:cs typeface="Georgia" panose="02040502050405020303" charset="0"/>
                <a:sym typeface="+mn-ea"/>
              </a:rPr>
              <a:t> ← </a:t>
            </a:r>
            <a:r>
              <a:rPr lang="en-US" altLang="zh-CN" sz="2400" b="1" i="1">
                <a:solidFill>
                  <a:schemeClr val="tx2"/>
                </a:solidFill>
                <a:latin typeface="Georgia" panose="02040502050405020303" charset="0"/>
                <a:cs typeface="Georgia" panose="02040502050405020303" charset="0"/>
                <a:sym typeface="+mn-ea"/>
              </a:rPr>
              <a:t>false                       </a:t>
            </a:r>
            <a:endParaRPr lang="en-US" altLang="zh-CN" sz="2400" i="1">
              <a:latin typeface="Georgia" panose="02040502050405020303" charset="0"/>
              <a:cs typeface="Georgia" panose="02040502050405020303" charset="0"/>
              <a:sym typeface="+mn-ea"/>
            </a:endParaRPr>
          </a:p>
          <a:p>
            <a:pPr algn="l"/>
            <a:r>
              <a:rPr lang="en-US" altLang="zh-CN" sz="2400" i="1">
                <a:solidFill>
                  <a:srgbClr val="FF0000"/>
                </a:solidFill>
                <a:latin typeface="Georgia" panose="02040502050405020303" charset="0"/>
                <a:cs typeface="Georgia" panose="02040502050405020303" charset="0"/>
                <a:sym typeface="+mn-ea"/>
              </a:rPr>
              <a:t> </a:t>
            </a:r>
            <a:r>
              <a:rPr lang="en-US" altLang="zh-CN" sz="2400" i="1">
                <a:latin typeface="Georgia" panose="02040502050405020303" charset="0"/>
                <a:cs typeface="Georgia" panose="02040502050405020303" charset="0"/>
                <a:sym typeface="+mn-ea"/>
              </a:rPr>
              <a:t>                                                       </a:t>
            </a:r>
            <a:endParaRPr lang="zh-CN" altLang="en-US" sz="2400" i="1">
              <a:solidFill>
                <a:srgbClr val="FF0000"/>
              </a:solidFill>
              <a:latin typeface="Georgia" panose="02040502050405020303" charset="0"/>
              <a:cs typeface="Georgia" panose="02040502050405020303" charset="0"/>
              <a:sym typeface="+mn-ea"/>
            </a:endParaRPr>
          </a:p>
        </p:txBody>
      </p:sp>
      <p:sp>
        <p:nvSpPr>
          <p:cNvPr id="12" name="矩形 11"/>
          <p:cNvSpPr/>
          <p:nvPr/>
        </p:nvSpPr>
        <p:spPr>
          <a:xfrm>
            <a:off x="5059045" y="4755515"/>
            <a:ext cx="5171440" cy="460375"/>
          </a:xfrm>
          <a:prstGeom prst="rect">
            <a:avLst/>
          </a:prstGeom>
          <a:noFill/>
          <a:ln>
            <a:noFill/>
          </a:ln>
        </p:spPr>
        <p:txBody>
          <a:bodyPr wrap="square" rtlCol="0" anchor="t">
            <a:spAutoFit/>
          </a:bodyPr>
          <a:p>
            <a:pPr algn="l"/>
            <a:r>
              <a:rPr lang="en-US" altLang="zh-CN" sz="2400" b="1" i="1">
                <a:solidFill>
                  <a:schemeClr val="tx2"/>
                </a:solidFill>
                <a:latin typeface="Georgia" panose="02040502050405020303" charset="0"/>
                <a:cs typeface="Georgia" panose="02040502050405020303" charset="0"/>
                <a:sym typeface="+mn-ea"/>
              </a:rPr>
              <a:t>CANList(G)={ F , A };</a:t>
            </a:r>
            <a:r>
              <a:rPr lang="en-US" altLang="zh-CN" sz="2400" i="1">
                <a:latin typeface="Georgia" panose="02040502050405020303" charset="0"/>
                <a:cs typeface="Georgia" panose="02040502050405020303" charset="0"/>
                <a:sym typeface="+mn-ea"/>
              </a:rPr>
              <a:t>                                                       </a:t>
            </a:r>
            <a:endParaRPr lang="zh-CN" altLang="en-US" sz="2400" i="1">
              <a:solidFill>
                <a:srgbClr val="FF0000"/>
              </a:solidFill>
              <a:latin typeface="Georgia" panose="02040502050405020303" charset="0"/>
              <a:cs typeface="Georgia" panose="02040502050405020303" charset="0"/>
              <a:sym typeface="+mn-ea"/>
            </a:endParaRPr>
          </a:p>
        </p:txBody>
      </p:sp>
      <p:cxnSp>
        <p:nvCxnSpPr>
          <p:cNvPr id="13" name="直接连接符 12"/>
          <p:cNvCxnSpPr/>
          <p:nvPr/>
        </p:nvCxnSpPr>
        <p:spPr>
          <a:xfrm>
            <a:off x="4701540" y="347345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7795" y="3925570"/>
            <a:ext cx="5171440" cy="82994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 </a:t>
            </a:r>
            <a:r>
              <a:rPr lang="en-US" altLang="zh-CN" sz="2400" i="1">
                <a:solidFill>
                  <a:srgbClr val="0070C0"/>
                </a:solidFill>
                <a:latin typeface="Georgia" panose="02040502050405020303" charset="0"/>
                <a:cs typeface="Georgia" panose="02040502050405020303" charset="0"/>
                <a:sym typeface="+mn-ea"/>
              </a:rPr>
              <a:t>Reachability_Status </a:t>
            </a:r>
            <a:r>
              <a:rPr lang="en-US" altLang="zh-CN" sz="2400" i="1">
                <a:latin typeface="Georgia" panose="02040502050405020303" charset="0"/>
                <a:cs typeface="Georgia" panose="02040502050405020303" charset="0"/>
                <a:sym typeface="+mn-ea"/>
              </a:rPr>
              <a:t>← </a:t>
            </a:r>
            <a:r>
              <a:rPr lang="en-US" altLang="zh-CN" sz="2400" b="1" i="1">
                <a:solidFill>
                  <a:schemeClr val="tx2"/>
                </a:solidFill>
                <a:latin typeface="Georgia" panose="02040502050405020303" charset="0"/>
                <a:cs typeface="Georgia" panose="02040502050405020303" charset="0"/>
                <a:sym typeface="+mn-ea"/>
              </a:rPr>
              <a:t>false                       </a:t>
            </a:r>
            <a:endParaRPr lang="en-US" altLang="zh-CN" sz="2400" i="1">
              <a:latin typeface="Georgia" panose="02040502050405020303" charset="0"/>
              <a:cs typeface="Georgia" panose="02040502050405020303" charset="0"/>
              <a:sym typeface="+mn-ea"/>
            </a:endParaRPr>
          </a:p>
          <a:p>
            <a:pPr algn="l"/>
            <a:r>
              <a:rPr lang="en-US" altLang="zh-CN" sz="2400" i="1">
                <a:solidFill>
                  <a:srgbClr val="FF0000"/>
                </a:solidFill>
                <a:latin typeface="Georgia" panose="02040502050405020303" charset="0"/>
                <a:cs typeface="Georgia" panose="02040502050405020303" charset="0"/>
                <a:sym typeface="+mn-ea"/>
              </a:rPr>
              <a:t> </a:t>
            </a:r>
            <a:r>
              <a:rPr lang="en-US" altLang="zh-CN" sz="2400" i="1">
                <a:solidFill>
                  <a:srgbClr val="0070C0"/>
                </a:solidFill>
                <a:latin typeface="Georgia" panose="02040502050405020303" charset="0"/>
                <a:cs typeface="Georgia" panose="02040502050405020303" charset="0"/>
                <a:sym typeface="+mn-ea"/>
              </a:rPr>
              <a:t>ImList</a:t>
            </a:r>
            <a:r>
              <a:rPr lang="en-US" altLang="zh-CN" sz="2400" i="1">
                <a:latin typeface="Georgia" panose="02040502050405020303" charset="0"/>
                <a:cs typeface="Georgia" panose="02040502050405020303" charset="0"/>
                <a:sym typeface="+mn-ea"/>
              </a:rPr>
              <a:t> = {E};                                                       </a:t>
            </a:r>
            <a:endParaRPr lang="zh-CN" altLang="en-US" sz="2400" i="1">
              <a:solidFill>
                <a:srgbClr val="FF0000"/>
              </a:solidFill>
              <a:latin typeface="Georgia" panose="02040502050405020303" charset="0"/>
              <a:cs typeface="Georgia" panose="02040502050405020303" charset="0"/>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 name="组合 304"/>
          <p:cNvGrpSpPr/>
          <p:nvPr/>
        </p:nvGrpSpPr>
        <p:grpSpPr>
          <a:xfrm>
            <a:off x="1523365" y="93345"/>
            <a:ext cx="9403961" cy="2931224"/>
            <a:chOff x="1547" y="2103"/>
            <a:chExt cx="14809" cy="4616"/>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1589" y="5646"/>
              <a:ext cx="14767" cy="1073"/>
              <a:chOff x="1366" y="8294"/>
              <a:chExt cx="15730" cy="1259"/>
            </a:xfrm>
          </p:grpSpPr>
          <p:sp>
            <p:nvSpPr>
              <p:cNvPr id="218" name="文本框 217"/>
              <p:cNvSpPr txBox="1"/>
              <p:nvPr/>
            </p:nvSpPr>
            <p:spPr>
              <a:xfrm>
                <a:off x="1366" y="8294"/>
                <a:ext cx="4132" cy="737"/>
              </a:xfrm>
              <a:prstGeom prst="rect">
                <a:avLst/>
              </a:prstGeom>
              <a:noFill/>
            </p:spPr>
            <p:txBody>
              <a:bodyPr wrap="square" rtlCol="0">
                <a:spAutoFit/>
              </a:bodyPr>
              <a:p>
                <a:r>
                  <a:rPr lang="en-US" altLang="zh-CN">
                    <a:solidFill>
                      <a:srgbClr val="C00000"/>
                    </a:solidFill>
                  </a:rPr>
                  <a:t>SNAPSHOT - 1</a:t>
                </a:r>
                <a:r>
                  <a:rPr lang="zh-CN" altLang="en-US">
                    <a:solidFill>
                      <a:srgbClr val="C00000"/>
                    </a:solidFill>
                  </a:rPr>
                  <a:t>（</a:t>
                </a:r>
                <a:r>
                  <a:rPr lang="en-US" altLang="zh-CN" sz="2000" b="1" i="1">
                    <a:solidFill>
                      <a:srgbClr val="0070C0"/>
                    </a:solidFill>
                    <a:latin typeface="Georgia" panose="02040502050405020303" charset="0"/>
                    <a:cs typeface="Georgia" panose="02040502050405020303" charset="0"/>
                  </a:rPr>
                  <a:t>S1</a:t>
                </a:r>
                <a:r>
                  <a:rPr lang="zh-CN" altLang="en-US">
                    <a:solidFill>
                      <a:srgbClr val="C00000"/>
                    </a:solidFill>
                  </a:rPr>
                  <a:t>）</a:t>
                </a:r>
                <a:endParaRPr lang="zh-CN" altLang="en-US">
                  <a:solidFill>
                    <a:srgbClr val="C00000"/>
                  </a:solidFill>
                </a:endParaRPr>
              </a:p>
            </p:txBody>
          </p:sp>
          <p:sp>
            <p:nvSpPr>
              <p:cNvPr id="219" name="文本框 218"/>
              <p:cNvSpPr txBox="1"/>
              <p:nvPr/>
            </p:nvSpPr>
            <p:spPr>
              <a:xfrm>
                <a:off x="6941" y="8305"/>
                <a:ext cx="4101" cy="1248"/>
              </a:xfrm>
              <a:prstGeom prst="rect">
                <a:avLst/>
              </a:prstGeom>
              <a:noFill/>
            </p:spPr>
            <p:txBody>
              <a:bodyPr wrap="square" rtlCol="0">
                <a:spAutoFit/>
              </a:bodyPr>
              <a:p>
                <a:r>
                  <a:rPr lang="en-US" altLang="zh-CN">
                    <a:solidFill>
                      <a:srgbClr val="C00000"/>
                    </a:solidFill>
                  </a:rPr>
                  <a:t>SNAPSHOT - 2</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S2</a:t>
                </a:r>
                <a:r>
                  <a:rPr lang="zh-CN" altLang="en-US">
                    <a:solidFill>
                      <a:srgbClr val="C00000"/>
                    </a:solidFill>
                    <a:sym typeface="+mn-ea"/>
                  </a:rPr>
                  <a:t>）</a:t>
                </a:r>
                <a:endParaRPr lang="zh-CN" altLang="en-US">
                  <a:solidFill>
                    <a:srgbClr val="C00000"/>
                  </a:solidFill>
                </a:endParaRPr>
              </a:p>
              <a:p>
                <a:endParaRPr lang="en-US" altLang="zh-CN">
                  <a:solidFill>
                    <a:srgbClr val="C00000"/>
                  </a:solidFill>
                </a:endParaRPr>
              </a:p>
            </p:txBody>
          </p:sp>
          <p:sp>
            <p:nvSpPr>
              <p:cNvPr id="220" name="文本框 219"/>
              <p:cNvSpPr txBox="1"/>
              <p:nvPr/>
            </p:nvSpPr>
            <p:spPr>
              <a:xfrm>
                <a:off x="12964" y="8816"/>
                <a:ext cx="4132" cy="737"/>
              </a:xfrm>
              <a:prstGeom prst="rect">
                <a:avLst/>
              </a:prstGeom>
              <a:noFill/>
            </p:spPr>
            <p:txBody>
              <a:bodyPr wrap="square" rtlCol="0">
                <a:spAutoFit/>
              </a:bodyPr>
              <a:p>
                <a:r>
                  <a:rPr lang="en-US" altLang="zh-CN">
                    <a:solidFill>
                      <a:srgbClr val="C00000"/>
                    </a:solidFill>
                  </a:rPr>
                  <a:t>SNAPSHOT - 3</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S3</a:t>
                </a:r>
                <a:r>
                  <a:rPr lang="zh-CN" altLang="en-US">
                    <a:solidFill>
                      <a:srgbClr val="C00000"/>
                    </a:solidFill>
                    <a:sym typeface="+mn-ea"/>
                  </a:rPr>
                  <a:t>）</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4" imgW="914400" imgH="215900" progId="Equation.KSEE3">
                  <p:embed/>
                </p:oleObj>
              </mc:Choice>
              <mc:Fallback>
                <p:oleObj name=""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6" imgW="914400" imgH="215900" progId="Equation.KSEE3">
                  <p:embed/>
                </p:oleObj>
              </mc:Choice>
              <mc:Fallback>
                <p:oleObj name=""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3" name="矩形 2"/>
          <p:cNvSpPr/>
          <p:nvPr/>
        </p:nvSpPr>
        <p:spPr>
          <a:xfrm>
            <a:off x="21590" y="2717165"/>
            <a:ext cx="8627110" cy="583565"/>
          </a:xfrm>
          <a:prstGeom prst="rect">
            <a:avLst/>
          </a:prstGeom>
          <a:noFill/>
          <a:ln>
            <a:noFill/>
          </a:ln>
        </p:spPr>
        <p:txBody>
          <a:bodyPr wrap="square" rtlCol="0" anchor="t">
            <a:spAutoFit/>
          </a:bodyPr>
          <a:p>
            <a:pPr algn="l"/>
            <a:r>
              <a:rPr lang="zh-CN" altLang="en-US" sz="2400" b="1">
                <a:solidFill>
                  <a:srgbClr val="FF0000"/>
                </a:solidFill>
                <a:sym typeface="+mn-ea"/>
              </a:rPr>
              <a:t>SSReach( </a:t>
            </a:r>
            <a:r>
              <a:rPr lang="en-US" altLang="zh-CN" sz="2400" i="1">
                <a:solidFill>
                  <a:srgbClr val="FF0000"/>
                </a:solidFill>
                <a:latin typeface="Georgia" panose="02040502050405020303" charset="0"/>
                <a:cs typeface="Georgia" panose="02040502050405020303" charset="0"/>
                <a:sym typeface="+mn-ea"/>
              </a:rPr>
              <a:t>B</a:t>
            </a:r>
            <a:r>
              <a:rPr lang="zh-CN" altLang="en-US" sz="2400" b="1">
                <a:solidFill>
                  <a:srgbClr val="FF0000"/>
                </a:solidFill>
                <a:sym typeface="+mn-ea"/>
              </a:rPr>
              <a:t>, </a:t>
            </a:r>
            <a:r>
              <a:rPr lang="en-US" altLang="zh-CN" sz="2400" i="1">
                <a:solidFill>
                  <a:srgbClr val="FF0000"/>
                </a:solidFill>
                <a:latin typeface="Georgia" panose="02040502050405020303" charset="0"/>
                <a:cs typeface="Georgia" panose="02040502050405020303" charset="0"/>
                <a:sym typeface="+mn-ea"/>
              </a:rPr>
              <a:t>E</a:t>
            </a:r>
            <a:r>
              <a:rPr lang="zh-CN" altLang="en-US" sz="2400" b="1">
                <a:solidFill>
                  <a:srgbClr val="FF0000"/>
                </a:solidFill>
                <a:sym typeface="+mn-ea"/>
              </a:rPr>
              <a:t> , </a:t>
            </a:r>
            <a:r>
              <a:rPr lang="en-US" altLang="zh-CN" sz="2400" b="1">
                <a:solidFill>
                  <a:srgbClr val="FF0000"/>
                </a:solidFill>
                <a:sym typeface="+mn-ea"/>
              </a:rPr>
              <a:t>S</a:t>
            </a:r>
            <a:r>
              <a:rPr lang="en-US" altLang="zh-CN" sz="2400" i="1">
                <a:solidFill>
                  <a:srgbClr val="FF0000"/>
                </a:solidFill>
                <a:latin typeface="Georgia" panose="02040502050405020303" charset="0"/>
                <a:cs typeface="Georgia" panose="02040502050405020303" charset="0"/>
                <a:sym typeface="+mn-ea"/>
              </a:rPr>
              <a:t>3</a:t>
            </a:r>
            <a:r>
              <a:rPr lang="zh-CN" altLang="en-US" sz="2400" b="1">
                <a:solidFill>
                  <a:srgbClr val="FF0000"/>
                </a:solidFill>
                <a:sym typeface="+mn-ea"/>
              </a:rPr>
              <a:t>)</a:t>
            </a:r>
            <a:r>
              <a:rPr lang="zh-CN" altLang="en-US" sz="2400" b="1">
                <a:solidFill>
                  <a:srgbClr val="FF0000"/>
                </a:solidFill>
              </a:rPr>
              <a:t>      </a:t>
            </a:r>
            <a:r>
              <a:rPr lang="en-US" altLang="zh-CN" sz="2400" b="1" i="1">
                <a:solidFill>
                  <a:srgbClr val="0070C0"/>
                </a:solidFill>
                <a:latin typeface="Georgia" panose="02040502050405020303" charset="0"/>
                <a:cs typeface="Georgia" panose="02040502050405020303" charset="0"/>
              </a:rPr>
              <a:t>S1</a:t>
            </a:r>
            <a:r>
              <a:rPr lang="en-US" altLang="zh-CN" sz="2400" b="1" i="1">
                <a:solidFill>
                  <a:srgbClr val="0070C0"/>
                </a:solidFill>
                <a:latin typeface="Georgia" panose="02040502050405020303" charset="0"/>
                <a:cs typeface="Georgia" panose="02040502050405020303" charset="0"/>
                <a:sym typeface="+mn-ea"/>
              </a:rPr>
              <a:t> </a:t>
            </a:r>
            <a:r>
              <a:rPr lang="zh-CN" altLang="en-US" sz="2400" b="1">
                <a:solidFill>
                  <a:srgbClr val="0070C0"/>
                </a:solidFill>
                <a:sym typeface="+mn-ea"/>
              </a:rPr>
              <a:t>is </a:t>
            </a:r>
            <a:r>
              <a:rPr lang="zh-CN" altLang="en-US" sz="2400" b="1">
                <a:solidFill>
                  <a:srgbClr val="FF0000"/>
                </a:solidFill>
                <a:sym typeface="+mn-ea"/>
              </a:rPr>
              <a:t>indexed</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43" name="矩形 42"/>
          <p:cNvSpPr/>
          <p:nvPr/>
        </p:nvSpPr>
        <p:spPr>
          <a:xfrm>
            <a:off x="40640" y="3218815"/>
            <a:ext cx="7502525" cy="706755"/>
          </a:xfrm>
          <a:prstGeom prst="rect">
            <a:avLst/>
          </a:prstGeom>
          <a:noFill/>
          <a:ln>
            <a:noFill/>
          </a:ln>
        </p:spPr>
        <p:txBody>
          <a:bodyPr wrap="square" rtlCol="0" anchor="t">
            <a:spAutoFit/>
          </a:bodyPr>
          <a:p>
            <a:pPr algn="l"/>
            <a:r>
              <a:rPr lang="en-US" altLang="zh-CN" sz="2000" i="1">
                <a:solidFill>
                  <a:srgbClr val="0070C0"/>
                </a:solidFill>
                <a:latin typeface="Georgia" panose="02040502050405020303" charset="0"/>
                <a:cs typeface="Georgia" panose="02040502050405020303" charset="0"/>
                <a:sym typeface="+mn-ea"/>
              </a:rPr>
              <a:t>CEDList</a:t>
            </a:r>
            <a:r>
              <a:rPr lang="en-US" altLang="zh-CN" sz="2000">
                <a:solidFill>
                  <a:srgbClr val="0070C0"/>
                </a:solidFill>
                <a:latin typeface="Georgia" panose="02040502050405020303" charset="0"/>
                <a:cs typeface="Georgia" panose="02040502050405020303" charset="0"/>
                <a:sym typeface="+mn-ea"/>
              </a:rPr>
              <a:t>(S3)</a:t>
            </a:r>
            <a:r>
              <a:rPr lang="en-US" altLang="zh-CN" sz="2000">
                <a:latin typeface="Georgia" panose="02040502050405020303" charset="0"/>
                <a:cs typeface="Georgia" panose="02040502050405020303" charset="0"/>
                <a:sym typeface="+mn-ea"/>
              </a:rPr>
              <a:t>={ </a:t>
            </a:r>
            <a:r>
              <a:rPr lang="en-US" altLang="zh-CN" sz="2000" i="1">
                <a:latin typeface="Georgia" panose="02040502050405020303" charset="0"/>
                <a:cs typeface="Georgia" panose="02040502050405020303" charset="0"/>
                <a:sym typeface="+mn-ea"/>
              </a:rPr>
              <a:t>DEL(B,D), DEL(F,G), DEL(D,E),    DEL(F,H),</a:t>
            </a:r>
            <a:endParaRPr lang="en-US" altLang="zh-CN" sz="2000" i="1">
              <a:latin typeface="Georgia" panose="02040502050405020303" charset="0"/>
              <a:cs typeface="Georgia" panose="02040502050405020303" charset="0"/>
              <a:sym typeface="+mn-ea"/>
            </a:endParaRPr>
          </a:p>
          <a:p>
            <a:pPr algn="l"/>
            <a:r>
              <a:rPr lang="en-US" altLang="zh-CN" sz="2000" i="1">
                <a:latin typeface="Georgia" panose="02040502050405020303" charset="0"/>
                <a:cs typeface="Georgia" panose="02040502050405020303" charset="0"/>
                <a:sym typeface="+mn-ea"/>
              </a:rPr>
              <a:t>                          ADD(A,D), ADD(C,G), ADD(G,E),  ADD(D,H)</a:t>
            </a:r>
            <a:r>
              <a:rPr lang="en-US" altLang="zh-CN" sz="2000">
                <a:latin typeface="Georgia" panose="02040502050405020303" charset="0"/>
                <a:cs typeface="Georgia" panose="02040502050405020303" charset="0"/>
                <a:sym typeface="+mn-ea"/>
              </a:rPr>
              <a:t>};</a:t>
            </a:r>
            <a:endParaRPr lang="en-US" altLang="zh-CN" sz="2000" b="1">
              <a:solidFill>
                <a:srgbClr val="0070C0"/>
              </a:solidFill>
              <a:latin typeface="Georgia" panose="02040502050405020303" charset="0"/>
              <a:cs typeface="Georgia" panose="02040502050405020303" charset="0"/>
              <a:sym typeface="+mn-ea"/>
            </a:endParaRPr>
          </a:p>
        </p:txBody>
      </p:sp>
      <p:sp>
        <p:nvSpPr>
          <p:cNvPr id="4" name="矩形 3"/>
          <p:cNvSpPr/>
          <p:nvPr/>
        </p:nvSpPr>
        <p:spPr>
          <a:xfrm>
            <a:off x="-9525" y="4755515"/>
            <a:ext cx="5610225" cy="46037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⑤ </a:t>
            </a:r>
            <a:r>
              <a:rPr lang="en-US" sz="2400">
                <a:latin typeface="Georgia" panose="02040502050405020303" charset="0"/>
                <a:cs typeface="Georgia" panose="02040502050405020303" charset="0"/>
                <a:sym typeface="+mn-ea"/>
              </a:rPr>
              <a:t>add</a:t>
            </a:r>
            <a:r>
              <a:rPr sz="2400">
                <a:latin typeface="Georgia" panose="02040502050405020303" charset="0"/>
                <a:cs typeface="Georgia" panose="02040502050405020303" charset="0"/>
                <a:sym typeface="+mn-ea"/>
              </a:rPr>
              <a:t>_edit ← SearchCEDList(</a:t>
            </a:r>
            <a:r>
              <a:rPr lang="en-US" sz="2400">
                <a:solidFill>
                  <a:srgbClr val="FF0000"/>
                </a:solidFill>
                <a:latin typeface="Georgia" panose="02040502050405020303" charset="0"/>
                <a:cs typeface="Georgia" panose="02040502050405020303" charset="0"/>
                <a:sym typeface="+mn-ea"/>
              </a:rPr>
              <a:t>G</a:t>
            </a:r>
            <a:r>
              <a:rPr sz="2400">
                <a:latin typeface="Georgia" panose="02040502050405020303" charset="0"/>
                <a:cs typeface="Georgia" panose="02040502050405020303" charset="0"/>
                <a:sym typeface="+mn-ea"/>
              </a:rPr>
              <a:t>) </a:t>
            </a:r>
            <a:endParaRPr sz="2400">
              <a:latin typeface="Georgia" panose="02040502050405020303" charset="0"/>
              <a:cs typeface="Georgia" panose="02040502050405020303" charset="0"/>
              <a:sym typeface="+mn-ea"/>
            </a:endParaRPr>
          </a:p>
        </p:txBody>
      </p:sp>
      <p:sp>
        <p:nvSpPr>
          <p:cNvPr id="96" name="矩形 95"/>
          <p:cNvSpPr/>
          <p:nvPr/>
        </p:nvSpPr>
        <p:spPr>
          <a:xfrm>
            <a:off x="40640" y="5290185"/>
            <a:ext cx="3524885" cy="460375"/>
          </a:xfrm>
          <a:prstGeom prst="rect">
            <a:avLst/>
          </a:prstGeom>
          <a:noFill/>
          <a:ln>
            <a:noFill/>
          </a:ln>
        </p:spPr>
        <p:txBody>
          <a:bodyPr wrap="square" rtlCol="0" anchor="t">
            <a:spAutoFit/>
          </a:bodyPr>
          <a:p>
            <a:pPr algn="l"/>
            <a:r>
              <a:rPr lang="en-US" altLang="zh-CN" sz="2400" b="1" i="1">
                <a:solidFill>
                  <a:srgbClr val="FF0000"/>
                </a:solidFill>
              </a:rPr>
              <a:t>process(add_edit):</a:t>
            </a:r>
            <a:endParaRPr lang="en-US" altLang="zh-CN" sz="2400" b="1" i="1">
              <a:solidFill>
                <a:srgbClr val="FF0000"/>
              </a:solidFill>
            </a:endParaRPr>
          </a:p>
        </p:txBody>
      </p:sp>
      <p:cxnSp>
        <p:nvCxnSpPr>
          <p:cNvPr id="5" name="直接连接符 4"/>
          <p:cNvCxnSpPr/>
          <p:nvPr/>
        </p:nvCxnSpPr>
        <p:spPr>
          <a:xfrm>
            <a:off x="4701540" y="320294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1275" y="5750560"/>
            <a:ext cx="5171440" cy="460375"/>
          </a:xfrm>
          <a:prstGeom prst="rect">
            <a:avLst/>
          </a:prstGeom>
          <a:noFill/>
          <a:ln>
            <a:noFill/>
          </a:ln>
        </p:spPr>
        <p:txBody>
          <a:bodyPr wrap="square" rtlCol="0" anchor="t">
            <a:spAutoFit/>
          </a:bodyPr>
          <a:p>
            <a:pPr algn="l"/>
            <a:r>
              <a:rPr lang="en-US" altLang="zh-CN" sz="2400" i="1">
                <a:solidFill>
                  <a:srgbClr val="FF0000"/>
                </a:solidFill>
                <a:latin typeface="Georgia" panose="02040502050405020303" charset="0"/>
                <a:cs typeface="Georgia" panose="02040502050405020303" charset="0"/>
                <a:sym typeface="+mn-ea"/>
              </a:rPr>
              <a:t>ImList</a:t>
            </a:r>
            <a:r>
              <a:rPr lang="en-US" altLang="zh-CN" sz="2400" i="1">
                <a:latin typeface="Georgia" panose="02040502050405020303" charset="0"/>
                <a:cs typeface="Georgia" panose="02040502050405020303" charset="0"/>
                <a:sym typeface="+mn-ea"/>
              </a:rPr>
              <a:t> = {E , G};                                                       </a:t>
            </a:r>
            <a:endParaRPr lang="zh-CN" altLang="en-US" sz="2400" i="1">
              <a:solidFill>
                <a:srgbClr val="FF0000"/>
              </a:solidFill>
              <a:latin typeface="Georgia" panose="02040502050405020303" charset="0"/>
              <a:cs typeface="Georgia" panose="02040502050405020303" charset="0"/>
              <a:sym typeface="+mn-ea"/>
            </a:endParaRPr>
          </a:p>
        </p:txBody>
      </p:sp>
      <p:cxnSp>
        <p:nvCxnSpPr>
          <p:cNvPr id="13" name="直接连接符 12"/>
          <p:cNvCxnSpPr/>
          <p:nvPr/>
        </p:nvCxnSpPr>
        <p:spPr>
          <a:xfrm>
            <a:off x="4701540" y="347345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7795" y="3925570"/>
            <a:ext cx="5171440" cy="82994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 </a:t>
            </a:r>
            <a:r>
              <a:rPr lang="en-US" altLang="zh-CN" sz="2400" i="1">
                <a:solidFill>
                  <a:srgbClr val="0070C0"/>
                </a:solidFill>
                <a:latin typeface="Georgia" panose="02040502050405020303" charset="0"/>
                <a:cs typeface="Georgia" panose="02040502050405020303" charset="0"/>
                <a:sym typeface="+mn-ea"/>
              </a:rPr>
              <a:t>Reachability_Status </a:t>
            </a:r>
            <a:r>
              <a:rPr lang="en-US" altLang="zh-CN" sz="2400" i="1">
                <a:latin typeface="Georgia" panose="02040502050405020303" charset="0"/>
                <a:cs typeface="Georgia" panose="02040502050405020303" charset="0"/>
                <a:sym typeface="+mn-ea"/>
              </a:rPr>
              <a:t>← </a:t>
            </a:r>
            <a:r>
              <a:rPr lang="en-US" altLang="zh-CN" sz="2400" b="1" i="1">
                <a:solidFill>
                  <a:schemeClr val="tx2"/>
                </a:solidFill>
                <a:latin typeface="Georgia" panose="02040502050405020303" charset="0"/>
                <a:cs typeface="Georgia" panose="02040502050405020303" charset="0"/>
                <a:sym typeface="+mn-ea"/>
              </a:rPr>
              <a:t>false                       </a:t>
            </a:r>
            <a:endParaRPr lang="en-US" altLang="zh-CN" sz="2400" i="1">
              <a:latin typeface="Georgia" panose="02040502050405020303" charset="0"/>
              <a:cs typeface="Georgia" panose="02040502050405020303" charset="0"/>
              <a:sym typeface="+mn-ea"/>
            </a:endParaRPr>
          </a:p>
          <a:p>
            <a:pPr algn="l"/>
            <a:r>
              <a:rPr lang="en-US" altLang="zh-CN" sz="2400" i="1">
                <a:solidFill>
                  <a:srgbClr val="FF0000"/>
                </a:solidFill>
                <a:latin typeface="Georgia" panose="02040502050405020303" charset="0"/>
                <a:cs typeface="Georgia" panose="02040502050405020303" charset="0"/>
                <a:sym typeface="+mn-ea"/>
              </a:rPr>
              <a:t> </a:t>
            </a:r>
            <a:r>
              <a:rPr lang="en-US" altLang="zh-CN" sz="2400" i="1">
                <a:solidFill>
                  <a:srgbClr val="0070C0"/>
                </a:solidFill>
                <a:latin typeface="Georgia" panose="02040502050405020303" charset="0"/>
                <a:cs typeface="Georgia" panose="02040502050405020303" charset="0"/>
                <a:sym typeface="+mn-ea"/>
              </a:rPr>
              <a:t>ImList</a:t>
            </a:r>
            <a:r>
              <a:rPr lang="en-US" altLang="zh-CN" sz="2400" i="1">
                <a:latin typeface="Georgia" panose="02040502050405020303" charset="0"/>
                <a:cs typeface="Georgia" panose="02040502050405020303" charset="0"/>
                <a:sym typeface="+mn-ea"/>
              </a:rPr>
              <a:t> = {E , G , F , A};                                                       </a:t>
            </a:r>
            <a:endParaRPr lang="zh-CN" altLang="en-US" sz="2400" i="1">
              <a:solidFill>
                <a:srgbClr val="FF0000"/>
              </a:solidFill>
              <a:latin typeface="Georgia" panose="02040502050405020303" charset="0"/>
              <a:cs typeface="Georgia" panose="02040502050405020303" charset="0"/>
              <a:sym typeface="+mn-ea"/>
            </a:endParaRPr>
          </a:p>
        </p:txBody>
      </p:sp>
      <p:cxnSp>
        <p:nvCxnSpPr>
          <p:cNvPr id="2" name="直接连接符 1"/>
          <p:cNvCxnSpPr/>
          <p:nvPr/>
        </p:nvCxnSpPr>
        <p:spPr>
          <a:xfrm>
            <a:off x="3060065" y="3875405"/>
            <a:ext cx="1085850"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693160" y="4295140"/>
            <a:ext cx="3538855" cy="460375"/>
          </a:xfrm>
          <a:prstGeom prst="rect">
            <a:avLst/>
          </a:prstGeom>
          <a:noFill/>
        </p:spPr>
        <p:txBody>
          <a:bodyPr wrap="square" rtlCol="0" anchor="t">
            <a:spAutoFit/>
          </a:bodyPr>
          <a:p>
            <a:pPr algn="l"/>
            <a:r>
              <a:rPr lang="en-US" altLang="zh-CN" sz="2400" i="1">
                <a:solidFill>
                  <a:srgbClr val="0070C0"/>
                </a:solidFill>
                <a:latin typeface="Georgia" panose="02040502050405020303" charset="0"/>
                <a:cs typeface="Georgia" panose="02040502050405020303" charset="0"/>
                <a:sym typeface="+mn-ea"/>
              </a:rPr>
              <a:t>vertex ← ImList[i]</a:t>
            </a:r>
            <a:r>
              <a:rPr lang="en-US" altLang="zh-CN" sz="2400" i="1">
                <a:solidFill>
                  <a:srgbClr val="FF0000"/>
                </a:solidFill>
                <a:latin typeface="Georgia" panose="02040502050405020303" charset="0"/>
                <a:cs typeface="Georgia" panose="02040502050405020303" charset="0"/>
                <a:sym typeface="+mn-ea"/>
              </a:rPr>
              <a:t>  = E</a:t>
            </a:r>
            <a:r>
              <a:rPr lang="zh-CN" altLang="en-US" sz="2400" i="1">
                <a:solidFill>
                  <a:srgbClr val="FF0000"/>
                </a:solidFill>
                <a:latin typeface="Georgia" panose="02040502050405020303" charset="0"/>
                <a:cs typeface="Georgia" panose="02040502050405020303" charset="0"/>
                <a:sym typeface="+mn-ea"/>
              </a:rPr>
              <a:t>；</a:t>
            </a:r>
            <a:endParaRPr lang="zh-CN" altLang="en-US" sz="2400" i="1">
              <a:solidFill>
                <a:srgbClr val="FF0000"/>
              </a:solidFill>
              <a:latin typeface="Georgia" panose="02040502050405020303" charset="0"/>
              <a:cs typeface="Georgia" panose="02040502050405020303" charset="0"/>
              <a:sym typeface="+mn-ea"/>
            </a:endParaRPr>
          </a:p>
        </p:txBody>
      </p:sp>
      <p:sp>
        <p:nvSpPr>
          <p:cNvPr id="15" name="矩形 14"/>
          <p:cNvSpPr/>
          <p:nvPr/>
        </p:nvSpPr>
        <p:spPr>
          <a:xfrm>
            <a:off x="6026150" y="4755515"/>
            <a:ext cx="5171440" cy="460375"/>
          </a:xfrm>
          <a:prstGeom prst="rect">
            <a:avLst/>
          </a:prstGeom>
          <a:noFill/>
          <a:ln>
            <a:noFill/>
          </a:ln>
        </p:spPr>
        <p:txBody>
          <a:bodyPr wrap="square" rtlCol="0" anchor="t">
            <a:spAutoFit/>
          </a:bodyPr>
          <a:p>
            <a:pPr algn="l"/>
            <a:r>
              <a:rPr lang="en-US" altLang="zh-CN" sz="2400" b="1" i="1">
                <a:solidFill>
                  <a:schemeClr val="tx2"/>
                </a:solidFill>
                <a:latin typeface="Georgia" panose="02040502050405020303" charset="0"/>
                <a:cs typeface="Georgia" panose="02040502050405020303" charset="0"/>
                <a:sym typeface="+mn-ea"/>
              </a:rPr>
              <a:t>CANList(G)={ F , A };</a:t>
            </a:r>
            <a:r>
              <a:rPr lang="en-US" altLang="zh-CN" sz="2400" i="1">
                <a:latin typeface="Georgia" panose="02040502050405020303" charset="0"/>
                <a:cs typeface="Georgia" panose="02040502050405020303" charset="0"/>
                <a:sym typeface="+mn-ea"/>
              </a:rPr>
              <a:t>                                                       </a:t>
            </a:r>
            <a:endParaRPr lang="zh-CN" altLang="en-US" sz="2400" i="1">
              <a:solidFill>
                <a:srgbClr val="FF0000"/>
              </a:solidFill>
              <a:latin typeface="Georgia" panose="02040502050405020303" charset="0"/>
              <a:cs typeface="Georgia" panose="02040502050405020303" charset="0"/>
              <a:sym typeface="+mn-ea"/>
            </a:endParaRPr>
          </a:p>
        </p:txBody>
      </p:sp>
      <p:cxnSp>
        <p:nvCxnSpPr>
          <p:cNvPr id="16" name="直接连接符 15"/>
          <p:cNvCxnSpPr/>
          <p:nvPr/>
        </p:nvCxnSpPr>
        <p:spPr>
          <a:xfrm>
            <a:off x="3392805" y="320294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8735" y="5750560"/>
            <a:ext cx="5171440" cy="460375"/>
          </a:xfrm>
          <a:prstGeom prst="rect">
            <a:avLst/>
          </a:prstGeom>
          <a:noFill/>
          <a:ln>
            <a:noFill/>
          </a:ln>
        </p:spPr>
        <p:txBody>
          <a:bodyPr wrap="square" rtlCol="0" anchor="t">
            <a:spAutoFit/>
          </a:bodyPr>
          <a:p>
            <a:pPr algn="l"/>
            <a:r>
              <a:rPr lang="en-US" altLang="zh-CN" sz="2400" i="1">
                <a:solidFill>
                  <a:srgbClr val="FF0000"/>
                </a:solidFill>
                <a:latin typeface="Georgia" panose="02040502050405020303" charset="0"/>
                <a:cs typeface="Georgia" panose="02040502050405020303" charset="0"/>
                <a:sym typeface="+mn-ea"/>
              </a:rPr>
              <a:t>ImList</a:t>
            </a:r>
            <a:r>
              <a:rPr lang="en-US" altLang="zh-CN" sz="2400" i="1">
                <a:latin typeface="Georgia" panose="02040502050405020303" charset="0"/>
                <a:cs typeface="Georgia" panose="02040502050405020303" charset="0"/>
                <a:sym typeface="+mn-ea"/>
              </a:rPr>
              <a:t> = {E , G , C};                                                       </a:t>
            </a:r>
            <a:endParaRPr lang="zh-CN" altLang="en-US" sz="2400" i="1">
              <a:solidFill>
                <a:srgbClr val="FF0000"/>
              </a:solidFill>
              <a:latin typeface="Georgia" panose="02040502050405020303" charset="0"/>
              <a:cs typeface="Georgia" panose="02040502050405020303" charset="0"/>
              <a:sym typeface="+mn-ea"/>
            </a:endParaRPr>
          </a:p>
        </p:txBody>
      </p:sp>
      <p:sp>
        <p:nvSpPr>
          <p:cNvPr id="35" name="椭圆 34"/>
          <p:cNvSpPr/>
          <p:nvPr/>
        </p:nvSpPr>
        <p:spPr>
          <a:xfrm>
            <a:off x="2060575" y="4371975"/>
            <a:ext cx="367665" cy="306070"/>
          </a:xfrm>
          <a:prstGeom prst="ellipse">
            <a:avLst/>
          </a:prstGeom>
          <a:solidFill>
            <a:srgbClr val="FF0000">
              <a:alpha val="31000"/>
            </a:srgbClr>
          </a:solidFill>
          <a:ln>
            <a:solidFill>
              <a:srgbClr val="FF94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2478405" y="4371975"/>
            <a:ext cx="367665" cy="306070"/>
          </a:xfrm>
          <a:prstGeom prst="ellipse">
            <a:avLst/>
          </a:prstGeom>
          <a:solidFill>
            <a:srgbClr val="FF0000">
              <a:alpha val="31000"/>
            </a:srgbClr>
          </a:solidFill>
          <a:ln>
            <a:solidFill>
              <a:srgbClr val="FF94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6057265" y="5320665"/>
            <a:ext cx="5171440" cy="460375"/>
          </a:xfrm>
          <a:prstGeom prst="rect">
            <a:avLst/>
          </a:prstGeom>
          <a:noFill/>
          <a:ln>
            <a:noFill/>
          </a:ln>
        </p:spPr>
        <p:txBody>
          <a:bodyPr wrap="square" rtlCol="0" anchor="t">
            <a:spAutoFit/>
          </a:bodyPr>
          <a:p>
            <a:pPr algn="l"/>
            <a:r>
              <a:rPr lang="en-US" altLang="zh-CN" sz="2400" b="1" i="1">
                <a:solidFill>
                  <a:schemeClr val="tx2"/>
                </a:solidFill>
                <a:latin typeface="Georgia" panose="02040502050405020303" charset="0"/>
                <a:cs typeface="Georgia" panose="02040502050405020303" charset="0"/>
                <a:sym typeface="+mn-ea"/>
              </a:rPr>
              <a:t>CANList(C)={ B , A };</a:t>
            </a:r>
            <a:r>
              <a:rPr lang="en-US" altLang="zh-CN" sz="2400" i="1">
                <a:latin typeface="Georgia" panose="02040502050405020303" charset="0"/>
                <a:cs typeface="Georgia" panose="02040502050405020303" charset="0"/>
                <a:sym typeface="+mn-ea"/>
              </a:rPr>
              <a:t>                                                       </a:t>
            </a:r>
            <a:endParaRPr lang="zh-CN" altLang="en-US" sz="2400" i="1">
              <a:solidFill>
                <a:srgbClr val="FF0000"/>
              </a:solidFill>
              <a:latin typeface="Georgia" panose="02040502050405020303" charset="0"/>
              <a:cs typeface="Georgia" panose="02040502050405020303" charset="0"/>
              <a:sym typeface="+mn-ea"/>
            </a:endParaRPr>
          </a:p>
        </p:txBody>
      </p:sp>
      <p:sp>
        <p:nvSpPr>
          <p:cNvPr id="22" name="矩形 21"/>
          <p:cNvSpPr/>
          <p:nvPr/>
        </p:nvSpPr>
        <p:spPr>
          <a:xfrm>
            <a:off x="-46990" y="6210935"/>
            <a:ext cx="5171440" cy="46037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 </a:t>
            </a:r>
            <a:r>
              <a:rPr lang="en-US" altLang="zh-CN" sz="2400" i="1">
                <a:solidFill>
                  <a:srgbClr val="FF0000"/>
                </a:solidFill>
                <a:latin typeface="Georgia" panose="02040502050405020303" charset="0"/>
                <a:cs typeface="Georgia" panose="02040502050405020303" charset="0"/>
                <a:sym typeface="+mn-ea"/>
              </a:rPr>
              <a:t>Reachability_Status</a:t>
            </a:r>
            <a:r>
              <a:rPr lang="en-US" altLang="zh-CN" sz="2400" i="1">
                <a:solidFill>
                  <a:srgbClr val="0070C0"/>
                </a:solidFill>
                <a:latin typeface="Georgia" panose="02040502050405020303" charset="0"/>
                <a:cs typeface="Georgia" panose="02040502050405020303" charset="0"/>
                <a:sym typeface="+mn-ea"/>
              </a:rPr>
              <a:t> </a:t>
            </a:r>
            <a:r>
              <a:rPr lang="en-US" altLang="zh-CN" sz="2400" i="1">
                <a:latin typeface="Georgia" panose="02040502050405020303" charset="0"/>
                <a:cs typeface="Georgia" panose="02040502050405020303" charset="0"/>
                <a:sym typeface="+mn-ea"/>
              </a:rPr>
              <a:t>← </a:t>
            </a:r>
            <a:r>
              <a:rPr lang="en-US" altLang="zh-CN" sz="2400" b="1" i="1">
                <a:solidFill>
                  <a:schemeClr val="tx2"/>
                </a:solidFill>
                <a:latin typeface="Georgia" panose="02040502050405020303" charset="0"/>
                <a:cs typeface="Georgia" panose="02040502050405020303" charset="0"/>
                <a:sym typeface="+mn-ea"/>
              </a:rPr>
              <a:t>true      </a:t>
            </a:r>
            <a:r>
              <a:rPr lang="en-US" altLang="zh-CN" sz="2400" i="1">
                <a:latin typeface="Georgia" panose="02040502050405020303" charset="0"/>
                <a:cs typeface="Georgia" panose="02040502050405020303" charset="0"/>
                <a:sym typeface="+mn-ea"/>
              </a:rPr>
              <a:t>                                              </a:t>
            </a:r>
            <a:endParaRPr lang="zh-CN" altLang="en-US" sz="2400" i="1">
              <a:solidFill>
                <a:srgbClr val="FF0000"/>
              </a:solidFill>
              <a:latin typeface="Georgia" panose="02040502050405020303" charset="0"/>
              <a:cs typeface="Georgia" panose="02040502050405020303" charset="0"/>
              <a:sym typeface="+mn-ea"/>
            </a:endParaRPr>
          </a:p>
        </p:txBody>
      </p:sp>
      <p:sp>
        <p:nvSpPr>
          <p:cNvPr id="23" name="椭圆 22"/>
          <p:cNvSpPr/>
          <p:nvPr/>
        </p:nvSpPr>
        <p:spPr>
          <a:xfrm>
            <a:off x="1759585" y="1267460"/>
            <a:ext cx="367665" cy="306070"/>
          </a:xfrm>
          <a:prstGeom prst="ellipse">
            <a:avLst/>
          </a:prstGeom>
          <a:solidFill>
            <a:srgbClr val="FF0000">
              <a:alpha val="31000"/>
            </a:srgbClr>
          </a:solidFill>
          <a:ln>
            <a:solidFill>
              <a:srgbClr val="FF94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2080895" y="624840"/>
            <a:ext cx="367665" cy="306070"/>
          </a:xfrm>
          <a:prstGeom prst="ellipse">
            <a:avLst/>
          </a:prstGeom>
          <a:solidFill>
            <a:srgbClr val="FF0000">
              <a:alpha val="31000"/>
            </a:srgbClr>
          </a:solidFill>
          <a:ln>
            <a:solidFill>
              <a:srgbClr val="FF94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5" name="直接连接符 24"/>
          <p:cNvCxnSpPr/>
          <p:nvPr/>
        </p:nvCxnSpPr>
        <p:spPr>
          <a:xfrm>
            <a:off x="3408045" y="353695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665855" y="4295775"/>
            <a:ext cx="3538855" cy="460375"/>
          </a:xfrm>
          <a:prstGeom prst="rect">
            <a:avLst/>
          </a:prstGeom>
          <a:noFill/>
        </p:spPr>
        <p:txBody>
          <a:bodyPr wrap="square" rtlCol="0" anchor="t">
            <a:spAutoFit/>
          </a:bodyPr>
          <a:p>
            <a:pPr algn="l"/>
            <a:r>
              <a:rPr lang="en-US" altLang="zh-CN" sz="2400" i="1">
                <a:solidFill>
                  <a:srgbClr val="0070C0"/>
                </a:solidFill>
                <a:latin typeface="Georgia" panose="02040502050405020303" charset="0"/>
                <a:cs typeface="Georgia" panose="02040502050405020303" charset="0"/>
                <a:sym typeface="+mn-ea"/>
              </a:rPr>
              <a:t>vertex ← ImList[i]</a:t>
            </a:r>
            <a:r>
              <a:rPr lang="en-US" altLang="zh-CN" sz="2400" i="1">
                <a:solidFill>
                  <a:srgbClr val="FF0000"/>
                </a:solidFill>
                <a:latin typeface="Georgia" panose="02040502050405020303" charset="0"/>
                <a:cs typeface="Georgia" panose="02040502050405020303" charset="0"/>
                <a:sym typeface="+mn-ea"/>
              </a:rPr>
              <a:t>  = G</a:t>
            </a:r>
            <a:r>
              <a:rPr lang="zh-CN" altLang="en-US" sz="2400" i="1">
                <a:solidFill>
                  <a:srgbClr val="FF0000"/>
                </a:solidFill>
                <a:latin typeface="Georgia" panose="02040502050405020303" charset="0"/>
                <a:cs typeface="Georgia" panose="02040502050405020303" charset="0"/>
                <a:sym typeface="+mn-ea"/>
              </a:rPr>
              <a:t>；</a:t>
            </a:r>
            <a:endParaRPr lang="zh-CN" altLang="en-US" sz="2400" i="1">
              <a:solidFill>
                <a:srgbClr val="FF0000"/>
              </a:solidFill>
              <a:latin typeface="Georgia" panose="02040502050405020303" charset="0"/>
              <a:cs typeface="Georgia" panose="02040502050405020303" charset="0"/>
              <a:sym typeface="+mn-ea"/>
            </a:endParaRPr>
          </a:p>
        </p:txBody>
      </p:sp>
      <p:sp>
        <p:nvSpPr>
          <p:cNvPr id="6" name="文本框 5"/>
          <p:cNvSpPr txBox="1"/>
          <p:nvPr/>
        </p:nvSpPr>
        <p:spPr>
          <a:xfrm>
            <a:off x="11219180" y="6320155"/>
            <a:ext cx="922655" cy="368300"/>
          </a:xfrm>
          <a:prstGeom prst="rect">
            <a:avLst/>
          </a:prstGeom>
          <a:noFill/>
        </p:spPr>
        <p:txBody>
          <a:bodyPr wrap="square" rtlCol="0">
            <a:spAutoFit/>
          </a:bodyPr>
          <a:p>
            <a:r>
              <a:rPr lang="en-US" altLang="zh-CN" b="1"/>
              <a:t>26/</a:t>
            </a:r>
            <a:r>
              <a:rPr lang="en-US" b="1"/>
              <a:t>34</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1" nodeType="clickEffect">
                                  <p:stCondLst>
                                    <p:cond delay="0"/>
                                  </p:stCondLst>
                                  <p:childTnLst>
                                    <p:animEffect transition="out" filter="wipe(down)">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blinds(horizontal)">
                                      <p:cBhvr>
                                        <p:cTn id="29" dur="500"/>
                                        <p:tgtEl>
                                          <p:spTgt spid="9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500" fill="hold">
                                          <p:stCondLst>
                                            <p:cond delay="0"/>
                                          </p:stCondLst>
                                        </p:cTn>
                                        <p:tgtEl>
                                          <p:spTgt spid="35"/>
                                        </p:tgtEl>
                                        <p:attrNameLst>
                                          <p:attrName>style.visibility</p:attrName>
                                        </p:attrNameLst>
                                      </p:cBhvr>
                                      <p:to>
                                        <p:strVal val="visible"/>
                                      </p:to>
                                    </p:set>
                                    <p:animEffect transition="in" filter="blinds(horizontal)">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1" nodeType="clickEffect">
                                  <p:stCondLst>
                                    <p:cond delay="0"/>
                                  </p:stCondLst>
                                  <p:childTnLst>
                                    <p:animEffect transition="out" filter="blinds(horizontal)">
                                      <p:cBhvr>
                                        <p:cTn id="43" dur="500"/>
                                        <p:tgtEl>
                                          <p:spTgt spid="35"/>
                                        </p:tgtEl>
                                      </p:cBhvr>
                                    </p:animEffect>
                                    <p:set>
                                      <p:cBhvr>
                                        <p:cTn id="44" dur="1" fill="hold">
                                          <p:stCondLst>
                                            <p:cond delay="499"/>
                                          </p:stCondLst>
                                        </p:cTn>
                                        <p:tgtEl>
                                          <p:spTgt spid="3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500" fill="hold">
                                          <p:stCondLst>
                                            <p:cond delay="0"/>
                                          </p:stCondLst>
                                        </p:cTn>
                                        <p:tgtEl>
                                          <p:spTgt spid="18"/>
                                        </p:tgtEl>
                                        <p:attrNameLst>
                                          <p:attrName>style.visibility</p:attrName>
                                        </p:attrNameLst>
                                      </p:cBhvr>
                                      <p:to>
                                        <p:strVal val="visible"/>
                                      </p:to>
                                    </p:set>
                                    <p:animEffect transition="in" filter="blinds(horizontal)">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1" nodeType="clickEffect">
                                  <p:stCondLst>
                                    <p:cond delay="0"/>
                                  </p:stCondLst>
                                  <p:childTnLst>
                                    <p:animEffect transition="out" filter="blinds(horizontal)">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blinds(horizontal)">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Par">
                                  <p:stCondLst>
                                    <p:cond delay="0"/>
                                  </p:stCondLst>
                                  <p:childTnLst>
                                    <p:set>
                                      <p:cBhvr>
                                        <p:cTn id="71" dur="500"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1" nodeType="clickPar">
                                  <p:stCondLst>
                                    <p:cond delay="0"/>
                                  </p:stCondLst>
                                  <p:childTnLst>
                                    <p:animEffect transition="out" filter="blinds(horizontal)">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Par">
                                  <p:stCondLst>
                                    <p:cond delay="0"/>
                                  </p:stCondLst>
                                  <p:childTnLst>
                                    <p:set>
                                      <p:cBhvr>
                                        <p:cTn id="81" dur="500" fill="hold">
                                          <p:stCondLst>
                                            <p:cond delay="0"/>
                                          </p:stCondLst>
                                        </p:cTn>
                                        <p:tgtEl>
                                          <p:spTgt spid="24"/>
                                        </p:tgtEl>
                                        <p:attrNameLst>
                                          <p:attrName>style.visibility</p:attrName>
                                        </p:attrNameLst>
                                      </p:cBhvr>
                                      <p:to>
                                        <p:strVal val="visible"/>
                                      </p:to>
                                    </p:set>
                                    <p:animEffect transition="in" filter="blinds(horizontal)">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1" nodeType="clickPar">
                                  <p:stCondLst>
                                    <p:cond delay="0"/>
                                  </p:stCondLst>
                                  <p:childTnLst>
                                    <p:animEffect transition="out" filter="blinds(horizontal)">
                                      <p:cBhvr>
                                        <p:cTn id="86" dur="500"/>
                                        <p:tgtEl>
                                          <p:spTgt spid="24"/>
                                        </p:tgtEl>
                                      </p:cBhvr>
                                    </p:animEffect>
                                    <p:set>
                                      <p:cBhvr>
                                        <p:cTn id="87" dur="1" fill="hold">
                                          <p:stCondLst>
                                            <p:cond delay="499"/>
                                          </p:stCondLst>
                                        </p:cTn>
                                        <p:tgtEl>
                                          <p:spTgt spid="24"/>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xit" presetSubtype="4" fill="hold" grpId="1" nodeType="clickEffect">
                                  <p:stCondLst>
                                    <p:cond delay="0"/>
                                  </p:stCondLst>
                                  <p:childTnLst>
                                    <p:animEffect transition="out" filter="wipe(down)">
                                      <p:cBhvr>
                                        <p:cTn id="95" dur="500"/>
                                        <p:tgtEl>
                                          <p:spTgt spid="7"/>
                                        </p:tgtEl>
                                      </p:cBhvr>
                                    </p:animEffect>
                                    <p:set>
                                      <p:cBhvr>
                                        <p:cTn id="96" dur="1" fill="hold">
                                          <p:stCondLst>
                                            <p:cond delay="499"/>
                                          </p:stCondLst>
                                        </p:cTn>
                                        <p:tgtEl>
                                          <p:spTgt spid="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96" grpId="0"/>
      <p:bldP spid="15" grpId="0"/>
      <p:bldP spid="7" grpId="0"/>
      <p:bldP spid="17" grpId="0"/>
      <p:bldP spid="7" grpId="1"/>
      <p:bldP spid="35" grpId="0" bldLvl="0" animBg="1"/>
      <p:bldP spid="35" grpId="1" bldLvl="0" animBg="1"/>
      <p:bldP spid="18" grpId="0" bldLvl="0" animBg="1"/>
      <p:bldP spid="18" grpId="1" bldLvl="0" animBg="1"/>
      <p:bldP spid="21" grpId="0"/>
      <p:bldP spid="22" grpId="0"/>
      <p:bldP spid="23" grpId="0" bldLvl="0" animBg="1"/>
      <p:bldP spid="23" grpId="1" bldLvl="0" animBg="1"/>
      <p:bldP spid="24" grpId="0" bldLvl="0" animBg="1"/>
      <p:bldP spid="24" grpId="1" bldLvl="0" animBg="1"/>
      <p:bldP spid="27" grpId="0"/>
      <p:bldP spid="11"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 name="组合 304"/>
          <p:cNvGrpSpPr/>
          <p:nvPr/>
        </p:nvGrpSpPr>
        <p:grpSpPr>
          <a:xfrm>
            <a:off x="1523365" y="93345"/>
            <a:ext cx="9403961" cy="2931224"/>
            <a:chOff x="1547" y="2103"/>
            <a:chExt cx="14809" cy="4616"/>
          </a:xfrm>
        </p:grpSpPr>
        <p:grpSp>
          <p:nvGrpSpPr>
            <p:cNvPr id="78" name="组合 77"/>
            <p:cNvGrpSpPr/>
            <p:nvPr/>
          </p:nvGrpSpPr>
          <p:grpSpPr>
            <a:xfrm rot="0">
              <a:off x="7442" y="2315"/>
              <a:ext cx="2135" cy="3193"/>
              <a:chOff x="7601" y="4390"/>
              <a:chExt cx="2274" cy="3743"/>
            </a:xfrm>
          </p:grpSpPr>
          <p:grpSp>
            <p:nvGrpSpPr>
              <p:cNvPr id="79" name="组合 78"/>
              <p:cNvGrpSpPr/>
              <p:nvPr/>
            </p:nvGrpSpPr>
            <p:grpSpPr>
              <a:xfrm rot="0">
                <a:off x="8545" y="4390"/>
                <a:ext cx="461" cy="623"/>
                <a:chOff x="2095" y="3908"/>
                <a:chExt cx="594" cy="747"/>
              </a:xfrm>
            </p:grpSpPr>
            <p:sp>
              <p:nvSpPr>
                <p:cNvPr id="81" name="文本框 80"/>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82" name="椭圆 8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a:off x="7761" y="5399"/>
                <a:ext cx="463" cy="623"/>
                <a:chOff x="2092" y="3920"/>
                <a:chExt cx="597" cy="747"/>
              </a:xfrm>
            </p:grpSpPr>
            <p:sp>
              <p:nvSpPr>
                <p:cNvPr id="88" name="文本框 87"/>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89" name="椭圆 8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0" name="组合 89"/>
              <p:cNvGrpSpPr/>
              <p:nvPr/>
            </p:nvGrpSpPr>
            <p:grpSpPr>
              <a:xfrm rot="0">
                <a:off x="8552" y="5467"/>
                <a:ext cx="463" cy="623"/>
                <a:chOff x="2092" y="3920"/>
                <a:chExt cx="597" cy="747"/>
              </a:xfrm>
            </p:grpSpPr>
            <p:sp>
              <p:nvSpPr>
                <p:cNvPr id="91" name="文本框 90"/>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92" name="椭圆 9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3" name="组合 92"/>
              <p:cNvGrpSpPr/>
              <p:nvPr/>
            </p:nvGrpSpPr>
            <p:grpSpPr>
              <a:xfrm rot="0">
                <a:off x="7601" y="6419"/>
                <a:ext cx="463" cy="623"/>
                <a:chOff x="2092" y="3920"/>
                <a:chExt cx="597" cy="747"/>
              </a:xfrm>
            </p:grpSpPr>
            <p:sp>
              <p:nvSpPr>
                <p:cNvPr id="120" name="文本框 119"/>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22" name="椭圆 12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4" name="组合 153"/>
              <p:cNvGrpSpPr/>
              <p:nvPr/>
            </p:nvGrpSpPr>
            <p:grpSpPr>
              <a:xfrm rot="0">
                <a:off x="9382" y="5417"/>
                <a:ext cx="463" cy="623"/>
                <a:chOff x="2092" y="3920"/>
                <a:chExt cx="597" cy="747"/>
              </a:xfrm>
            </p:grpSpPr>
            <p:sp>
              <p:nvSpPr>
                <p:cNvPr id="155" name="文本框 154"/>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56" name="椭圆 15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7" name="组合 156"/>
              <p:cNvGrpSpPr/>
              <p:nvPr/>
            </p:nvGrpSpPr>
            <p:grpSpPr>
              <a:xfrm rot="0">
                <a:off x="7616" y="7510"/>
                <a:ext cx="463" cy="623"/>
                <a:chOff x="2092" y="3920"/>
                <a:chExt cx="597" cy="747"/>
              </a:xfrm>
            </p:grpSpPr>
            <p:sp>
              <p:nvSpPr>
                <p:cNvPr id="158" name="文本框 157"/>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59" name="椭圆 158"/>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0" name="组合 159"/>
              <p:cNvGrpSpPr/>
              <p:nvPr/>
            </p:nvGrpSpPr>
            <p:grpSpPr>
              <a:xfrm rot="0">
                <a:off x="8567" y="6430"/>
                <a:ext cx="463" cy="623"/>
                <a:chOff x="2092" y="3920"/>
                <a:chExt cx="597" cy="747"/>
              </a:xfrm>
            </p:grpSpPr>
            <p:sp>
              <p:nvSpPr>
                <p:cNvPr id="166" name="文本框 165"/>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67" name="椭圆 16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8" name="组合 167"/>
              <p:cNvGrpSpPr/>
              <p:nvPr/>
            </p:nvGrpSpPr>
            <p:grpSpPr>
              <a:xfrm rot="0">
                <a:off x="9412" y="6425"/>
                <a:ext cx="463" cy="623"/>
                <a:chOff x="2092" y="3920"/>
                <a:chExt cx="597" cy="747"/>
              </a:xfrm>
            </p:grpSpPr>
            <p:sp>
              <p:nvSpPr>
                <p:cNvPr id="169" name="文本框 168"/>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170" name="椭圆 16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71" name="直接箭头连接符 170"/>
              <p:cNvCxnSpPr>
                <a:stCxn id="82" idx="4"/>
                <a:endCxn id="89"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89" idx="4"/>
                <a:endCxn id="122"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82" idx="4"/>
                <a:endCxn id="156"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82" idx="4"/>
                <a:endCxn id="92"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22" idx="4"/>
                <a:endCxn id="159"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92" idx="4"/>
                <a:endCxn id="167"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6" idx="4"/>
                <a:endCxn id="170"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rot="0">
              <a:off x="12512" y="2254"/>
              <a:ext cx="2140" cy="4021"/>
              <a:chOff x="13106" y="4409"/>
              <a:chExt cx="2279" cy="4713"/>
            </a:xfrm>
          </p:grpSpPr>
          <p:grpSp>
            <p:nvGrpSpPr>
              <p:cNvPr id="179" name="组合 178"/>
              <p:cNvGrpSpPr/>
              <p:nvPr/>
            </p:nvGrpSpPr>
            <p:grpSpPr>
              <a:xfrm rot="0">
                <a:off x="14050" y="4409"/>
                <a:ext cx="461" cy="623"/>
                <a:chOff x="2095" y="3908"/>
                <a:chExt cx="594" cy="747"/>
              </a:xfrm>
            </p:grpSpPr>
            <p:sp>
              <p:nvSpPr>
                <p:cNvPr id="180" name="文本框 179"/>
                <p:cNvSpPr txBox="1"/>
                <p:nvPr/>
              </p:nvSpPr>
              <p:spPr>
                <a:xfrm flipH="1">
                  <a:off x="2095" y="3908"/>
                  <a:ext cx="575" cy="747"/>
                </a:xfrm>
                <a:prstGeom prst="rect">
                  <a:avLst/>
                </a:prstGeom>
                <a:noFill/>
              </p:spPr>
              <p:txBody>
                <a:bodyPr wrap="square" rtlCol="0">
                  <a:spAutoFit/>
                </a:bodyPr>
                <a:p>
                  <a:r>
                    <a:rPr lang="en-US" altLang="zh-CN" sz="1600"/>
                    <a:t>A</a:t>
                  </a:r>
                  <a:endParaRPr lang="en-US" altLang="zh-CN" sz="1600"/>
                </a:p>
              </p:txBody>
            </p:sp>
            <p:sp>
              <p:nvSpPr>
                <p:cNvPr id="181" name="椭圆 18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2" name="组合 181"/>
              <p:cNvGrpSpPr/>
              <p:nvPr/>
            </p:nvGrpSpPr>
            <p:grpSpPr>
              <a:xfrm rot="0">
                <a:off x="13266" y="5418"/>
                <a:ext cx="463" cy="623"/>
                <a:chOff x="2092" y="3920"/>
                <a:chExt cx="597" cy="747"/>
              </a:xfrm>
            </p:grpSpPr>
            <p:sp>
              <p:nvSpPr>
                <p:cNvPr id="183" name="文本框 182"/>
                <p:cNvSpPr txBox="1"/>
                <p:nvPr/>
              </p:nvSpPr>
              <p:spPr>
                <a:xfrm>
                  <a:off x="2092" y="3920"/>
                  <a:ext cx="480" cy="747"/>
                </a:xfrm>
                <a:prstGeom prst="rect">
                  <a:avLst/>
                </a:prstGeom>
                <a:noFill/>
              </p:spPr>
              <p:txBody>
                <a:bodyPr wrap="square" rtlCol="0">
                  <a:spAutoFit/>
                </a:bodyPr>
                <a:p>
                  <a:r>
                    <a:rPr lang="en-US" altLang="zh-CN" sz="1600"/>
                    <a:t>B</a:t>
                  </a:r>
                  <a:endParaRPr lang="en-US" altLang="zh-CN" sz="1600"/>
                </a:p>
              </p:txBody>
            </p:sp>
            <p:sp>
              <p:nvSpPr>
                <p:cNvPr id="184" name="椭圆 1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5" name="组合 184"/>
              <p:cNvGrpSpPr/>
              <p:nvPr/>
            </p:nvGrpSpPr>
            <p:grpSpPr>
              <a:xfrm rot="0">
                <a:off x="14087" y="5471"/>
                <a:ext cx="463" cy="623"/>
                <a:chOff x="2092" y="3920"/>
                <a:chExt cx="597" cy="747"/>
              </a:xfrm>
            </p:grpSpPr>
            <p:sp>
              <p:nvSpPr>
                <p:cNvPr id="186" name="文本框 185"/>
                <p:cNvSpPr txBox="1"/>
                <p:nvPr/>
              </p:nvSpPr>
              <p:spPr>
                <a:xfrm>
                  <a:off x="2092" y="3920"/>
                  <a:ext cx="480" cy="747"/>
                </a:xfrm>
                <a:prstGeom prst="rect">
                  <a:avLst/>
                </a:prstGeom>
                <a:noFill/>
              </p:spPr>
              <p:txBody>
                <a:bodyPr wrap="square" rtlCol="0">
                  <a:spAutoFit/>
                </a:bodyPr>
                <a:p>
                  <a:r>
                    <a:rPr lang="en-US" altLang="zh-CN" sz="1600"/>
                    <a:t>F</a:t>
                  </a:r>
                  <a:endParaRPr lang="en-US" altLang="zh-CN" sz="1600"/>
                </a:p>
              </p:txBody>
            </p:sp>
            <p:sp>
              <p:nvSpPr>
                <p:cNvPr id="187" name="椭圆 18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8" name="组合 187"/>
              <p:cNvGrpSpPr/>
              <p:nvPr/>
            </p:nvGrpSpPr>
            <p:grpSpPr>
              <a:xfrm rot="0">
                <a:off x="13106" y="6438"/>
                <a:ext cx="463" cy="623"/>
                <a:chOff x="2092" y="3920"/>
                <a:chExt cx="597" cy="747"/>
              </a:xfrm>
            </p:grpSpPr>
            <p:sp>
              <p:nvSpPr>
                <p:cNvPr id="189" name="文本框 188"/>
                <p:cNvSpPr txBox="1"/>
                <p:nvPr/>
              </p:nvSpPr>
              <p:spPr>
                <a:xfrm>
                  <a:off x="2092" y="3920"/>
                  <a:ext cx="480" cy="747"/>
                </a:xfrm>
                <a:prstGeom prst="rect">
                  <a:avLst/>
                </a:prstGeom>
                <a:noFill/>
              </p:spPr>
              <p:txBody>
                <a:bodyPr wrap="square" rtlCol="0">
                  <a:spAutoFit/>
                </a:bodyPr>
                <a:p>
                  <a:r>
                    <a:rPr lang="en-US" altLang="zh-CN" sz="1600"/>
                    <a:t>C</a:t>
                  </a:r>
                  <a:endParaRPr lang="en-US" altLang="zh-CN" sz="1600"/>
                </a:p>
              </p:txBody>
            </p:sp>
            <p:sp>
              <p:nvSpPr>
                <p:cNvPr id="190" name="椭圆 18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1" name="组合 190"/>
              <p:cNvGrpSpPr/>
              <p:nvPr/>
            </p:nvGrpSpPr>
            <p:grpSpPr>
              <a:xfrm rot="0">
                <a:off x="14887" y="5436"/>
                <a:ext cx="463" cy="623"/>
                <a:chOff x="2092" y="3920"/>
                <a:chExt cx="597" cy="747"/>
              </a:xfrm>
            </p:grpSpPr>
            <p:sp>
              <p:nvSpPr>
                <p:cNvPr id="192" name="文本框 191"/>
                <p:cNvSpPr txBox="1"/>
                <p:nvPr/>
              </p:nvSpPr>
              <p:spPr>
                <a:xfrm>
                  <a:off x="2092" y="3920"/>
                  <a:ext cx="480" cy="747"/>
                </a:xfrm>
                <a:prstGeom prst="rect">
                  <a:avLst/>
                </a:prstGeom>
                <a:noFill/>
              </p:spPr>
              <p:txBody>
                <a:bodyPr wrap="square" rtlCol="0">
                  <a:spAutoFit/>
                </a:bodyPr>
                <a:p>
                  <a:r>
                    <a:rPr lang="en-US" altLang="zh-CN" sz="1600"/>
                    <a:t>D</a:t>
                  </a:r>
                  <a:endParaRPr lang="en-US" altLang="zh-CN" sz="1600"/>
                </a:p>
              </p:txBody>
            </p:sp>
            <p:sp>
              <p:nvSpPr>
                <p:cNvPr id="193" name="椭圆 19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4" name="组合 193"/>
              <p:cNvGrpSpPr/>
              <p:nvPr/>
            </p:nvGrpSpPr>
            <p:grpSpPr>
              <a:xfrm rot="0">
                <a:off x="13106" y="7484"/>
                <a:ext cx="463" cy="623"/>
                <a:chOff x="2092" y="3920"/>
                <a:chExt cx="597" cy="747"/>
              </a:xfrm>
            </p:grpSpPr>
            <p:sp>
              <p:nvSpPr>
                <p:cNvPr id="195" name="文本框 194"/>
                <p:cNvSpPr txBox="1"/>
                <p:nvPr/>
              </p:nvSpPr>
              <p:spPr>
                <a:xfrm>
                  <a:off x="2092" y="3920"/>
                  <a:ext cx="480" cy="747"/>
                </a:xfrm>
                <a:prstGeom prst="rect">
                  <a:avLst/>
                </a:prstGeom>
                <a:noFill/>
              </p:spPr>
              <p:txBody>
                <a:bodyPr wrap="square" rtlCol="0">
                  <a:spAutoFit/>
                </a:bodyPr>
                <a:p>
                  <a:r>
                    <a:rPr lang="en-US" altLang="zh-CN" sz="1600"/>
                    <a:t>G</a:t>
                  </a:r>
                  <a:endParaRPr lang="en-US" altLang="zh-CN" sz="1600"/>
                </a:p>
              </p:txBody>
            </p:sp>
            <p:sp>
              <p:nvSpPr>
                <p:cNvPr id="196" name="椭圆 19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97" name="组合 196"/>
              <p:cNvGrpSpPr/>
              <p:nvPr/>
            </p:nvGrpSpPr>
            <p:grpSpPr>
              <a:xfrm rot="0">
                <a:off x="14922" y="6435"/>
                <a:ext cx="463" cy="623"/>
                <a:chOff x="2092" y="3920"/>
                <a:chExt cx="597" cy="747"/>
              </a:xfrm>
            </p:grpSpPr>
            <p:sp>
              <p:nvSpPr>
                <p:cNvPr id="198" name="文本框 197"/>
                <p:cNvSpPr txBox="1"/>
                <p:nvPr/>
              </p:nvSpPr>
              <p:spPr>
                <a:xfrm>
                  <a:off x="2092" y="3920"/>
                  <a:ext cx="480" cy="747"/>
                </a:xfrm>
                <a:prstGeom prst="rect">
                  <a:avLst/>
                </a:prstGeom>
                <a:noFill/>
              </p:spPr>
              <p:txBody>
                <a:bodyPr wrap="square" rtlCol="0">
                  <a:spAutoFit/>
                </a:bodyPr>
                <a:p>
                  <a:r>
                    <a:rPr lang="en-US" altLang="zh-CN" sz="1600"/>
                    <a:t>H</a:t>
                  </a:r>
                  <a:endParaRPr lang="en-US" altLang="zh-CN" sz="1600"/>
                </a:p>
              </p:txBody>
            </p:sp>
            <p:sp>
              <p:nvSpPr>
                <p:cNvPr id="199" name="椭圆 1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0" name="组合 199"/>
              <p:cNvGrpSpPr/>
              <p:nvPr/>
            </p:nvGrpSpPr>
            <p:grpSpPr>
              <a:xfrm rot="0">
                <a:off x="13130" y="8499"/>
                <a:ext cx="463" cy="623"/>
                <a:chOff x="2092" y="3920"/>
                <a:chExt cx="597" cy="747"/>
              </a:xfrm>
            </p:grpSpPr>
            <p:sp>
              <p:nvSpPr>
                <p:cNvPr id="201" name="文本框 200"/>
                <p:cNvSpPr txBox="1"/>
                <p:nvPr/>
              </p:nvSpPr>
              <p:spPr>
                <a:xfrm>
                  <a:off x="2092" y="3920"/>
                  <a:ext cx="480" cy="747"/>
                </a:xfrm>
                <a:prstGeom prst="rect">
                  <a:avLst/>
                </a:prstGeom>
                <a:noFill/>
              </p:spPr>
              <p:txBody>
                <a:bodyPr wrap="square" rtlCol="0">
                  <a:spAutoFit/>
                </a:bodyPr>
                <a:p>
                  <a:r>
                    <a:rPr lang="en-US" altLang="zh-CN" sz="1600"/>
                    <a:t>E</a:t>
                  </a:r>
                  <a:endParaRPr lang="en-US" altLang="zh-CN" sz="1600"/>
                </a:p>
              </p:txBody>
            </p:sp>
            <p:sp>
              <p:nvSpPr>
                <p:cNvPr id="202" name="椭圆 20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203" name="直接箭头连接符 202"/>
              <p:cNvCxnSpPr>
                <a:stCxn id="181" idx="4"/>
                <a:endCxn id="184"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4" idx="4"/>
                <a:endCxn id="190"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a:stCxn id="181" idx="4"/>
                <a:endCxn id="193"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1" idx="4"/>
                <a:endCxn id="187"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190" idx="4"/>
                <a:endCxn id="196"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93" idx="4"/>
                <a:endCxn id="199"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96" idx="4"/>
                <a:endCxn id="202"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组合 209"/>
            <p:cNvGrpSpPr/>
            <p:nvPr/>
          </p:nvGrpSpPr>
          <p:grpSpPr>
            <a:xfrm rot="0">
              <a:off x="5167" y="2321"/>
              <a:ext cx="2368" cy="1954"/>
              <a:chOff x="5072" y="4181"/>
              <a:chExt cx="2582" cy="2533"/>
            </a:xfrm>
          </p:grpSpPr>
          <p:pic>
            <p:nvPicPr>
              <p:cNvPr id="211" name="图片 210"/>
              <p:cNvPicPr>
                <a:picLocks noChangeAspect="1"/>
              </p:cNvPicPr>
              <p:nvPr/>
            </p:nvPicPr>
            <p:blipFill>
              <a:blip r:embed="rId1"/>
              <a:stretch>
                <a:fillRect/>
              </a:stretch>
            </p:blipFill>
            <p:spPr>
              <a:xfrm>
                <a:off x="5072" y="4181"/>
                <a:ext cx="2583" cy="390"/>
              </a:xfrm>
              <a:prstGeom prst="rect">
                <a:avLst/>
              </a:prstGeom>
            </p:spPr>
          </p:pic>
          <p:pic>
            <p:nvPicPr>
              <p:cNvPr id="212" name="图片 211"/>
              <p:cNvPicPr>
                <a:picLocks noChangeAspect="1"/>
              </p:cNvPicPr>
              <p:nvPr/>
            </p:nvPicPr>
            <p:blipFill>
              <a:blip r:embed="rId2"/>
              <a:stretch>
                <a:fillRect/>
              </a:stretch>
            </p:blipFill>
            <p:spPr>
              <a:xfrm>
                <a:off x="5357" y="4586"/>
                <a:ext cx="1648" cy="2128"/>
              </a:xfrm>
              <a:prstGeom prst="rect">
                <a:avLst/>
              </a:prstGeom>
            </p:spPr>
          </p:pic>
        </p:grpSp>
        <p:grpSp>
          <p:nvGrpSpPr>
            <p:cNvPr id="213" name="组合 212"/>
            <p:cNvGrpSpPr/>
            <p:nvPr/>
          </p:nvGrpSpPr>
          <p:grpSpPr>
            <a:xfrm rot="0">
              <a:off x="9818" y="2263"/>
              <a:ext cx="2493" cy="2309"/>
              <a:chOff x="10176" y="4390"/>
              <a:chExt cx="2655" cy="2706"/>
            </a:xfrm>
          </p:grpSpPr>
          <p:pic>
            <p:nvPicPr>
              <p:cNvPr id="214" name="图片 213"/>
              <p:cNvPicPr>
                <a:picLocks noChangeAspect="1"/>
              </p:cNvPicPr>
              <p:nvPr/>
            </p:nvPicPr>
            <p:blipFill>
              <a:blip r:embed="rId3"/>
              <a:stretch>
                <a:fillRect/>
              </a:stretch>
            </p:blipFill>
            <p:spPr>
              <a:xfrm>
                <a:off x="10417" y="4390"/>
                <a:ext cx="2218" cy="2424"/>
              </a:xfrm>
              <a:prstGeom prst="rect">
                <a:avLst/>
              </a:prstGeom>
            </p:spPr>
          </p:pic>
          <p:sp>
            <p:nvSpPr>
              <p:cNvPr id="215" name="矩形 214"/>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矩形 215"/>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17" name="组合 216"/>
            <p:cNvGrpSpPr/>
            <p:nvPr/>
          </p:nvGrpSpPr>
          <p:grpSpPr>
            <a:xfrm rot="0">
              <a:off x="1589" y="5646"/>
              <a:ext cx="14767" cy="1073"/>
              <a:chOff x="1366" y="8294"/>
              <a:chExt cx="15730" cy="1259"/>
            </a:xfrm>
          </p:grpSpPr>
          <p:sp>
            <p:nvSpPr>
              <p:cNvPr id="218" name="文本框 217"/>
              <p:cNvSpPr txBox="1"/>
              <p:nvPr/>
            </p:nvSpPr>
            <p:spPr>
              <a:xfrm>
                <a:off x="1366" y="8294"/>
                <a:ext cx="4132" cy="737"/>
              </a:xfrm>
              <a:prstGeom prst="rect">
                <a:avLst/>
              </a:prstGeom>
              <a:noFill/>
            </p:spPr>
            <p:txBody>
              <a:bodyPr wrap="square" rtlCol="0">
                <a:spAutoFit/>
              </a:bodyPr>
              <a:p>
                <a:r>
                  <a:rPr lang="en-US" altLang="zh-CN">
                    <a:solidFill>
                      <a:srgbClr val="C00000"/>
                    </a:solidFill>
                  </a:rPr>
                  <a:t>SNAPSHOT - 1</a:t>
                </a:r>
                <a:r>
                  <a:rPr lang="zh-CN" altLang="en-US">
                    <a:solidFill>
                      <a:srgbClr val="C00000"/>
                    </a:solidFill>
                  </a:rPr>
                  <a:t>（</a:t>
                </a:r>
                <a:r>
                  <a:rPr lang="en-US" altLang="zh-CN" sz="2000" b="1" i="1">
                    <a:solidFill>
                      <a:srgbClr val="0070C0"/>
                    </a:solidFill>
                    <a:latin typeface="Georgia" panose="02040502050405020303" charset="0"/>
                    <a:cs typeface="Georgia" panose="02040502050405020303" charset="0"/>
                  </a:rPr>
                  <a:t>S1</a:t>
                </a:r>
                <a:r>
                  <a:rPr lang="zh-CN" altLang="en-US">
                    <a:solidFill>
                      <a:srgbClr val="C00000"/>
                    </a:solidFill>
                  </a:rPr>
                  <a:t>）</a:t>
                </a:r>
                <a:endParaRPr lang="zh-CN" altLang="en-US">
                  <a:solidFill>
                    <a:srgbClr val="C00000"/>
                  </a:solidFill>
                </a:endParaRPr>
              </a:p>
            </p:txBody>
          </p:sp>
          <p:sp>
            <p:nvSpPr>
              <p:cNvPr id="219" name="文本框 218"/>
              <p:cNvSpPr txBox="1"/>
              <p:nvPr/>
            </p:nvSpPr>
            <p:spPr>
              <a:xfrm>
                <a:off x="6941" y="8305"/>
                <a:ext cx="4101" cy="1248"/>
              </a:xfrm>
              <a:prstGeom prst="rect">
                <a:avLst/>
              </a:prstGeom>
              <a:noFill/>
            </p:spPr>
            <p:txBody>
              <a:bodyPr wrap="square" rtlCol="0">
                <a:spAutoFit/>
              </a:bodyPr>
              <a:p>
                <a:r>
                  <a:rPr lang="en-US" altLang="zh-CN">
                    <a:solidFill>
                      <a:srgbClr val="C00000"/>
                    </a:solidFill>
                  </a:rPr>
                  <a:t>SNAPSHOT - 2</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S2</a:t>
                </a:r>
                <a:r>
                  <a:rPr lang="zh-CN" altLang="en-US">
                    <a:solidFill>
                      <a:srgbClr val="C00000"/>
                    </a:solidFill>
                    <a:sym typeface="+mn-ea"/>
                  </a:rPr>
                  <a:t>）</a:t>
                </a:r>
                <a:endParaRPr lang="zh-CN" altLang="en-US">
                  <a:solidFill>
                    <a:srgbClr val="C00000"/>
                  </a:solidFill>
                </a:endParaRPr>
              </a:p>
              <a:p>
                <a:endParaRPr lang="en-US" altLang="zh-CN">
                  <a:solidFill>
                    <a:srgbClr val="C00000"/>
                  </a:solidFill>
                </a:endParaRPr>
              </a:p>
            </p:txBody>
          </p:sp>
          <p:sp>
            <p:nvSpPr>
              <p:cNvPr id="220" name="文本框 219"/>
              <p:cNvSpPr txBox="1"/>
              <p:nvPr/>
            </p:nvSpPr>
            <p:spPr>
              <a:xfrm>
                <a:off x="12964" y="8816"/>
                <a:ext cx="4132" cy="737"/>
              </a:xfrm>
              <a:prstGeom prst="rect">
                <a:avLst/>
              </a:prstGeom>
              <a:noFill/>
            </p:spPr>
            <p:txBody>
              <a:bodyPr wrap="square" rtlCol="0">
                <a:spAutoFit/>
              </a:bodyPr>
              <a:p>
                <a:r>
                  <a:rPr lang="en-US" altLang="zh-CN">
                    <a:solidFill>
                      <a:srgbClr val="C00000"/>
                    </a:solidFill>
                  </a:rPr>
                  <a:t>SNAPSHOT - 3</a:t>
                </a:r>
                <a:r>
                  <a:rPr lang="zh-CN" altLang="en-US">
                    <a:solidFill>
                      <a:srgbClr val="C00000"/>
                    </a:solidFill>
                    <a:sym typeface="+mn-ea"/>
                  </a:rPr>
                  <a:t>（</a:t>
                </a:r>
                <a:r>
                  <a:rPr lang="en-US" altLang="zh-CN" sz="2000" b="1" i="1">
                    <a:solidFill>
                      <a:srgbClr val="0070C0"/>
                    </a:solidFill>
                    <a:latin typeface="Georgia" panose="02040502050405020303" charset="0"/>
                    <a:cs typeface="Georgia" panose="02040502050405020303" charset="0"/>
                    <a:sym typeface="+mn-ea"/>
                  </a:rPr>
                  <a:t>S3</a:t>
                </a:r>
                <a:r>
                  <a:rPr lang="zh-CN" altLang="en-US">
                    <a:solidFill>
                      <a:srgbClr val="C00000"/>
                    </a:solidFill>
                    <a:sym typeface="+mn-ea"/>
                  </a:rPr>
                  <a:t>）</a:t>
                </a:r>
                <a:endParaRPr lang="en-US" altLang="zh-CN">
                  <a:solidFill>
                    <a:srgbClr val="C00000"/>
                  </a:solidFill>
                </a:endParaRPr>
              </a:p>
            </p:txBody>
          </p:sp>
        </p:grpSp>
        <p:grpSp>
          <p:nvGrpSpPr>
            <p:cNvPr id="303" name="组合 302"/>
            <p:cNvGrpSpPr/>
            <p:nvPr/>
          </p:nvGrpSpPr>
          <p:grpSpPr>
            <a:xfrm>
              <a:off x="1547" y="2103"/>
              <a:ext cx="3920" cy="3724"/>
              <a:chOff x="13215" y="7125"/>
              <a:chExt cx="3920" cy="3724"/>
            </a:xfrm>
          </p:grpSpPr>
          <p:grpSp>
            <p:nvGrpSpPr>
              <p:cNvPr id="261" name="组合 260"/>
              <p:cNvGrpSpPr/>
              <p:nvPr/>
            </p:nvGrpSpPr>
            <p:grpSpPr>
              <a:xfrm rot="0">
                <a:off x="13581" y="7125"/>
                <a:ext cx="3010" cy="3356"/>
                <a:chOff x="7464" y="2213"/>
                <a:chExt cx="2999" cy="3648"/>
              </a:xfrm>
            </p:grpSpPr>
            <p:sp>
              <p:nvSpPr>
                <p:cNvPr id="262" name="椭圆 261"/>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文本框 262"/>
                <p:cNvSpPr txBox="1"/>
                <p:nvPr/>
              </p:nvSpPr>
              <p:spPr>
                <a:xfrm flipH="1">
                  <a:off x="8773" y="2213"/>
                  <a:ext cx="446" cy="525"/>
                </a:xfrm>
                <a:prstGeom prst="rect">
                  <a:avLst/>
                </a:prstGeom>
                <a:noFill/>
              </p:spPr>
              <p:txBody>
                <a:bodyPr wrap="square" rtlCol="0">
                  <a:spAutoFit/>
                </a:bodyPr>
                <a:p>
                  <a:r>
                    <a:rPr lang="en-US" altLang="zh-CN" sz="1400"/>
                    <a:t>A</a:t>
                  </a:r>
                  <a:endParaRPr lang="en-US" altLang="zh-CN" sz="1400"/>
                </a:p>
              </p:txBody>
            </p:sp>
            <p:sp>
              <p:nvSpPr>
                <p:cNvPr id="264" name="椭圆 263"/>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文本框 264"/>
                <p:cNvSpPr txBox="1"/>
                <p:nvPr/>
              </p:nvSpPr>
              <p:spPr>
                <a:xfrm>
                  <a:off x="8029" y="3153"/>
                  <a:ext cx="372" cy="525"/>
                </a:xfrm>
                <a:prstGeom prst="rect">
                  <a:avLst/>
                </a:prstGeom>
                <a:noFill/>
              </p:spPr>
              <p:txBody>
                <a:bodyPr wrap="square" rtlCol="0">
                  <a:spAutoFit/>
                </a:bodyPr>
                <a:p>
                  <a:r>
                    <a:rPr lang="en-US" altLang="zh-CN" sz="1400"/>
                    <a:t>B</a:t>
                  </a:r>
                  <a:endParaRPr lang="en-US" altLang="zh-CN" sz="1400"/>
                </a:p>
              </p:txBody>
            </p:sp>
            <p:sp>
              <p:nvSpPr>
                <p:cNvPr id="267" name="椭圆 266"/>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文本框 265"/>
                <p:cNvSpPr txBox="1"/>
                <p:nvPr/>
              </p:nvSpPr>
              <p:spPr>
                <a:xfrm>
                  <a:off x="9464" y="3177"/>
                  <a:ext cx="372" cy="577"/>
                </a:xfrm>
                <a:prstGeom prst="rect">
                  <a:avLst/>
                </a:prstGeom>
                <a:noFill/>
              </p:spPr>
              <p:txBody>
                <a:bodyPr wrap="square" rtlCol="0">
                  <a:spAutoFit/>
                </a:bodyPr>
                <a:p>
                  <a:r>
                    <a:rPr lang="en-US" altLang="zh-CN" sz="1600"/>
                    <a:t>F</a:t>
                  </a:r>
                  <a:endParaRPr lang="en-US" altLang="zh-CN" sz="1600"/>
                </a:p>
              </p:txBody>
            </p:sp>
            <p:sp>
              <p:nvSpPr>
                <p:cNvPr id="268" name="椭圆 267"/>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文本框 268"/>
                <p:cNvSpPr txBox="1"/>
                <p:nvPr/>
              </p:nvSpPr>
              <p:spPr>
                <a:xfrm>
                  <a:off x="7464" y="4220"/>
                  <a:ext cx="372" cy="577"/>
                </a:xfrm>
                <a:prstGeom prst="rect">
                  <a:avLst/>
                </a:prstGeom>
                <a:noFill/>
              </p:spPr>
              <p:txBody>
                <a:bodyPr wrap="square" rtlCol="0">
                  <a:spAutoFit/>
                </a:bodyPr>
                <a:p>
                  <a:r>
                    <a:rPr lang="en-US" altLang="zh-CN" sz="1600"/>
                    <a:t>C</a:t>
                  </a:r>
                  <a:endParaRPr lang="en-US" altLang="zh-CN" sz="1600"/>
                </a:p>
              </p:txBody>
            </p:sp>
            <p:sp>
              <p:nvSpPr>
                <p:cNvPr id="270" name="椭圆 269"/>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文本框 270"/>
                <p:cNvSpPr txBox="1"/>
                <p:nvPr/>
              </p:nvSpPr>
              <p:spPr>
                <a:xfrm>
                  <a:off x="8438" y="4217"/>
                  <a:ext cx="372" cy="577"/>
                </a:xfrm>
                <a:prstGeom prst="rect">
                  <a:avLst/>
                </a:prstGeom>
                <a:noFill/>
              </p:spPr>
              <p:txBody>
                <a:bodyPr wrap="square" rtlCol="0">
                  <a:spAutoFit/>
                </a:bodyPr>
                <a:p>
                  <a:r>
                    <a:rPr lang="en-US" altLang="zh-CN" sz="1600"/>
                    <a:t>D</a:t>
                  </a:r>
                  <a:endParaRPr lang="en-US" altLang="zh-CN" sz="1600"/>
                </a:p>
              </p:txBody>
            </p:sp>
            <p:sp>
              <p:nvSpPr>
                <p:cNvPr id="272" name="椭圆 271"/>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文本框 272"/>
                <p:cNvSpPr txBox="1"/>
                <p:nvPr/>
              </p:nvSpPr>
              <p:spPr>
                <a:xfrm>
                  <a:off x="9154" y="4236"/>
                  <a:ext cx="372" cy="577"/>
                </a:xfrm>
                <a:prstGeom prst="rect">
                  <a:avLst/>
                </a:prstGeom>
                <a:noFill/>
              </p:spPr>
              <p:txBody>
                <a:bodyPr wrap="square" rtlCol="0">
                  <a:spAutoFit/>
                </a:bodyPr>
                <a:p>
                  <a:r>
                    <a:rPr lang="en-US" altLang="zh-CN" sz="1600"/>
                    <a:t>G</a:t>
                  </a:r>
                  <a:endParaRPr lang="en-US" altLang="zh-CN" sz="1600"/>
                </a:p>
              </p:txBody>
            </p:sp>
            <p:sp>
              <p:nvSpPr>
                <p:cNvPr id="274" name="椭圆 273"/>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文本框 274"/>
                <p:cNvSpPr txBox="1"/>
                <p:nvPr/>
              </p:nvSpPr>
              <p:spPr>
                <a:xfrm>
                  <a:off x="9985" y="4223"/>
                  <a:ext cx="372" cy="577"/>
                </a:xfrm>
                <a:prstGeom prst="rect">
                  <a:avLst/>
                </a:prstGeom>
                <a:noFill/>
              </p:spPr>
              <p:txBody>
                <a:bodyPr wrap="square" rtlCol="0">
                  <a:spAutoFit/>
                </a:bodyPr>
                <a:p>
                  <a:r>
                    <a:rPr lang="en-US" altLang="zh-CN" sz="1600"/>
                    <a:t>H</a:t>
                  </a:r>
                  <a:endParaRPr lang="en-US" altLang="zh-CN" sz="1600"/>
                </a:p>
              </p:txBody>
            </p:sp>
            <p:sp>
              <p:nvSpPr>
                <p:cNvPr id="276" name="椭圆 275"/>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文本框 276"/>
                <p:cNvSpPr txBox="1"/>
                <p:nvPr/>
              </p:nvSpPr>
              <p:spPr>
                <a:xfrm>
                  <a:off x="8454" y="5336"/>
                  <a:ext cx="372" cy="525"/>
                </a:xfrm>
                <a:prstGeom prst="rect">
                  <a:avLst/>
                </a:prstGeom>
                <a:noFill/>
              </p:spPr>
              <p:txBody>
                <a:bodyPr wrap="square" rtlCol="0">
                  <a:spAutoFit/>
                </a:bodyPr>
                <a:p>
                  <a:r>
                    <a:rPr lang="en-US" altLang="zh-CN" sz="1400"/>
                    <a:t>E</a:t>
                  </a:r>
                  <a:endParaRPr lang="en-US" altLang="zh-CN" sz="1400"/>
                </a:p>
              </p:txBody>
            </p:sp>
            <p:cxnSp>
              <p:nvCxnSpPr>
                <p:cNvPr id="278" name="直接箭头连接符 277"/>
                <p:cNvCxnSpPr>
                  <a:stCxn id="262" idx="4"/>
                  <a:endCxn id="264"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264" idx="4"/>
                  <a:endCxn id="268"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接箭头连接符 279"/>
                <p:cNvCxnSpPr>
                  <a:stCxn id="264" idx="4"/>
                  <a:endCxn id="270"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1" name="直接箭头连接符 280"/>
                <p:cNvCxnSpPr>
                  <a:stCxn id="262" idx="4"/>
                  <a:endCxn id="267"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267" idx="4"/>
                  <a:endCxn id="272"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3" name="直接箭头连接符 282"/>
                <p:cNvCxnSpPr>
                  <a:stCxn id="267" idx="4"/>
                  <a:endCxn id="274"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a:stCxn id="270" idx="4"/>
                  <a:endCxn id="276"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285" name="文本框 284"/>
              <p:cNvSpPr txBox="1"/>
              <p:nvPr/>
            </p:nvSpPr>
            <p:spPr>
              <a:xfrm>
                <a:off x="14422" y="7137"/>
                <a:ext cx="414" cy="580"/>
              </a:xfrm>
              <a:prstGeom prst="rect">
                <a:avLst/>
              </a:prstGeom>
              <a:noFill/>
            </p:spPr>
            <p:txBody>
              <a:bodyPr wrap="square" rtlCol="0">
                <a:spAutoFit/>
              </a:bodyPr>
              <a:p>
                <a:r>
                  <a:rPr lang="en-US" altLang="zh-CN"/>
                  <a:t>0</a:t>
                </a:r>
                <a:endParaRPr lang="en-US" altLang="zh-CN"/>
              </a:p>
            </p:txBody>
          </p:sp>
          <p:sp>
            <p:nvSpPr>
              <p:cNvPr id="286" name="文本框 285"/>
              <p:cNvSpPr txBox="1"/>
              <p:nvPr/>
            </p:nvSpPr>
            <p:spPr>
              <a:xfrm>
                <a:off x="13734" y="8136"/>
                <a:ext cx="414" cy="580"/>
              </a:xfrm>
              <a:prstGeom prst="rect">
                <a:avLst/>
              </a:prstGeom>
              <a:noFill/>
            </p:spPr>
            <p:txBody>
              <a:bodyPr wrap="square" rtlCol="0">
                <a:spAutoFit/>
              </a:bodyPr>
              <a:p>
                <a:r>
                  <a:rPr lang="en-US" altLang="zh-CN"/>
                  <a:t>1</a:t>
                </a:r>
                <a:endParaRPr lang="en-US" altLang="zh-CN"/>
              </a:p>
            </p:txBody>
          </p:sp>
          <p:sp>
            <p:nvSpPr>
              <p:cNvPr id="287" name="文本框 286"/>
              <p:cNvSpPr txBox="1"/>
              <p:nvPr/>
            </p:nvSpPr>
            <p:spPr>
              <a:xfrm>
                <a:off x="13215" y="9178"/>
                <a:ext cx="414" cy="580"/>
              </a:xfrm>
              <a:prstGeom prst="rect">
                <a:avLst/>
              </a:prstGeom>
              <a:noFill/>
            </p:spPr>
            <p:txBody>
              <a:bodyPr wrap="square" rtlCol="0">
                <a:spAutoFit/>
              </a:bodyPr>
              <a:p>
                <a:r>
                  <a:rPr lang="en-US" altLang="zh-CN"/>
                  <a:t>2</a:t>
                </a:r>
                <a:endParaRPr lang="en-US" altLang="zh-CN"/>
              </a:p>
            </p:txBody>
          </p:sp>
          <p:sp>
            <p:nvSpPr>
              <p:cNvPr id="288" name="文本框 287"/>
              <p:cNvSpPr txBox="1"/>
              <p:nvPr/>
            </p:nvSpPr>
            <p:spPr>
              <a:xfrm>
                <a:off x="13835" y="9178"/>
                <a:ext cx="414" cy="580"/>
              </a:xfrm>
              <a:prstGeom prst="rect">
                <a:avLst/>
              </a:prstGeom>
              <a:noFill/>
            </p:spPr>
            <p:txBody>
              <a:bodyPr wrap="square" rtlCol="0">
                <a:spAutoFit/>
              </a:bodyPr>
              <a:p>
                <a:r>
                  <a:rPr lang="en-US" altLang="zh-CN"/>
                  <a:t>3</a:t>
                </a:r>
                <a:endParaRPr lang="en-US" altLang="zh-CN"/>
              </a:p>
            </p:txBody>
          </p:sp>
          <p:sp>
            <p:nvSpPr>
              <p:cNvPr id="289" name="文本框 288"/>
              <p:cNvSpPr txBox="1"/>
              <p:nvPr/>
            </p:nvSpPr>
            <p:spPr>
              <a:xfrm>
                <a:off x="14216" y="8986"/>
                <a:ext cx="414" cy="580"/>
              </a:xfrm>
              <a:prstGeom prst="rect">
                <a:avLst/>
              </a:prstGeom>
              <a:noFill/>
            </p:spPr>
            <p:txBody>
              <a:bodyPr wrap="square" rtlCol="0">
                <a:spAutoFit/>
              </a:bodyPr>
              <a:p>
                <a:r>
                  <a:rPr lang="en-US" altLang="zh-CN"/>
                  <a:t>4</a:t>
                </a:r>
                <a:endParaRPr lang="en-US" altLang="zh-CN"/>
              </a:p>
            </p:txBody>
          </p:sp>
          <p:sp>
            <p:nvSpPr>
              <p:cNvPr id="290" name="文本框 289"/>
              <p:cNvSpPr txBox="1"/>
              <p:nvPr/>
            </p:nvSpPr>
            <p:spPr>
              <a:xfrm>
                <a:off x="14381" y="10263"/>
                <a:ext cx="414" cy="580"/>
              </a:xfrm>
              <a:prstGeom prst="rect">
                <a:avLst/>
              </a:prstGeom>
              <a:noFill/>
            </p:spPr>
            <p:txBody>
              <a:bodyPr wrap="square" rtlCol="0">
                <a:spAutoFit/>
              </a:bodyPr>
              <a:p>
                <a:r>
                  <a:rPr lang="en-US" altLang="zh-CN"/>
                  <a:t>5</a:t>
                </a:r>
                <a:endParaRPr lang="en-US" altLang="zh-CN"/>
              </a:p>
            </p:txBody>
          </p:sp>
          <p:sp>
            <p:nvSpPr>
              <p:cNvPr id="291" name="文本框 290"/>
              <p:cNvSpPr txBox="1"/>
              <p:nvPr/>
            </p:nvSpPr>
            <p:spPr>
              <a:xfrm>
                <a:off x="14802" y="10269"/>
                <a:ext cx="414" cy="580"/>
              </a:xfrm>
              <a:prstGeom prst="rect">
                <a:avLst/>
              </a:prstGeom>
              <a:noFill/>
            </p:spPr>
            <p:txBody>
              <a:bodyPr wrap="square" rtlCol="0">
                <a:spAutoFit/>
              </a:bodyPr>
              <a:p>
                <a:r>
                  <a:rPr lang="en-US" altLang="zh-CN"/>
                  <a:t>6</a:t>
                </a:r>
                <a:endParaRPr lang="en-US" altLang="zh-CN"/>
              </a:p>
            </p:txBody>
          </p:sp>
          <p:sp>
            <p:nvSpPr>
              <p:cNvPr id="292" name="文本框 291"/>
              <p:cNvSpPr txBox="1"/>
              <p:nvPr/>
            </p:nvSpPr>
            <p:spPr>
              <a:xfrm>
                <a:off x="14905" y="8994"/>
                <a:ext cx="414" cy="580"/>
              </a:xfrm>
              <a:prstGeom prst="rect">
                <a:avLst/>
              </a:prstGeom>
              <a:noFill/>
            </p:spPr>
            <p:txBody>
              <a:bodyPr wrap="square" rtlCol="0">
                <a:spAutoFit/>
              </a:bodyPr>
              <a:p>
                <a:r>
                  <a:rPr lang="en-US" altLang="zh-CN"/>
                  <a:t>7</a:t>
                </a:r>
                <a:endParaRPr lang="en-US" altLang="zh-CN"/>
              </a:p>
            </p:txBody>
          </p:sp>
          <p:sp>
            <p:nvSpPr>
              <p:cNvPr id="293" name="文本框 292"/>
              <p:cNvSpPr txBox="1"/>
              <p:nvPr/>
            </p:nvSpPr>
            <p:spPr>
              <a:xfrm>
                <a:off x="14566" y="8136"/>
                <a:ext cx="414" cy="580"/>
              </a:xfrm>
              <a:prstGeom prst="rect">
                <a:avLst/>
              </a:prstGeom>
              <a:noFill/>
            </p:spPr>
            <p:txBody>
              <a:bodyPr wrap="square" rtlCol="0">
                <a:spAutoFit/>
              </a:bodyPr>
              <a:p>
                <a:r>
                  <a:rPr lang="en-US" altLang="zh-CN"/>
                  <a:t>8</a:t>
                </a:r>
                <a:endParaRPr lang="en-US" altLang="zh-CN"/>
              </a:p>
            </p:txBody>
          </p:sp>
          <p:sp>
            <p:nvSpPr>
              <p:cNvPr id="294" name="文本框 293"/>
              <p:cNvSpPr txBox="1"/>
              <p:nvPr/>
            </p:nvSpPr>
            <p:spPr>
              <a:xfrm>
                <a:off x="15280" y="8149"/>
                <a:ext cx="414" cy="580"/>
              </a:xfrm>
              <a:prstGeom prst="rect">
                <a:avLst/>
              </a:prstGeom>
              <a:noFill/>
            </p:spPr>
            <p:txBody>
              <a:bodyPr wrap="square" rtlCol="0">
                <a:spAutoFit/>
              </a:bodyPr>
              <a:p>
                <a:r>
                  <a:rPr lang="en-US" altLang="zh-CN"/>
                  <a:t>9</a:t>
                </a:r>
                <a:endParaRPr lang="en-US" altLang="zh-CN"/>
              </a:p>
            </p:txBody>
          </p:sp>
          <p:sp>
            <p:nvSpPr>
              <p:cNvPr id="295" name="文本框 294"/>
              <p:cNvSpPr txBox="1"/>
              <p:nvPr/>
            </p:nvSpPr>
            <p:spPr>
              <a:xfrm>
                <a:off x="15000" y="9283"/>
                <a:ext cx="697" cy="580"/>
              </a:xfrm>
              <a:prstGeom prst="rect">
                <a:avLst/>
              </a:prstGeom>
              <a:noFill/>
            </p:spPr>
            <p:txBody>
              <a:bodyPr wrap="square" rtlCol="0">
                <a:spAutoFit/>
              </a:bodyPr>
              <a:p>
                <a:r>
                  <a:rPr lang="en-US" altLang="zh-CN"/>
                  <a:t>10</a:t>
                </a:r>
                <a:endParaRPr lang="en-US" altLang="zh-CN"/>
              </a:p>
            </p:txBody>
          </p:sp>
          <p:sp>
            <p:nvSpPr>
              <p:cNvPr id="296" name="文本框 295"/>
              <p:cNvSpPr txBox="1"/>
              <p:nvPr/>
            </p:nvSpPr>
            <p:spPr>
              <a:xfrm>
                <a:off x="15486" y="9283"/>
                <a:ext cx="697" cy="580"/>
              </a:xfrm>
              <a:prstGeom prst="rect">
                <a:avLst/>
              </a:prstGeom>
              <a:noFill/>
            </p:spPr>
            <p:txBody>
              <a:bodyPr wrap="square" rtlCol="0">
                <a:spAutoFit/>
              </a:bodyPr>
              <a:p>
                <a:r>
                  <a:rPr lang="en-US" altLang="zh-CN"/>
                  <a:t>11</a:t>
                </a:r>
                <a:endParaRPr lang="en-US" altLang="zh-CN"/>
              </a:p>
            </p:txBody>
          </p:sp>
          <p:sp>
            <p:nvSpPr>
              <p:cNvPr id="297" name="文本框 296"/>
              <p:cNvSpPr txBox="1"/>
              <p:nvPr/>
            </p:nvSpPr>
            <p:spPr>
              <a:xfrm>
                <a:off x="15935" y="9283"/>
                <a:ext cx="697" cy="580"/>
              </a:xfrm>
              <a:prstGeom prst="rect">
                <a:avLst/>
              </a:prstGeom>
              <a:noFill/>
            </p:spPr>
            <p:txBody>
              <a:bodyPr wrap="square" rtlCol="0">
                <a:spAutoFit/>
              </a:bodyPr>
              <a:p>
                <a:r>
                  <a:rPr lang="en-US" altLang="zh-CN"/>
                  <a:t>12</a:t>
                </a:r>
                <a:endParaRPr lang="en-US" altLang="zh-CN"/>
              </a:p>
            </p:txBody>
          </p:sp>
          <p:sp>
            <p:nvSpPr>
              <p:cNvPr id="298" name="文本框 297"/>
              <p:cNvSpPr txBox="1"/>
              <p:nvPr/>
            </p:nvSpPr>
            <p:spPr>
              <a:xfrm>
                <a:off x="16439" y="9308"/>
                <a:ext cx="697" cy="580"/>
              </a:xfrm>
              <a:prstGeom prst="rect">
                <a:avLst/>
              </a:prstGeom>
              <a:noFill/>
            </p:spPr>
            <p:txBody>
              <a:bodyPr wrap="square" rtlCol="0">
                <a:spAutoFit/>
              </a:bodyPr>
              <a:p>
                <a:r>
                  <a:rPr lang="en-US" altLang="zh-CN"/>
                  <a:t>13</a:t>
                </a:r>
                <a:endParaRPr lang="en-US" altLang="zh-CN"/>
              </a:p>
            </p:txBody>
          </p:sp>
          <p:sp>
            <p:nvSpPr>
              <p:cNvPr id="299" name="文本框 298"/>
              <p:cNvSpPr txBox="1"/>
              <p:nvPr/>
            </p:nvSpPr>
            <p:spPr>
              <a:xfrm>
                <a:off x="15952" y="8136"/>
                <a:ext cx="697" cy="580"/>
              </a:xfrm>
              <a:prstGeom prst="rect">
                <a:avLst/>
              </a:prstGeom>
              <a:noFill/>
            </p:spPr>
            <p:txBody>
              <a:bodyPr wrap="square" rtlCol="0">
                <a:spAutoFit/>
              </a:bodyPr>
              <a:p>
                <a:r>
                  <a:rPr lang="en-US" altLang="zh-CN"/>
                  <a:t>14</a:t>
                </a:r>
                <a:endParaRPr lang="en-US" altLang="zh-CN"/>
              </a:p>
            </p:txBody>
          </p:sp>
          <p:sp>
            <p:nvSpPr>
              <p:cNvPr id="301" name="文本框 300"/>
              <p:cNvSpPr txBox="1"/>
              <p:nvPr/>
            </p:nvSpPr>
            <p:spPr>
              <a:xfrm>
                <a:off x="15385" y="7125"/>
                <a:ext cx="697" cy="580"/>
              </a:xfrm>
              <a:prstGeom prst="rect">
                <a:avLst/>
              </a:prstGeom>
              <a:noFill/>
            </p:spPr>
            <p:txBody>
              <a:bodyPr wrap="square" rtlCol="0">
                <a:spAutoFit/>
              </a:bodyPr>
              <a:p>
                <a:r>
                  <a:rPr lang="en-US" altLang="zh-CN"/>
                  <a:t>15</a:t>
                </a:r>
                <a:endParaRPr lang="en-US" altLang="zh-CN"/>
              </a:p>
            </p:txBody>
          </p:sp>
        </p:grpSp>
      </p:gr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4" imgW="914400" imgH="215900" progId="Equation.KSEE3">
                  <p:embed/>
                </p:oleObj>
              </mc:Choice>
              <mc:Fallback>
                <p:oleObj name=""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6" imgW="914400" imgH="215900" progId="Equation.KSEE3">
                  <p:embed/>
                </p:oleObj>
              </mc:Choice>
              <mc:Fallback>
                <p:oleObj name=""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3" name="矩形 2"/>
          <p:cNvSpPr/>
          <p:nvPr/>
        </p:nvSpPr>
        <p:spPr>
          <a:xfrm>
            <a:off x="21590" y="2717165"/>
            <a:ext cx="8627110" cy="583565"/>
          </a:xfrm>
          <a:prstGeom prst="rect">
            <a:avLst/>
          </a:prstGeom>
          <a:noFill/>
          <a:ln>
            <a:noFill/>
          </a:ln>
        </p:spPr>
        <p:txBody>
          <a:bodyPr wrap="square" rtlCol="0" anchor="t">
            <a:spAutoFit/>
          </a:bodyPr>
          <a:p>
            <a:pPr algn="l"/>
            <a:r>
              <a:rPr lang="zh-CN" altLang="en-US" sz="2400" b="1">
                <a:solidFill>
                  <a:srgbClr val="FF0000"/>
                </a:solidFill>
                <a:sym typeface="+mn-ea"/>
              </a:rPr>
              <a:t>SSReach( </a:t>
            </a:r>
            <a:r>
              <a:rPr lang="en-US" altLang="zh-CN" sz="2400" i="1">
                <a:solidFill>
                  <a:srgbClr val="FF0000"/>
                </a:solidFill>
                <a:latin typeface="Georgia" panose="02040502050405020303" charset="0"/>
                <a:cs typeface="Georgia" panose="02040502050405020303" charset="0"/>
                <a:sym typeface="+mn-ea"/>
              </a:rPr>
              <a:t>B</a:t>
            </a:r>
            <a:r>
              <a:rPr lang="zh-CN" altLang="en-US" sz="2400" b="1">
                <a:solidFill>
                  <a:srgbClr val="FF0000"/>
                </a:solidFill>
                <a:sym typeface="+mn-ea"/>
              </a:rPr>
              <a:t>, </a:t>
            </a:r>
            <a:r>
              <a:rPr lang="en-US" altLang="zh-CN" sz="2400" i="1">
                <a:solidFill>
                  <a:srgbClr val="FF0000"/>
                </a:solidFill>
                <a:latin typeface="Georgia" panose="02040502050405020303" charset="0"/>
                <a:cs typeface="Georgia" panose="02040502050405020303" charset="0"/>
                <a:sym typeface="+mn-ea"/>
              </a:rPr>
              <a:t>E</a:t>
            </a:r>
            <a:r>
              <a:rPr lang="zh-CN" altLang="en-US" sz="2400" b="1">
                <a:solidFill>
                  <a:srgbClr val="FF0000"/>
                </a:solidFill>
                <a:sym typeface="+mn-ea"/>
              </a:rPr>
              <a:t> , </a:t>
            </a:r>
            <a:r>
              <a:rPr lang="en-US" altLang="zh-CN" sz="2400" b="1">
                <a:solidFill>
                  <a:srgbClr val="FF0000"/>
                </a:solidFill>
                <a:sym typeface="+mn-ea"/>
              </a:rPr>
              <a:t>S</a:t>
            </a:r>
            <a:r>
              <a:rPr lang="en-US" altLang="zh-CN" sz="2400" i="1">
                <a:solidFill>
                  <a:srgbClr val="FF0000"/>
                </a:solidFill>
                <a:latin typeface="Georgia" panose="02040502050405020303" charset="0"/>
                <a:cs typeface="Georgia" panose="02040502050405020303" charset="0"/>
                <a:sym typeface="+mn-ea"/>
              </a:rPr>
              <a:t>3</a:t>
            </a:r>
            <a:r>
              <a:rPr lang="zh-CN" altLang="en-US" sz="2400" b="1">
                <a:solidFill>
                  <a:srgbClr val="FF0000"/>
                </a:solidFill>
                <a:sym typeface="+mn-ea"/>
              </a:rPr>
              <a:t>)</a:t>
            </a:r>
            <a:r>
              <a:rPr lang="zh-CN" altLang="en-US" sz="2400" b="1">
                <a:solidFill>
                  <a:srgbClr val="FF0000"/>
                </a:solidFill>
              </a:rPr>
              <a:t>      </a:t>
            </a:r>
            <a:r>
              <a:rPr lang="en-US" altLang="zh-CN" sz="2400" b="1" i="1">
                <a:solidFill>
                  <a:srgbClr val="0070C0"/>
                </a:solidFill>
                <a:latin typeface="Georgia" panose="02040502050405020303" charset="0"/>
                <a:cs typeface="Georgia" panose="02040502050405020303" charset="0"/>
              </a:rPr>
              <a:t>S1</a:t>
            </a:r>
            <a:r>
              <a:rPr lang="en-US" altLang="zh-CN" sz="2400" b="1" i="1">
                <a:solidFill>
                  <a:srgbClr val="0070C0"/>
                </a:solidFill>
                <a:latin typeface="Georgia" panose="02040502050405020303" charset="0"/>
                <a:cs typeface="Georgia" panose="02040502050405020303" charset="0"/>
                <a:sym typeface="+mn-ea"/>
              </a:rPr>
              <a:t> </a:t>
            </a:r>
            <a:r>
              <a:rPr lang="zh-CN" altLang="en-US" sz="2400" b="1">
                <a:solidFill>
                  <a:srgbClr val="0070C0"/>
                </a:solidFill>
                <a:sym typeface="+mn-ea"/>
              </a:rPr>
              <a:t>is </a:t>
            </a:r>
            <a:r>
              <a:rPr lang="zh-CN" altLang="en-US" sz="2400" b="1">
                <a:solidFill>
                  <a:srgbClr val="FF0000"/>
                </a:solidFill>
                <a:sym typeface="+mn-ea"/>
              </a:rPr>
              <a:t>indexed</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43" name="矩形 42"/>
          <p:cNvSpPr/>
          <p:nvPr/>
        </p:nvSpPr>
        <p:spPr>
          <a:xfrm>
            <a:off x="40640" y="3218815"/>
            <a:ext cx="7502525" cy="706755"/>
          </a:xfrm>
          <a:prstGeom prst="rect">
            <a:avLst/>
          </a:prstGeom>
          <a:noFill/>
          <a:ln>
            <a:noFill/>
          </a:ln>
        </p:spPr>
        <p:txBody>
          <a:bodyPr wrap="square" rtlCol="0" anchor="t">
            <a:spAutoFit/>
          </a:bodyPr>
          <a:p>
            <a:pPr algn="l"/>
            <a:r>
              <a:rPr lang="en-US" altLang="zh-CN" sz="2000" i="1">
                <a:solidFill>
                  <a:srgbClr val="0070C0"/>
                </a:solidFill>
                <a:latin typeface="Georgia" panose="02040502050405020303" charset="0"/>
                <a:cs typeface="Georgia" panose="02040502050405020303" charset="0"/>
                <a:sym typeface="+mn-ea"/>
              </a:rPr>
              <a:t>CEDList</a:t>
            </a:r>
            <a:r>
              <a:rPr lang="en-US" altLang="zh-CN" sz="2000">
                <a:solidFill>
                  <a:srgbClr val="0070C0"/>
                </a:solidFill>
                <a:latin typeface="Georgia" panose="02040502050405020303" charset="0"/>
                <a:cs typeface="Georgia" panose="02040502050405020303" charset="0"/>
                <a:sym typeface="+mn-ea"/>
              </a:rPr>
              <a:t>(S3)</a:t>
            </a:r>
            <a:r>
              <a:rPr lang="en-US" altLang="zh-CN" sz="2000">
                <a:latin typeface="Georgia" panose="02040502050405020303" charset="0"/>
                <a:cs typeface="Georgia" panose="02040502050405020303" charset="0"/>
                <a:sym typeface="+mn-ea"/>
              </a:rPr>
              <a:t>={ </a:t>
            </a:r>
            <a:r>
              <a:rPr lang="en-US" altLang="zh-CN" sz="2000" i="1">
                <a:latin typeface="Georgia" panose="02040502050405020303" charset="0"/>
                <a:cs typeface="Georgia" panose="02040502050405020303" charset="0"/>
                <a:sym typeface="+mn-ea"/>
              </a:rPr>
              <a:t>DEL(B,D), DEL(F,G), DEL(D,E),    DEL(F,H),</a:t>
            </a:r>
            <a:endParaRPr lang="en-US" altLang="zh-CN" sz="2000" i="1">
              <a:latin typeface="Georgia" panose="02040502050405020303" charset="0"/>
              <a:cs typeface="Georgia" panose="02040502050405020303" charset="0"/>
              <a:sym typeface="+mn-ea"/>
            </a:endParaRPr>
          </a:p>
          <a:p>
            <a:pPr algn="l"/>
            <a:r>
              <a:rPr lang="en-US" altLang="zh-CN" sz="2000" i="1">
                <a:latin typeface="Georgia" panose="02040502050405020303" charset="0"/>
                <a:cs typeface="Georgia" panose="02040502050405020303" charset="0"/>
                <a:sym typeface="+mn-ea"/>
              </a:rPr>
              <a:t>                          ADD(A,D), ADD(C,G), ADD(G,E),  ADD(D,H)</a:t>
            </a:r>
            <a:r>
              <a:rPr lang="en-US" altLang="zh-CN" sz="2000">
                <a:latin typeface="Georgia" panose="02040502050405020303" charset="0"/>
                <a:cs typeface="Georgia" panose="02040502050405020303" charset="0"/>
                <a:sym typeface="+mn-ea"/>
              </a:rPr>
              <a:t>};</a:t>
            </a:r>
            <a:endParaRPr lang="en-US" altLang="zh-CN" sz="2000" b="1">
              <a:solidFill>
                <a:srgbClr val="0070C0"/>
              </a:solidFill>
              <a:latin typeface="Georgia" panose="02040502050405020303" charset="0"/>
              <a:cs typeface="Georgia" panose="02040502050405020303" charset="0"/>
              <a:sym typeface="+mn-ea"/>
            </a:endParaRPr>
          </a:p>
        </p:txBody>
      </p:sp>
      <p:cxnSp>
        <p:nvCxnSpPr>
          <p:cNvPr id="5" name="直接连接符 4"/>
          <p:cNvCxnSpPr/>
          <p:nvPr/>
        </p:nvCxnSpPr>
        <p:spPr>
          <a:xfrm>
            <a:off x="4701540" y="320294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01540" y="347345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7795" y="3925570"/>
            <a:ext cx="5171440" cy="829945"/>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 </a:t>
            </a:r>
            <a:r>
              <a:rPr lang="en-US" altLang="zh-CN" sz="2400" i="1">
                <a:solidFill>
                  <a:srgbClr val="0070C0"/>
                </a:solidFill>
                <a:latin typeface="Georgia" panose="02040502050405020303" charset="0"/>
                <a:cs typeface="Georgia" panose="02040502050405020303" charset="0"/>
                <a:sym typeface="+mn-ea"/>
              </a:rPr>
              <a:t>Reachability_Status </a:t>
            </a:r>
            <a:r>
              <a:rPr lang="en-US" altLang="zh-CN" sz="2400" i="1">
                <a:latin typeface="Georgia" panose="02040502050405020303" charset="0"/>
                <a:cs typeface="Georgia" panose="02040502050405020303" charset="0"/>
                <a:sym typeface="+mn-ea"/>
              </a:rPr>
              <a:t>← </a:t>
            </a:r>
            <a:r>
              <a:rPr lang="en-US" altLang="zh-CN" sz="2400" b="1" i="1">
                <a:solidFill>
                  <a:schemeClr val="tx2"/>
                </a:solidFill>
                <a:latin typeface="Georgia" panose="02040502050405020303" charset="0"/>
                <a:cs typeface="Georgia" panose="02040502050405020303" charset="0"/>
                <a:sym typeface="+mn-ea"/>
              </a:rPr>
              <a:t>true                       </a:t>
            </a:r>
            <a:endParaRPr lang="en-US" altLang="zh-CN" sz="2400" i="1">
              <a:latin typeface="Georgia" panose="02040502050405020303" charset="0"/>
              <a:cs typeface="Georgia" panose="02040502050405020303" charset="0"/>
              <a:sym typeface="+mn-ea"/>
            </a:endParaRPr>
          </a:p>
          <a:p>
            <a:pPr algn="l"/>
            <a:r>
              <a:rPr lang="en-US" altLang="zh-CN" sz="2400" i="1">
                <a:solidFill>
                  <a:srgbClr val="FF0000"/>
                </a:solidFill>
                <a:latin typeface="Georgia" panose="02040502050405020303" charset="0"/>
                <a:cs typeface="Georgia" panose="02040502050405020303" charset="0"/>
                <a:sym typeface="+mn-ea"/>
              </a:rPr>
              <a:t> </a:t>
            </a:r>
            <a:r>
              <a:rPr lang="en-US" altLang="zh-CN" sz="2400" i="1">
                <a:solidFill>
                  <a:srgbClr val="0070C0"/>
                </a:solidFill>
                <a:latin typeface="Georgia" panose="02040502050405020303" charset="0"/>
                <a:cs typeface="Georgia" panose="02040502050405020303" charset="0"/>
                <a:sym typeface="+mn-ea"/>
              </a:rPr>
              <a:t>ImList</a:t>
            </a:r>
            <a:r>
              <a:rPr lang="en-US" altLang="zh-CN" sz="2400" i="1">
                <a:latin typeface="Georgia" panose="02040502050405020303" charset="0"/>
                <a:cs typeface="Georgia" panose="02040502050405020303" charset="0"/>
                <a:sym typeface="+mn-ea"/>
              </a:rPr>
              <a:t> = {E , G , C};                                                       </a:t>
            </a:r>
            <a:endParaRPr lang="zh-CN" altLang="en-US" sz="2400" i="1">
              <a:solidFill>
                <a:srgbClr val="FF0000"/>
              </a:solidFill>
              <a:latin typeface="Georgia" panose="02040502050405020303" charset="0"/>
              <a:cs typeface="Georgia" panose="02040502050405020303" charset="0"/>
              <a:sym typeface="+mn-ea"/>
            </a:endParaRPr>
          </a:p>
        </p:txBody>
      </p:sp>
      <p:cxnSp>
        <p:nvCxnSpPr>
          <p:cNvPr id="16" name="直接连接符 15"/>
          <p:cNvCxnSpPr/>
          <p:nvPr/>
        </p:nvCxnSpPr>
        <p:spPr>
          <a:xfrm>
            <a:off x="3392805" y="320294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08045" y="3536950"/>
            <a:ext cx="511175" cy="452120"/>
          </a:xfrm>
          <a:prstGeom prst="line">
            <a:avLst/>
          </a:prstGeom>
          <a:ln w="539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693160" y="4295140"/>
            <a:ext cx="3538855" cy="460375"/>
          </a:xfrm>
          <a:prstGeom prst="rect">
            <a:avLst/>
          </a:prstGeom>
          <a:noFill/>
        </p:spPr>
        <p:txBody>
          <a:bodyPr wrap="square" rtlCol="0" anchor="t">
            <a:spAutoFit/>
          </a:bodyPr>
          <a:p>
            <a:pPr algn="l"/>
            <a:r>
              <a:rPr lang="en-US" altLang="zh-CN" sz="2400" i="1">
                <a:solidFill>
                  <a:srgbClr val="0070C0"/>
                </a:solidFill>
                <a:latin typeface="Georgia" panose="02040502050405020303" charset="0"/>
                <a:cs typeface="Georgia" panose="02040502050405020303" charset="0"/>
                <a:sym typeface="+mn-ea"/>
              </a:rPr>
              <a:t>vertex ← ImList[i]</a:t>
            </a:r>
            <a:r>
              <a:rPr lang="en-US" altLang="zh-CN" sz="2400" i="1">
                <a:solidFill>
                  <a:srgbClr val="FF0000"/>
                </a:solidFill>
                <a:latin typeface="Georgia" panose="02040502050405020303" charset="0"/>
                <a:cs typeface="Georgia" panose="02040502050405020303" charset="0"/>
                <a:sym typeface="+mn-ea"/>
              </a:rPr>
              <a:t>  = E</a:t>
            </a:r>
            <a:r>
              <a:rPr lang="zh-CN" altLang="en-US" sz="2400" i="1">
                <a:solidFill>
                  <a:srgbClr val="FF0000"/>
                </a:solidFill>
                <a:latin typeface="Georgia" panose="02040502050405020303" charset="0"/>
                <a:cs typeface="Georgia" panose="02040502050405020303" charset="0"/>
                <a:sym typeface="+mn-ea"/>
              </a:rPr>
              <a:t>；</a:t>
            </a:r>
            <a:endParaRPr lang="zh-CN" altLang="en-US" sz="2400" i="1">
              <a:solidFill>
                <a:srgbClr val="FF0000"/>
              </a:solidFill>
              <a:latin typeface="Georgia" panose="02040502050405020303" charset="0"/>
              <a:cs typeface="Georgia" panose="02040502050405020303" charset="0"/>
              <a:sym typeface="+mn-ea"/>
            </a:endParaRPr>
          </a:p>
        </p:txBody>
      </p:sp>
      <p:sp>
        <p:nvSpPr>
          <p:cNvPr id="12" name="文本框 11"/>
          <p:cNvSpPr txBox="1"/>
          <p:nvPr/>
        </p:nvSpPr>
        <p:spPr>
          <a:xfrm>
            <a:off x="3667125" y="4297045"/>
            <a:ext cx="3538855" cy="460375"/>
          </a:xfrm>
          <a:prstGeom prst="rect">
            <a:avLst/>
          </a:prstGeom>
          <a:noFill/>
        </p:spPr>
        <p:txBody>
          <a:bodyPr wrap="square" rtlCol="0" anchor="t">
            <a:spAutoFit/>
          </a:bodyPr>
          <a:p>
            <a:pPr algn="l"/>
            <a:r>
              <a:rPr lang="en-US" altLang="zh-CN" sz="2400" i="1">
                <a:solidFill>
                  <a:srgbClr val="0070C0"/>
                </a:solidFill>
                <a:latin typeface="Georgia" panose="02040502050405020303" charset="0"/>
                <a:cs typeface="Georgia" panose="02040502050405020303" charset="0"/>
                <a:sym typeface="+mn-ea"/>
              </a:rPr>
              <a:t>vertex ← ImList[i]</a:t>
            </a:r>
            <a:r>
              <a:rPr lang="en-US" altLang="zh-CN" sz="2400" i="1">
                <a:solidFill>
                  <a:srgbClr val="FF0000"/>
                </a:solidFill>
                <a:latin typeface="Georgia" panose="02040502050405020303" charset="0"/>
                <a:cs typeface="Georgia" panose="02040502050405020303" charset="0"/>
                <a:sym typeface="+mn-ea"/>
              </a:rPr>
              <a:t>  = G</a:t>
            </a:r>
            <a:r>
              <a:rPr lang="zh-CN" altLang="en-US" sz="2400" i="1">
                <a:solidFill>
                  <a:srgbClr val="FF0000"/>
                </a:solidFill>
                <a:latin typeface="Georgia" panose="02040502050405020303" charset="0"/>
                <a:cs typeface="Georgia" panose="02040502050405020303" charset="0"/>
                <a:sym typeface="+mn-ea"/>
              </a:rPr>
              <a:t>；</a:t>
            </a:r>
            <a:endParaRPr lang="zh-CN" altLang="en-US" sz="2400" i="1">
              <a:solidFill>
                <a:srgbClr val="FF0000"/>
              </a:solidFill>
              <a:latin typeface="Georgia" panose="02040502050405020303" charset="0"/>
              <a:cs typeface="Georgia" panose="02040502050405020303" charset="0"/>
              <a:sym typeface="+mn-ea"/>
            </a:endParaRPr>
          </a:p>
        </p:txBody>
      </p:sp>
      <p:sp>
        <p:nvSpPr>
          <p:cNvPr id="19" name="文本框 18"/>
          <p:cNvSpPr txBox="1"/>
          <p:nvPr/>
        </p:nvSpPr>
        <p:spPr>
          <a:xfrm>
            <a:off x="3696335" y="4298315"/>
            <a:ext cx="3538855" cy="460375"/>
          </a:xfrm>
          <a:prstGeom prst="rect">
            <a:avLst/>
          </a:prstGeom>
          <a:noFill/>
        </p:spPr>
        <p:txBody>
          <a:bodyPr wrap="square" rtlCol="0" anchor="t">
            <a:spAutoFit/>
          </a:bodyPr>
          <a:p>
            <a:pPr algn="l"/>
            <a:r>
              <a:rPr lang="en-US" altLang="zh-CN" sz="2400" i="1">
                <a:solidFill>
                  <a:srgbClr val="0070C0"/>
                </a:solidFill>
                <a:latin typeface="Georgia" panose="02040502050405020303" charset="0"/>
                <a:cs typeface="Georgia" panose="02040502050405020303" charset="0"/>
                <a:sym typeface="+mn-ea"/>
              </a:rPr>
              <a:t>vertex ← ImList[i]</a:t>
            </a:r>
            <a:r>
              <a:rPr lang="en-US" altLang="zh-CN" sz="2400" i="1">
                <a:solidFill>
                  <a:srgbClr val="FF0000"/>
                </a:solidFill>
                <a:latin typeface="Georgia" panose="02040502050405020303" charset="0"/>
                <a:cs typeface="Georgia" panose="02040502050405020303" charset="0"/>
                <a:sym typeface="+mn-ea"/>
              </a:rPr>
              <a:t>  = C</a:t>
            </a:r>
            <a:r>
              <a:rPr lang="zh-CN" altLang="en-US" sz="2400" i="1">
                <a:solidFill>
                  <a:srgbClr val="FF0000"/>
                </a:solidFill>
                <a:latin typeface="Georgia" panose="02040502050405020303" charset="0"/>
                <a:cs typeface="Georgia" panose="02040502050405020303" charset="0"/>
                <a:sym typeface="+mn-ea"/>
              </a:rPr>
              <a:t>；</a:t>
            </a:r>
            <a:endParaRPr lang="zh-CN" altLang="en-US" sz="2400" i="1">
              <a:solidFill>
                <a:srgbClr val="FF0000"/>
              </a:solidFill>
              <a:latin typeface="Georgia" panose="02040502050405020303" charset="0"/>
              <a:cs typeface="Georgia" panose="02040502050405020303" charset="0"/>
              <a:sym typeface="+mn-ea"/>
            </a:endParaRPr>
          </a:p>
        </p:txBody>
      </p:sp>
      <p:sp>
        <p:nvSpPr>
          <p:cNvPr id="20" name="矩形 19"/>
          <p:cNvSpPr/>
          <p:nvPr/>
        </p:nvSpPr>
        <p:spPr>
          <a:xfrm>
            <a:off x="129540" y="5036185"/>
            <a:ext cx="5171440" cy="1198880"/>
          </a:xfrm>
          <a:prstGeom prst="rect">
            <a:avLst/>
          </a:prstGeom>
          <a:noFill/>
          <a:ln>
            <a:noFill/>
          </a:ln>
        </p:spPr>
        <p:txBody>
          <a:bodyPr wrap="square" rtlCol="0" anchor="t">
            <a:spAutoFit/>
          </a:bodyPr>
          <a:p>
            <a:pPr algn="l"/>
            <a:r>
              <a:rPr lang="zh-CN" altLang="en-US" sz="2400" b="1">
                <a:solidFill>
                  <a:srgbClr val="0070C0"/>
                </a:solidFill>
                <a:latin typeface="Georgia" panose="02040502050405020303" charset="0"/>
                <a:cs typeface="Georgia" panose="02040502050405020303" charset="0"/>
                <a:sym typeface="+mn-ea"/>
              </a:rPr>
              <a:t> </a:t>
            </a:r>
            <a:r>
              <a:rPr lang="en-US" altLang="zh-CN" sz="2400" b="1">
                <a:solidFill>
                  <a:srgbClr val="0070C0"/>
                </a:solidFill>
                <a:latin typeface="Georgia" panose="02040502050405020303" charset="0"/>
                <a:cs typeface="Georgia" panose="02040502050405020303" charset="0"/>
                <a:sym typeface="+mn-ea"/>
              </a:rPr>
              <a:t>Return </a:t>
            </a:r>
            <a:r>
              <a:rPr lang="en-US" altLang="zh-CN" sz="2400" i="1">
                <a:solidFill>
                  <a:srgbClr val="FF0000"/>
                </a:solidFill>
                <a:latin typeface="Georgia" panose="02040502050405020303" charset="0"/>
                <a:cs typeface="Georgia" panose="02040502050405020303" charset="0"/>
                <a:sym typeface="+mn-ea"/>
              </a:rPr>
              <a:t>Reachability_Status</a:t>
            </a:r>
            <a:r>
              <a:rPr lang="en-US" altLang="zh-CN" sz="2400" i="1">
                <a:solidFill>
                  <a:srgbClr val="0070C0"/>
                </a:solidFill>
                <a:latin typeface="Georgia" panose="02040502050405020303" charset="0"/>
                <a:cs typeface="Georgia" panose="02040502050405020303" charset="0"/>
                <a:sym typeface="+mn-ea"/>
              </a:rPr>
              <a:t>;</a:t>
            </a:r>
            <a:r>
              <a:rPr lang="en-US" altLang="zh-CN" sz="2400" b="1" i="1">
                <a:solidFill>
                  <a:schemeClr val="tx2"/>
                </a:solidFill>
                <a:latin typeface="Georgia" panose="02040502050405020303" charset="0"/>
                <a:cs typeface="Georgia" panose="02040502050405020303" charset="0"/>
                <a:sym typeface="+mn-ea"/>
              </a:rPr>
              <a:t>   </a:t>
            </a:r>
            <a:endParaRPr lang="en-US" altLang="zh-CN" sz="2400" b="1" i="1">
              <a:solidFill>
                <a:schemeClr val="tx2"/>
              </a:solidFill>
              <a:latin typeface="Georgia" panose="02040502050405020303" charset="0"/>
              <a:cs typeface="Georgia" panose="02040502050405020303" charset="0"/>
              <a:sym typeface="+mn-ea"/>
            </a:endParaRPr>
          </a:p>
          <a:p>
            <a:pPr algn="l"/>
            <a:endParaRPr lang="en-US" altLang="zh-CN" sz="2400" b="1" i="1">
              <a:solidFill>
                <a:schemeClr val="tx2"/>
              </a:solidFill>
              <a:latin typeface="Georgia" panose="02040502050405020303" charset="0"/>
              <a:cs typeface="Georgia" panose="02040502050405020303" charset="0"/>
              <a:sym typeface="+mn-ea"/>
            </a:endParaRPr>
          </a:p>
          <a:p>
            <a:pPr algn="l"/>
            <a:r>
              <a:rPr lang="en-US" altLang="zh-CN" sz="2400" b="1" i="1">
                <a:solidFill>
                  <a:schemeClr val="tx2"/>
                </a:solidFill>
                <a:latin typeface="Georgia" panose="02040502050405020303" charset="0"/>
                <a:cs typeface="Georgia" panose="02040502050405020303" charset="0"/>
                <a:sym typeface="+mn-ea"/>
              </a:rPr>
              <a:t>END Approach;                  </a:t>
            </a:r>
            <a:r>
              <a:rPr lang="en-US" altLang="zh-CN" sz="2400" i="1">
                <a:latin typeface="Georgia" panose="02040502050405020303" charset="0"/>
                <a:cs typeface="Georgia" panose="02040502050405020303" charset="0"/>
                <a:sym typeface="+mn-ea"/>
              </a:rPr>
              <a:t>                                                     </a:t>
            </a:r>
            <a:endParaRPr lang="zh-CN" altLang="en-US" sz="2400" i="1">
              <a:solidFill>
                <a:srgbClr val="FF0000"/>
              </a:solidFill>
              <a:latin typeface="Georgia" panose="02040502050405020303" charset="0"/>
              <a:cs typeface="Georgia" panose="02040502050405020303" charset="0"/>
              <a:sym typeface="+mn-ea"/>
            </a:endParaRPr>
          </a:p>
        </p:txBody>
      </p:sp>
      <p:sp>
        <p:nvSpPr>
          <p:cNvPr id="26" name="矩形 25"/>
          <p:cNvSpPr/>
          <p:nvPr/>
        </p:nvSpPr>
        <p:spPr>
          <a:xfrm>
            <a:off x="5223510" y="5236210"/>
            <a:ext cx="6939915" cy="1198880"/>
          </a:xfrm>
          <a:prstGeom prst="rect">
            <a:avLst/>
          </a:prstGeom>
          <a:noFill/>
          <a:ln>
            <a:noFill/>
          </a:ln>
        </p:spPr>
        <p:txBody>
          <a:bodyPr wrap="square" rtlCol="0" anchor="t">
            <a:spAutoFit/>
          </a:bodyPr>
          <a:p>
            <a:pPr algn="l"/>
            <a:r>
              <a:rPr sz="2400" b="1">
                <a:solidFill>
                  <a:srgbClr val="C00000"/>
                </a:solidFill>
                <a:latin typeface="Georgia" panose="02040502050405020303" charset="0"/>
                <a:cs typeface="Georgia" panose="02040502050405020303" charset="0"/>
                <a:sym typeface="+mn-ea"/>
              </a:rPr>
              <a:t> our algorithm does not process edits that are clearly irrelevant to the query thereby avoiding unnecessary overheads.</a:t>
            </a:r>
            <a:r>
              <a:rPr lang="en-US" altLang="zh-CN" sz="2400" b="1" i="1">
                <a:solidFill>
                  <a:srgbClr val="C00000"/>
                </a:solidFill>
                <a:latin typeface="Georgia" panose="02040502050405020303" charset="0"/>
                <a:cs typeface="Georgia" panose="02040502050405020303" charset="0"/>
                <a:sym typeface="+mn-ea"/>
              </a:rPr>
              <a:t>   </a:t>
            </a:r>
            <a:r>
              <a:rPr lang="en-US" altLang="zh-CN" sz="2400" b="1" i="1">
                <a:solidFill>
                  <a:srgbClr val="0070C0"/>
                </a:solidFill>
                <a:latin typeface="Georgia" panose="02040502050405020303" charset="0"/>
                <a:cs typeface="Georgia" panose="02040502050405020303" charset="0"/>
                <a:sym typeface="+mn-ea"/>
              </a:rPr>
              <a:t>   </a:t>
            </a:r>
            <a:r>
              <a:rPr lang="en-US" altLang="zh-CN" sz="2400" i="1">
                <a:latin typeface="Georgia" panose="02040502050405020303" charset="0"/>
                <a:cs typeface="Georgia" panose="02040502050405020303" charset="0"/>
                <a:sym typeface="+mn-ea"/>
              </a:rPr>
              <a:t>                                               </a:t>
            </a:r>
            <a:endParaRPr lang="zh-CN" altLang="en-US" sz="2400" i="1">
              <a:solidFill>
                <a:srgbClr val="FF0000"/>
              </a:solidFill>
              <a:latin typeface="Georgia" panose="02040502050405020303" charset="0"/>
              <a:cs typeface="Georgia" panose="02040502050405020303" charset="0"/>
              <a:sym typeface="+mn-ea"/>
            </a:endParaRPr>
          </a:p>
        </p:txBody>
      </p:sp>
      <p:sp>
        <p:nvSpPr>
          <p:cNvPr id="2" name="文本框 1"/>
          <p:cNvSpPr txBox="1"/>
          <p:nvPr/>
        </p:nvSpPr>
        <p:spPr>
          <a:xfrm>
            <a:off x="11219180" y="6320155"/>
            <a:ext cx="922655" cy="368300"/>
          </a:xfrm>
          <a:prstGeom prst="rect">
            <a:avLst/>
          </a:prstGeom>
          <a:noFill/>
        </p:spPr>
        <p:txBody>
          <a:bodyPr wrap="square" rtlCol="0">
            <a:spAutoFit/>
          </a:bodyPr>
          <a:p>
            <a:r>
              <a:rPr lang="en-US" altLang="zh-CN" b="1"/>
              <a:t>27/</a:t>
            </a:r>
            <a:r>
              <a:rPr lang="en-US" b="1"/>
              <a:t>34</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1" nodeType="clickEffect">
                                  <p:stCondLst>
                                    <p:cond delay="0"/>
                                  </p:stCondLst>
                                  <p:childTnLst>
                                    <p:animEffect transition="out" filter="wipe(down)">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1" nodeType="clickEffect">
                                  <p:stCondLst>
                                    <p:cond delay="0"/>
                                  </p:stCondLst>
                                  <p:childTnLst>
                                    <p:animEffect transition="out" filter="wipe(down)">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1" nodeType="clickEffect">
                                  <p:stCondLst>
                                    <p:cond delay="0"/>
                                  </p:stCondLst>
                                  <p:childTnLst>
                                    <p:animEffect transition="out" filter="wipe(down)">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P spid="19" grpId="0"/>
      <p:bldP spid="19" grpId="1"/>
      <p:bldP spid="20"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318125" y="5010785"/>
            <a:ext cx="602170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sz="2400" b="1" noProof="0" dirty="0" smtClean="0">
                <a:ln>
                  <a:noFill/>
                </a:ln>
                <a:solidFill>
                  <a:schemeClr val="bg1"/>
                </a:solidFill>
                <a:effectLst/>
                <a:uLnTx/>
                <a:uFillTx/>
                <a:latin typeface="+mj-ea"/>
                <a:ea typeface="+mj-ea"/>
                <a:cs typeface="经典综艺体简" panose="02010609000101010101" pitchFamily="49" charset="-122"/>
                <a:sym typeface="+mn-ea"/>
              </a:rPr>
              <a:t>Experiments &amp; Results </a:t>
            </a:r>
            <a:endParaRPr kumimoji="0" lang="en-US"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sym typeface="+mn-ea"/>
            </a:endParaRPr>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1" name="任意多边形 20"/>
          <p:cNvSpPr/>
          <p:nvPr/>
        </p:nvSpPr>
        <p:spPr>
          <a:xfrm>
            <a:off x="4418965" y="5904230"/>
            <a:ext cx="534416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nvSpPr>
        <p:spPr>
          <a:xfrm>
            <a:off x="4339590" y="582422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5183505" y="6002655"/>
            <a:ext cx="518858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&amp; Future Work</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4" name="文本框 23"/>
          <p:cNvSpPr txBox="1"/>
          <p:nvPr/>
        </p:nvSpPr>
        <p:spPr>
          <a:xfrm>
            <a:off x="4418965" y="600265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5</a:t>
            </a:r>
            <a:endParaRPr kumimoji="0" 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17"/>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3664" y="684273"/>
            <a:ext cx="4385945"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Experiments &amp; Results</a:t>
            </a:r>
            <a:endParaRPr lang="zh-CN" altLang="en-US" sz="3200" b="1" dirty="0">
              <a:solidFill>
                <a:schemeClr val="tx2"/>
              </a:solidFill>
              <a:latin typeface="Century Gothic" panose="020B0502020202020204" pitchFamily="34" charset="0"/>
              <a:ea typeface="+mj-ea"/>
            </a:endParaRPr>
          </a:p>
        </p:txBody>
      </p:sp>
      <p:pic>
        <p:nvPicPr>
          <p:cNvPr id="3" name="图片 2"/>
          <p:cNvPicPr>
            <a:picLocks noChangeAspect="1"/>
          </p:cNvPicPr>
          <p:nvPr/>
        </p:nvPicPr>
        <p:blipFill>
          <a:blip r:embed="rId1"/>
          <a:stretch>
            <a:fillRect/>
          </a:stretch>
        </p:blipFill>
        <p:spPr>
          <a:xfrm>
            <a:off x="126365" y="1494790"/>
            <a:ext cx="11887835" cy="2552700"/>
          </a:xfrm>
          <a:prstGeom prst="rect">
            <a:avLst/>
          </a:prstGeom>
        </p:spPr>
      </p:pic>
      <p:sp>
        <p:nvSpPr>
          <p:cNvPr id="26" name="矩形 25"/>
          <p:cNvSpPr/>
          <p:nvPr/>
        </p:nvSpPr>
        <p:spPr>
          <a:xfrm>
            <a:off x="340995" y="4184650"/>
            <a:ext cx="11103610" cy="1938020"/>
          </a:xfrm>
          <a:prstGeom prst="rect">
            <a:avLst/>
          </a:prstGeom>
          <a:noFill/>
          <a:ln>
            <a:noFill/>
          </a:ln>
        </p:spPr>
        <p:txBody>
          <a:bodyPr wrap="square" rtlCol="0" anchor="t">
            <a:spAutoFit/>
          </a:bodyPr>
          <a:p>
            <a:pPr algn="l"/>
            <a:r>
              <a:rPr lang="en-US" altLang="zh-CN" sz="2400" b="1">
                <a:solidFill>
                  <a:srgbClr val="0070C0"/>
                </a:solidFill>
                <a:latin typeface="Georgia" panose="02040502050405020303" charset="0"/>
                <a:cs typeface="Georgia" panose="02040502050405020303" charset="0"/>
                <a:sym typeface="+mn-ea"/>
              </a:rPr>
              <a:t>height of all hierarchies is set to </a:t>
            </a:r>
            <a:r>
              <a:rPr lang="en-US" altLang="zh-CN" sz="2400" b="1">
                <a:solidFill>
                  <a:srgbClr val="FF0000"/>
                </a:solidFill>
                <a:latin typeface="Georgia" panose="02040502050405020303" charset="0"/>
                <a:cs typeface="Georgia" panose="02040502050405020303" charset="0"/>
                <a:sym typeface="+mn-ea"/>
              </a:rPr>
              <a:t>10</a:t>
            </a:r>
            <a:endParaRPr lang="en-US" altLang="zh-CN" sz="2400" b="1">
              <a:solidFill>
                <a:srgbClr val="0070C0"/>
              </a:solidFill>
              <a:latin typeface="Georgia" panose="02040502050405020303" charset="0"/>
              <a:cs typeface="Georgia" panose="02040502050405020303" charset="0"/>
              <a:sym typeface="+mn-ea"/>
            </a:endParaRPr>
          </a:p>
          <a:p>
            <a:pPr algn="l"/>
            <a:endParaRPr lang="en-US" altLang="zh-CN" sz="2400" b="1" i="1">
              <a:solidFill>
                <a:srgbClr val="0070C0"/>
              </a:solidFill>
              <a:latin typeface="Georgia" panose="02040502050405020303" charset="0"/>
              <a:cs typeface="Georgia" panose="02040502050405020303" charset="0"/>
              <a:sym typeface="+mn-ea"/>
            </a:endParaRPr>
          </a:p>
          <a:p>
            <a:pPr algn="l"/>
            <a:r>
              <a:rPr lang="en-US" altLang="zh-CN" sz="2400" b="1">
                <a:solidFill>
                  <a:srgbClr val="0070C0"/>
                </a:solidFill>
                <a:latin typeface="Georgia" panose="02040502050405020303" charset="0"/>
                <a:cs typeface="Georgia" panose="02040502050405020303" charset="0"/>
                <a:sym typeface="+mn-ea"/>
              </a:rPr>
              <a:t>The total number of snapshots for each TEH in this experiment is </a:t>
            </a:r>
            <a:r>
              <a:rPr lang="en-US" altLang="zh-CN" sz="2400" b="1">
                <a:solidFill>
                  <a:srgbClr val="FF0000"/>
                </a:solidFill>
                <a:latin typeface="Georgia" panose="02040502050405020303" charset="0"/>
                <a:cs typeface="Georgia" panose="02040502050405020303" charset="0"/>
                <a:sym typeface="+mn-ea"/>
              </a:rPr>
              <a:t>100</a:t>
            </a:r>
            <a:endParaRPr lang="en-US" altLang="zh-CN" sz="2400" b="1">
              <a:solidFill>
                <a:srgbClr val="FF0000"/>
              </a:solidFill>
              <a:latin typeface="Georgia" panose="02040502050405020303" charset="0"/>
              <a:cs typeface="Georgia" panose="02040502050405020303" charset="0"/>
              <a:sym typeface="+mn-ea"/>
            </a:endParaRPr>
          </a:p>
          <a:p>
            <a:pPr algn="l"/>
            <a:endParaRPr lang="en-US" altLang="zh-CN" sz="2400" b="1" i="1">
              <a:solidFill>
                <a:srgbClr val="FF0000"/>
              </a:solidFill>
              <a:latin typeface="Georgia" panose="02040502050405020303" charset="0"/>
              <a:cs typeface="Georgia" panose="02040502050405020303" charset="0"/>
              <a:sym typeface="+mn-ea"/>
            </a:endParaRPr>
          </a:p>
          <a:p>
            <a:pPr algn="l"/>
            <a:r>
              <a:rPr lang="en-US" altLang="zh-CN" sz="2400" b="1">
                <a:solidFill>
                  <a:srgbClr val="0070C0"/>
                </a:solidFill>
                <a:latin typeface="Georgia" panose="02040502050405020303" charset="0"/>
                <a:cs typeface="Georgia" panose="02040502050405020303" charset="0"/>
                <a:sym typeface="+mn-ea"/>
              </a:rPr>
              <a:t>executing </a:t>
            </a:r>
            <a:r>
              <a:rPr lang="en-US" altLang="zh-CN" sz="2400" b="1">
                <a:solidFill>
                  <a:srgbClr val="FF0000"/>
                </a:solidFill>
                <a:latin typeface="Georgia" panose="02040502050405020303" charset="0"/>
                <a:cs typeface="Georgia" panose="02040502050405020303" charset="0"/>
                <a:sym typeface="+mn-ea"/>
              </a:rPr>
              <a:t>10000</a:t>
            </a:r>
            <a:r>
              <a:rPr lang="en-US" altLang="zh-CN" sz="2400" b="1">
                <a:solidFill>
                  <a:srgbClr val="0070C0"/>
                </a:solidFill>
                <a:latin typeface="Georgia" panose="02040502050405020303" charset="0"/>
                <a:cs typeface="Georgia" panose="02040502050405020303" charset="0"/>
                <a:sym typeface="+mn-ea"/>
              </a:rPr>
              <a:t>  randomly queries  </a:t>
            </a:r>
            <a:r>
              <a:rPr lang="en-US" altLang="zh-CN" sz="2400" i="1">
                <a:latin typeface="Georgia" panose="02040502050405020303" charset="0"/>
                <a:cs typeface="Georgia" panose="02040502050405020303" charset="0"/>
                <a:sym typeface="+mn-ea"/>
              </a:rPr>
              <a:t>                       </a:t>
            </a:r>
            <a:endParaRPr lang="zh-CN" altLang="en-US" sz="2400" i="1">
              <a:solidFill>
                <a:srgbClr val="FF0000"/>
              </a:solidFill>
              <a:latin typeface="Georgia" panose="02040502050405020303" charset="0"/>
              <a:cs typeface="Georgia" panose="02040502050405020303" charset="0"/>
              <a:sym typeface="+mn-ea"/>
            </a:endParaRPr>
          </a:p>
        </p:txBody>
      </p:sp>
      <p:sp>
        <p:nvSpPr>
          <p:cNvPr id="4" name="矩形 3"/>
          <p:cNvSpPr/>
          <p:nvPr/>
        </p:nvSpPr>
        <p:spPr>
          <a:xfrm>
            <a:off x="126365" y="1809115"/>
            <a:ext cx="1156970" cy="460375"/>
          </a:xfrm>
          <a:prstGeom prst="rect">
            <a:avLst/>
          </a:prstGeom>
          <a:noFill/>
          <a:ln>
            <a:noFill/>
          </a:ln>
        </p:spPr>
        <p:txBody>
          <a:bodyPr wrap="square" rtlCol="0" anchor="t">
            <a:spAutoFit/>
          </a:bodyPr>
          <a:p>
            <a:pPr algn="l"/>
            <a:r>
              <a:rPr lang="en-US" altLang="zh-CN" sz="2000" i="1">
                <a:solidFill>
                  <a:srgbClr val="FF0000"/>
                </a:solidFill>
                <a:latin typeface="Georgia" panose="02040502050405020303" charset="0"/>
                <a:cs typeface="Georgia" panose="02040502050405020303" charset="0"/>
                <a:sym typeface="+mn-ea"/>
              </a:rPr>
              <a:t> </a:t>
            </a:r>
            <a:r>
              <a:rPr lang="en-US" altLang="zh-CN" sz="2000">
                <a:solidFill>
                  <a:srgbClr val="323F4F"/>
                </a:solidFill>
                <a:latin typeface="Georgia" panose="02040502050405020303" charset="0"/>
                <a:cs typeface="Georgia" panose="02040502050405020303" charset="0"/>
                <a:sym typeface="+mn-ea"/>
              </a:rPr>
              <a:t>vertices</a:t>
            </a:r>
            <a:r>
              <a:rPr lang="en-US" altLang="zh-CN" sz="1400">
                <a:solidFill>
                  <a:srgbClr val="323F4F"/>
                </a:solidFill>
                <a:latin typeface="Georgia" panose="02040502050405020303" charset="0"/>
                <a:cs typeface="Georgia" panose="02040502050405020303" charset="0"/>
                <a:sym typeface="+mn-ea"/>
              </a:rPr>
              <a:t> </a:t>
            </a:r>
            <a:r>
              <a:rPr lang="en-US" altLang="zh-CN" sz="1400" i="1">
                <a:solidFill>
                  <a:srgbClr val="FF0000"/>
                </a:solidFill>
                <a:latin typeface="Georgia" panose="02040502050405020303" charset="0"/>
                <a:cs typeface="Georgia" panose="02040502050405020303" charset="0"/>
                <a:sym typeface="+mn-ea"/>
              </a:rPr>
              <a:t> </a:t>
            </a:r>
            <a:r>
              <a:rPr lang="en-US" altLang="zh-CN" sz="1400" i="1">
                <a:latin typeface="Georgia" panose="02040502050405020303" charset="0"/>
                <a:cs typeface="Georgia" panose="02040502050405020303" charset="0"/>
                <a:sym typeface="+mn-ea"/>
              </a:rPr>
              <a:t>   </a:t>
            </a:r>
            <a:r>
              <a:rPr lang="en-US" altLang="zh-CN" sz="2400" i="1">
                <a:latin typeface="Georgia" panose="02040502050405020303" charset="0"/>
                <a:cs typeface="Georgia" panose="02040502050405020303" charset="0"/>
                <a:sym typeface="+mn-ea"/>
              </a:rPr>
              <a:t>                                       </a:t>
            </a:r>
            <a:endParaRPr lang="zh-CN" altLang="en-US" sz="2400" i="1">
              <a:solidFill>
                <a:srgbClr val="FF0000"/>
              </a:solidFill>
              <a:latin typeface="Georgia" panose="02040502050405020303" charset="0"/>
              <a:cs typeface="Georgia" panose="02040502050405020303" charset="0"/>
              <a:sym typeface="+mn-ea"/>
            </a:endParaRPr>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29/</a:t>
            </a:r>
            <a:r>
              <a:rPr lang="en-US" b="1"/>
              <a:t>34</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5052695" y="635000"/>
            <a:ext cx="3147060" cy="460375"/>
          </a:xfrm>
          <a:prstGeom prst="rect">
            <a:avLst/>
          </a:prstGeom>
          <a:noFill/>
        </p:spPr>
        <p:txBody>
          <a:bodyPr wrap="square" rtlCol="0">
            <a:spAutoFit/>
          </a:bodyPr>
          <a:p>
            <a:r>
              <a:rPr lang="en-US" altLang="zh-CN" sz="2400" b="1">
                <a:solidFill>
                  <a:srgbClr val="FF0000"/>
                </a:solidFill>
              </a:rPr>
              <a:t>Background</a:t>
            </a:r>
            <a:endParaRPr lang="en-US" altLang="zh-CN" sz="2400" b="1">
              <a:solidFill>
                <a:srgbClr val="FF0000"/>
              </a:solidFill>
            </a:endParaRPr>
          </a:p>
        </p:txBody>
      </p:sp>
      <p:sp>
        <p:nvSpPr>
          <p:cNvPr id="4" name="文本框 3"/>
          <p:cNvSpPr txBox="1"/>
          <p:nvPr/>
        </p:nvSpPr>
        <p:spPr>
          <a:xfrm>
            <a:off x="2566670" y="1419225"/>
            <a:ext cx="8601710" cy="460375"/>
          </a:xfrm>
          <a:prstGeom prst="rect">
            <a:avLst/>
          </a:prstGeom>
          <a:noFill/>
        </p:spPr>
        <p:txBody>
          <a:bodyPr wrap="square" rtlCol="0">
            <a:spAutoFit/>
          </a:bodyPr>
          <a:p>
            <a:r>
              <a:rPr lang="en-US" altLang="zh-CN" sz="2400">
                <a:solidFill>
                  <a:srgbClr val="0070C0"/>
                </a:solidFill>
              </a:rPr>
              <a:t>XML Documents   ||  Software Versioning System</a:t>
            </a:r>
            <a:endParaRPr lang="en-US" altLang="zh-CN" sz="2400">
              <a:solidFill>
                <a:srgbClr val="0070C0"/>
              </a:solidFill>
            </a:endParaRPr>
          </a:p>
        </p:txBody>
      </p:sp>
      <p:cxnSp>
        <p:nvCxnSpPr>
          <p:cNvPr id="300" name="直接箭头连接符 299"/>
          <p:cNvCxnSpPr/>
          <p:nvPr/>
        </p:nvCxnSpPr>
        <p:spPr>
          <a:xfrm flipV="1">
            <a:off x="3468370" y="4336415"/>
            <a:ext cx="1029970" cy="8255"/>
          </a:xfrm>
          <a:prstGeom prst="straightConnector1">
            <a:avLst/>
          </a:prstGeom>
          <a:ln w="412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4" name="直接箭头连接符 303"/>
          <p:cNvCxnSpPr/>
          <p:nvPr/>
        </p:nvCxnSpPr>
        <p:spPr>
          <a:xfrm flipV="1">
            <a:off x="7692390" y="4342765"/>
            <a:ext cx="953135" cy="3810"/>
          </a:xfrm>
          <a:prstGeom prst="straightConnector1">
            <a:avLst/>
          </a:prstGeom>
          <a:ln w="412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13" name="组合 312"/>
          <p:cNvGrpSpPr/>
          <p:nvPr/>
        </p:nvGrpSpPr>
        <p:grpSpPr>
          <a:xfrm>
            <a:off x="387350" y="2493645"/>
            <a:ext cx="3016250" cy="3624580"/>
            <a:chOff x="610" y="3927"/>
            <a:chExt cx="4750" cy="5708"/>
          </a:xfrm>
        </p:grpSpPr>
        <p:grpSp>
          <p:nvGrpSpPr>
            <p:cNvPr id="249" name="组合 248"/>
            <p:cNvGrpSpPr/>
            <p:nvPr/>
          </p:nvGrpSpPr>
          <p:grpSpPr>
            <a:xfrm>
              <a:off x="727" y="4809"/>
              <a:ext cx="4176" cy="3534"/>
              <a:chOff x="177" y="4006"/>
              <a:chExt cx="5574" cy="4715"/>
            </a:xfrm>
          </p:grpSpPr>
          <p:sp>
            <p:nvSpPr>
              <p:cNvPr id="6" name="矩形 5"/>
              <p:cNvSpPr/>
              <p:nvPr/>
            </p:nvSpPr>
            <p:spPr>
              <a:xfrm>
                <a:off x="3157" y="8442"/>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8" name="矩形 7"/>
              <p:cNvSpPr/>
              <p:nvPr/>
            </p:nvSpPr>
            <p:spPr>
              <a:xfrm>
                <a:off x="3898" y="8442"/>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9" name="矩形 8"/>
              <p:cNvSpPr/>
              <p:nvPr/>
            </p:nvSpPr>
            <p:spPr>
              <a:xfrm>
                <a:off x="3527" y="8442"/>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5" name="直接连接符 4"/>
              <p:cNvCxnSpPr>
                <a:stCxn id="68" idx="4"/>
                <a:endCxn id="7" idx="0"/>
              </p:cNvCxnSpPr>
              <p:nvPr/>
            </p:nvCxnSpPr>
            <p:spPr>
              <a:xfrm flipH="1">
                <a:off x="2926" y="7666"/>
                <a:ext cx="532"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8" idx="4"/>
                <a:endCxn id="6" idx="0"/>
              </p:cNvCxnSpPr>
              <p:nvPr/>
            </p:nvCxnSpPr>
            <p:spPr>
              <a:xfrm flipH="1">
                <a:off x="3296" y="7666"/>
                <a:ext cx="162"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8" idx="4"/>
                <a:endCxn id="9" idx="0"/>
              </p:cNvCxnSpPr>
              <p:nvPr/>
            </p:nvCxnSpPr>
            <p:spPr>
              <a:xfrm>
                <a:off x="3458" y="7666"/>
                <a:ext cx="208"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8" idx="4"/>
                <a:endCxn id="8" idx="0"/>
              </p:cNvCxnSpPr>
              <p:nvPr/>
            </p:nvCxnSpPr>
            <p:spPr>
              <a:xfrm>
                <a:off x="3458" y="7666"/>
                <a:ext cx="578"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2208" y="7296"/>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42" name="矩形 41"/>
              <p:cNvSpPr/>
              <p:nvPr/>
            </p:nvSpPr>
            <p:spPr>
              <a:xfrm>
                <a:off x="942" y="7343"/>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43" name="矩形 42"/>
              <p:cNvSpPr/>
              <p:nvPr/>
            </p:nvSpPr>
            <p:spPr>
              <a:xfrm>
                <a:off x="1615" y="7343"/>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45" name="直接连接符 44"/>
              <p:cNvCxnSpPr>
                <a:stCxn id="77" idx="4"/>
                <a:endCxn id="299" idx="0"/>
              </p:cNvCxnSpPr>
              <p:nvPr/>
            </p:nvCxnSpPr>
            <p:spPr>
              <a:xfrm flipH="1">
                <a:off x="316" y="6142"/>
                <a:ext cx="1615" cy="12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7" idx="4"/>
                <a:endCxn id="42" idx="0"/>
              </p:cNvCxnSpPr>
              <p:nvPr/>
            </p:nvCxnSpPr>
            <p:spPr>
              <a:xfrm flipH="1">
                <a:off x="1080" y="6142"/>
                <a:ext cx="850" cy="1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77" idx="4"/>
                <a:endCxn id="43" idx="0"/>
              </p:cNvCxnSpPr>
              <p:nvPr/>
            </p:nvCxnSpPr>
            <p:spPr>
              <a:xfrm flipH="1">
                <a:off x="1754" y="6142"/>
                <a:ext cx="177" cy="1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7" idx="4"/>
                <a:endCxn id="41" idx="0"/>
              </p:cNvCxnSpPr>
              <p:nvPr/>
            </p:nvCxnSpPr>
            <p:spPr>
              <a:xfrm>
                <a:off x="1931" y="6142"/>
                <a:ext cx="463" cy="11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593" y="8442"/>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56" name="矩形 55"/>
              <p:cNvSpPr/>
              <p:nvPr/>
            </p:nvSpPr>
            <p:spPr>
              <a:xfrm>
                <a:off x="2334" y="8442"/>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57" name="矩形 56"/>
              <p:cNvSpPr/>
              <p:nvPr/>
            </p:nvSpPr>
            <p:spPr>
              <a:xfrm>
                <a:off x="1964" y="8442"/>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58" name="直接连接符 57"/>
              <p:cNvCxnSpPr>
                <a:stCxn id="41" idx="4"/>
                <a:endCxn id="55" idx="0"/>
              </p:cNvCxnSpPr>
              <p:nvPr/>
            </p:nvCxnSpPr>
            <p:spPr>
              <a:xfrm flipH="1">
                <a:off x="1362" y="7666"/>
                <a:ext cx="1032"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1" idx="4"/>
                <a:endCxn id="54" idx="0"/>
              </p:cNvCxnSpPr>
              <p:nvPr/>
            </p:nvCxnSpPr>
            <p:spPr>
              <a:xfrm flipH="1">
                <a:off x="1732" y="7666"/>
                <a:ext cx="661"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1" idx="4"/>
                <a:endCxn id="57" idx="0"/>
              </p:cNvCxnSpPr>
              <p:nvPr/>
            </p:nvCxnSpPr>
            <p:spPr>
              <a:xfrm flipH="1">
                <a:off x="2102" y="7666"/>
                <a:ext cx="291"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1" idx="4"/>
                <a:endCxn id="56" idx="0"/>
              </p:cNvCxnSpPr>
              <p:nvPr/>
            </p:nvCxnSpPr>
            <p:spPr>
              <a:xfrm>
                <a:off x="2394" y="7666"/>
                <a:ext cx="79"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4732" y="8442"/>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88" name="矩形 87"/>
              <p:cNvSpPr/>
              <p:nvPr/>
            </p:nvSpPr>
            <p:spPr>
              <a:xfrm>
                <a:off x="5473" y="8442"/>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89" name="矩形 88"/>
              <p:cNvSpPr/>
              <p:nvPr/>
            </p:nvSpPr>
            <p:spPr>
              <a:xfrm>
                <a:off x="5103" y="8442"/>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90" name="直接连接符 89"/>
              <p:cNvCxnSpPr>
                <a:stCxn id="71" idx="4"/>
                <a:endCxn id="87" idx="0"/>
              </p:cNvCxnSpPr>
              <p:nvPr/>
            </p:nvCxnSpPr>
            <p:spPr>
              <a:xfrm>
                <a:off x="4411" y="7666"/>
                <a:ext cx="90"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71" idx="4"/>
                <a:endCxn id="86" idx="0"/>
              </p:cNvCxnSpPr>
              <p:nvPr/>
            </p:nvCxnSpPr>
            <p:spPr>
              <a:xfrm>
                <a:off x="4411" y="7666"/>
                <a:ext cx="461"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71" idx="4"/>
                <a:endCxn id="89" idx="0"/>
              </p:cNvCxnSpPr>
              <p:nvPr/>
            </p:nvCxnSpPr>
            <p:spPr>
              <a:xfrm>
                <a:off x="4411" y="7666"/>
                <a:ext cx="831"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71" idx="4"/>
                <a:endCxn id="88" idx="0"/>
              </p:cNvCxnSpPr>
              <p:nvPr/>
            </p:nvCxnSpPr>
            <p:spPr>
              <a:xfrm>
                <a:off x="4411" y="7666"/>
                <a:ext cx="1201" cy="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1746" y="5772"/>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78" name="椭圆 77"/>
              <p:cNvSpPr/>
              <p:nvPr/>
            </p:nvSpPr>
            <p:spPr>
              <a:xfrm>
                <a:off x="4040" y="5772"/>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79" name="椭圆 78"/>
              <p:cNvSpPr/>
              <p:nvPr/>
            </p:nvSpPr>
            <p:spPr>
              <a:xfrm>
                <a:off x="2841" y="4006"/>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81" name="直接连接符 80"/>
              <p:cNvCxnSpPr>
                <a:stCxn id="79" idx="4"/>
                <a:endCxn id="77" idx="0"/>
              </p:cNvCxnSpPr>
              <p:nvPr/>
            </p:nvCxnSpPr>
            <p:spPr>
              <a:xfrm flipH="1">
                <a:off x="1931" y="4376"/>
                <a:ext cx="1095" cy="13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9" idx="4"/>
                <a:endCxn id="78" idx="0"/>
              </p:cNvCxnSpPr>
              <p:nvPr/>
            </p:nvCxnSpPr>
            <p:spPr>
              <a:xfrm>
                <a:off x="3026" y="4376"/>
                <a:ext cx="1199" cy="13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3273" y="7296"/>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69" name="矩形 68"/>
              <p:cNvSpPr/>
              <p:nvPr/>
            </p:nvSpPr>
            <p:spPr>
              <a:xfrm>
                <a:off x="4790" y="7343"/>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70" name="矩形 69"/>
              <p:cNvSpPr/>
              <p:nvPr/>
            </p:nvSpPr>
            <p:spPr>
              <a:xfrm>
                <a:off x="5248" y="7343"/>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71" name="椭圆 70"/>
              <p:cNvSpPr/>
              <p:nvPr/>
            </p:nvSpPr>
            <p:spPr>
              <a:xfrm>
                <a:off x="4225" y="7296"/>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72" name="直接连接符 71"/>
              <p:cNvCxnSpPr>
                <a:stCxn id="78" idx="4"/>
                <a:endCxn id="68" idx="0"/>
              </p:cNvCxnSpPr>
              <p:nvPr/>
            </p:nvCxnSpPr>
            <p:spPr>
              <a:xfrm flipH="1">
                <a:off x="3458" y="6142"/>
                <a:ext cx="767" cy="11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8" idx="4"/>
                <a:endCxn id="71" idx="0"/>
              </p:cNvCxnSpPr>
              <p:nvPr/>
            </p:nvCxnSpPr>
            <p:spPr>
              <a:xfrm>
                <a:off x="4225" y="6142"/>
                <a:ext cx="185" cy="11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78" idx="4"/>
                <a:endCxn id="69" idx="0"/>
              </p:cNvCxnSpPr>
              <p:nvPr/>
            </p:nvCxnSpPr>
            <p:spPr>
              <a:xfrm>
                <a:off x="4225" y="6142"/>
                <a:ext cx="704" cy="1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8" idx="4"/>
                <a:endCxn id="70" idx="0"/>
              </p:cNvCxnSpPr>
              <p:nvPr/>
            </p:nvCxnSpPr>
            <p:spPr>
              <a:xfrm>
                <a:off x="4225" y="6142"/>
                <a:ext cx="1161" cy="1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216" y="8443"/>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38" name="矩形 37"/>
              <p:cNvSpPr/>
              <p:nvPr/>
            </p:nvSpPr>
            <p:spPr>
              <a:xfrm>
                <a:off x="4318" y="8443"/>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40" name="矩形 39"/>
              <p:cNvSpPr/>
              <p:nvPr/>
            </p:nvSpPr>
            <p:spPr>
              <a:xfrm>
                <a:off x="2748" y="8442"/>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47" name="矩形 246"/>
              <p:cNvSpPr/>
              <p:nvPr/>
            </p:nvSpPr>
            <p:spPr>
              <a:xfrm>
                <a:off x="5334" y="5864"/>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48" name="直接连接符 247"/>
              <p:cNvCxnSpPr>
                <a:stCxn id="79" idx="4"/>
                <a:endCxn id="247" idx="0"/>
              </p:cNvCxnSpPr>
              <p:nvPr/>
            </p:nvCxnSpPr>
            <p:spPr>
              <a:xfrm>
                <a:off x="3026" y="4376"/>
                <a:ext cx="2447" cy="14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9" name="矩形 298"/>
              <p:cNvSpPr/>
              <p:nvPr/>
            </p:nvSpPr>
            <p:spPr>
              <a:xfrm>
                <a:off x="177" y="7354"/>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grpSp>
        <p:sp>
          <p:nvSpPr>
            <p:cNvPr id="302" name="矩形 301"/>
            <p:cNvSpPr/>
            <p:nvPr/>
          </p:nvSpPr>
          <p:spPr>
            <a:xfrm>
              <a:off x="610" y="3927"/>
              <a:ext cx="4750" cy="5632"/>
            </a:xfrm>
            <a:prstGeom prst="rect">
              <a:avLst/>
            </a:prstGeom>
            <a:solidFill>
              <a:srgbClr val="FFC000">
                <a:alpha val="0"/>
              </a:srgbClr>
            </a:solidFill>
            <a:ln w="28575">
              <a:solidFill>
                <a:schemeClr val="tx2">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6" name="文本框 305"/>
            <p:cNvSpPr txBox="1"/>
            <p:nvPr/>
          </p:nvSpPr>
          <p:spPr>
            <a:xfrm>
              <a:off x="1403" y="9055"/>
              <a:ext cx="3574" cy="580"/>
            </a:xfrm>
            <a:prstGeom prst="rect">
              <a:avLst/>
            </a:prstGeom>
            <a:noFill/>
          </p:spPr>
          <p:txBody>
            <a:bodyPr wrap="square" rtlCol="0">
              <a:spAutoFit/>
            </a:bodyPr>
            <a:p>
              <a:r>
                <a:rPr lang="en-US" altLang="zh-CN">
                  <a:solidFill>
                    <a:srgbClr val="C00000"/>
                  </a:solidFill>
                </a:rPr>
                <a:t>SNAPSHOT - 1</a:t>
              </a:r>
              <a:endParaRPr lang="en-US" altLang="zh-CN">
                <a:solidFill>
                  <a:srgbClr val="C00000"/>
                </a:solidFill>
              </a:endParaRPr>
            </a:p>
          </p:txBody>
        </p:sp>
      </p:grpSp>
      <p:grpSp>
        <p:nvGrpSpPr>
          <p:cNvPr id="314" name="组合 313"/>
          <p:cNvGrpSpPr/>
          <p:nvPr/>
        </p:nvGrpSpPr>
        <p:grpSpPr>
          <a:xfrm>
            <a:off x="4569460" y="2493645"/>
            <a:ext cx="3016250" cy="3634105"/>
            <a:chOff x="7196" y="3927"/>
            <a:chExt cx="4750" cy="5723"/>
          </a:xfrm>
        </p:grpSpPr>
        <p:sp>
          <p:nvSpPr>
            <p:cNvPr id="309" name="矩形 308"/>
            <p:cNvSpPr/>
            <p:nvPr/>
          </p:nvSpPr>
          <p:spPr>
            <a:xfrm>
              <a:off x="7196" y="3927"/>
              <a:ext cx="4750" cy="5632"/>
            </a:xfrm>
            <a:prstGeom prst="rect">
              <a:avLst/>
            </a:prstGeom>
            <a:solidFill>
              <a:srgbClr val="FFC000">
                <a:alpha val="0"/>
              </a:srgbClr>
            </a:solidFill>
            <a:ln w="28575">
              <a:solidFill>
                <a:schemeClr val="tx2">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2" name="矩形 251"/>
            <p:cNvSpPr/>
            <p:nvPr/>
          </p:nvSpPr>
          <p:spPr>
            <a:xfrm>
              <a:off x="8596" y="8173"/>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53" name="矩形 252"/>
            <p:cNvSpPr/>
            <p:nvPr/>
          </p:nvSpPr>
          <p:spPr>
            <a:xfrm>
              <a:off x="9151" y="8173"/>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54" name="矩形 253"/>
            <p:cNvSpPr/>
            <p:nvPr/>
          </p:nvSpPr>
          <p:spPr>
            <a:xfrm>
              <a:off x="8873" y="8173"/>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55" name="直接连接符 254"/>
            <p:cNvCxnSpPr>
              <a:stCxn id="286" idx="4"/>
            </p:cNvCxnSpPr>
            <p:nvPr/>
          </p:nvCxnSpPr>
          <p:spPr>
            <a:xfrm flipH="1">
              <a:off x="8422" y="7591"/>
              <a:ext cx="399" cy="5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a:stCxn id="286" idx="4"/>
              <a:endCxn id="252" idx="0"/>
            </p:cNvCxnSpPr>
            <p:nvPr/>
          </p:nvCxnSpPr>
          <p:spPr>
            <a:xfrm flipH="1">
              <a:off x="8700" y="7591"/>
              <a:ext cx="121" cy="5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a:stCxn id="286" idx="4"/>
              <a:endCxn id="254" idx="0"/>
            </p:cNvCxnSpPr>
            <p:nvPr/>
          </p:nvCxnSpPr>
          <p:spPr>
            <a:xfrm>
              <a:off x="8821" y="7591"/>
              <a:ext cx="156" cy="5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86" idx="4"/>
              <a:endCxn id="253" idx="0"/>
            </p:cNvCxnSpPr>
            <p:nvPr/>
          </p:nvCxnSpPr>
          <p:spPr>
            <a:xfrm>
              <a:off x="8821" y="7591"/>
              <a:ext cx="434" cy="5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椭圆 258"/>
            <p:cNvSpPr/>
            <p:nvPr/>
          </p:nvSpPr>
          <p:spPr>
            <a:xfrm>
              <a:off x="10476" y="6119"/>
              <a:ext cx="277" cy="2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60" name="矩形 259"/>
            <p:cNvSpPr/>
            <p:nvPr/>
          </p:nvSpPr>
          <p:spPr>
            <a:xfrm>
              <a:off x="7551" y="7349"/>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61" name="矩形 260"/>
            <p:cNvSpPr/>
            <p:nvPr/>
          </p:nvSpPr>
          <p:spPr>
            <a:xfrm>
              <a:off x="8055" y="7349"/>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64" name="直接连接符 263"/>
            <p:cNvCxnSpPr>
              <a:stCxn id="281" idx="4"/>
              <a:endCxn id="260" idx="0"/>
            </p:cNvCxnSpPr>
            <p:nvPr/>
          </p:nvCxnSpPr>
          <p:spPr>
            <a:xfrm flipH="1">
              <a:off x="7655" y="6449"/>
              <a:ext cx="637" cy="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a:stCxn id="281" idx="4"/>
              <a:endCxn id="261" idx="0"/>
            </p:cNvCxnSpPr>
            <p:nvPr/>
          </p:nvCxnSpPr>
          <p:spPr>
            <a:xfrm flipH="1">
              <a:off x="8159" y="6449"/>
              <a:ext cx="133" cy="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矩形 266"/>
            <p:cNvSpPr/>
            <p:nvPr/>
          </p:nvSpPr>
          <p:spPr>
            <a:xfrm>
              <a:off x="11050" y="7368"/>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68" name="矩形 267"/>
            <p:cNvSpPr/>
            <p:nvPr/>
          </p:nvSpPr>
          <p:spPr>
            <a:xfrm>
              <a:off x="11605" y="7368"/>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69" name="矩形 268"/>
            <p:cNvSpPr/>
            <p:nvPr/>
          </p:nvSpPr>
          <p:spPr>
            <a:xfrm>
              <a:off x="11328" y="7368"/>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70" name="直接连接符 269"/>
            <p:cNvCxnSpPr>
              <a:stCxn id="259" idx="4"/>
              <a:endCxn id="294" idx="0"/>
            </p:cNvCxnSpPr>
            <p:nvPr/>
          </p:nvCxnSpPr>
          <p:spPr>
            <a:xfrm>
              <a:off x="10615" y="6396"/>
              <a:ext cx="256" cy="9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a:stCxn id="259" idx="4"/>
              <a:endCxn id="267" idx="0"/>
            </p:cNvCxnSpPr>
            <p:nvPr/>
          </p:nvCxnSpPr>
          <p:spPr>
            <a:xfrm>
              <a:off x="10615" y="6411"/>
              <a:ext cx="539" cy="9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a:stCxn id="259" idx="4"/>
              <a:endCxn id="269" idx="0"/>
            </p:cNvCxnSpPr>
            <p:nvPr/>
          </p:nvCxnSpPr>
          <p:spPr>
            <a:xfrm>
              <a:off x="10615" y="6411"/>
              <a:ext cx="817" cy="9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a:stCxn id="259" idx="4"/>
              <a:endCxn id="268" idx="0"/>
            </p:cNvCxnSpPr>
            <p:nvPr/>
          </p:nvCxnSpPr>
          <p:spPr>
            <a:xfrm>
              <a:off x="10615" y="6411"/>
              <a:ext cx="1094" cy="9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矩形 273"/>
            <p:cNvSpPr/>
            <p:nvPr/>
          </p:nvSpPr>
          <p:spPr>
            <a:xfrm>
              <a:off x="9776" y="8173"/>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75" name="矩形 274"/>
            <p:cNvSpPr/>
            <p:nvPr/>
          </p:nvSpPr>
          <p:spPr>
            <a:xfrm>
              <a:off x="10331" y="8173"/>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76" name="矩形 275"/>
            <p:cNvSpPr/>
            <p:nvPr/>
          </p:nvSpPr>
          <p:spPr>
            <a:xfrm>
              <a:off x="10054" y="8173"/>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77" name="直接连接符 276"/>
            <p:cNvCxnSpPr>
              <a:stCxn id="289" idx="4"/>
            </p:cNvCxnSpPr>
            <p:nvPr/>
          </p:nvCxnSpPr>
          <p:spPr>
            <a:xfrm>
              <a:off x="9535" y="7591"/>
              <a:ext cx="67" cy="5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89" idx="4"/>
              <a:endCxn id="274" idx="0"/>
            </p:cNvCxnSpPr>
            <p:nvPr/>
          </p:nvCxnSpPr>
          <p:spPr>
            <a:xfrm>
              <a:off x="9535" y="7591"/>
              <a:ext cx="345" cy="5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89" idx="4"/>
              <a:endCxn id="276" idx="0"/>
            </p:cNvCxnSpPr>
            <p:nvPr/>
          </p:nvCxnSpPr>
          <p:spPr>
            <a:xfrm>
              <a:off x="9535" y="7591"/>
              <a:ext cx="623" cy="5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a:stCxn id="289" idx="4"/>
              <a:endCxn id="275" idx="0"/>
            </p:cNvCxnSpPr>
            <p:nvPr/>
          </p:nvCxnSpPr>
          <p:spPr>
            <a:xfrm>
              <a:off x="9535" y="7591"/>
              <a:ext cx="900" cy="5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1" name="椭圆 280"/>
            <p:cNvSpPr/>
            <p:nvPr/>
          </p:nvSpPr>
          <p:spPr>
            <a:xfrm>
              <a:off x="8153" y="6172"/>
              <a:ext cx="277" cy="2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82" name="椭圆 281"/>
            <p:cNvSpPr/>
            <p:nvPr/>
          </p:nvSpPr>
          <p:spPr>
            <a:xfrm>
              <a:off x="9047" y="6126"/>
              <a:ext cx="277" cy="2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83" name="椭圆 282"/>
            <p:cNvSpPr/>
            <p:nvPr/>
          </p:nvSpPr>
          <p:spPr>
            <a:xfrm>
              <a:off x="8974" y="4848"/>
              <a:ext cx="277" cy="2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84" name="直接连接符 283"/>
            <p:cNvCxnSpPr>
              <a:stCxn id="283" idx="4"/>
              <a:endCxn id="281" idx="0"/>
            </p:cNvCxnSpPr>
            <p:nvPr/>
          </p:nvCxnSpPr>
          <p:spPr>
            <a:xfrm flipH="1">
              <a:off x="8292" y="5140"/>
              <a:ext cx="821" cy="10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83" idx="4"/>
              <a:endCxn id="282" idx="0"/>
            </p:cNvCxnSpPr>
            <p:nvPr/>
          </p:nvCxnSpPr>
          <p:spPr>
            <a:xfrm>
              <a:off x="9113" y="5140"/>
              <a:ext cx="73" cy="10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椭圆 285"/>
            <p:cNvSpPr/>
            <p:nvPr/>
          </p:nvSpPr>
          <p:spPr>
            <a:xfrm>
              <a:off x="8682" y="7314"/>
              <a:ext cx="277" cy="2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87" name="矩形 286"/>
            <p:cNvSpPr/>
            <p:nvPr/>
          </p:nvSpPr>
          <p:spPr>
            <a:xfrm>
              <a:off x="9819" y="7349"/>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88" name="矩形 287"/>
            <p:cNvSpPr/>
            <p:nvPr/>
          </p:nvSpPr>
          <p:spPr>
            <a:xfrm>
              <a:off x="10162" y="7349"/>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89" name="椭圆 288"/>
            <p:cNvSpPr/>
            <p:nvPr/>
          </p:nvSpPr>
          <p:spPr>
            <a:xfrm>
              <a:off x="9396" y="7314"/>
              <a:ext cx="277" cy="2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90" name="直接连接符 289"/>
            <p:cNvCxnSpPr>
              <a:stCxn id="282" idx="4"/>
              <a:endCxn id="286" idx="0"/>
            </p:cNvCxnSpPr>
            <p:nvPr/>
          </p:nvCxnSpPr>
          <p:spPr>
            <a:xfrm flipH="1">
              <a:off x="8821" y="6419"/>
              <a:ext cx="365" cy="9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282" idx="4"/>
              <a:endCxn id="289" idx="0"/>
            </p:cNvCxnSpPr>
            <p:nvPr/>
          </p:nvCxnSpPr>
          <p:spPr>
            <a:xfrm>
              <a:off x="9186" y="6419"/>
              <a:ext cx="349" cy="9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282" idx="4"/>
              <a:endCxn id="287" idx="0"/>
            </p:cNvCxnSpPr>
            <p:nvPr/>
          </p:nvCxnSpPr>
          <p:spPr>
            <a:xfrm>
              <a:off x="9186" y="6419"/>
              <a:ext cx="737" cy="9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282" idx="4"/>
              <a:endCxn id="288" idx="0"/>
            </p:cNvCxnSpPr>
            <p:nvPr/>
          </p:nvCxnSpPr>
          <p:spPr>
            <a:xfrm>
              <a:off x="9186" y="6419"/>
              <a:ext cx="1080" cy="9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4" name="矩形 293"/>
            <p:cNvSpPr/>
            <p:nvPr/>
          </p:nvSpPr>
          <p:spPr>
            <a:xfrm>
              <a:off x="10767" y="7369"/>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95" name="矩形 294"/>
            <p:cNvSpPr/>
            <p:nvPr/>
          </p:nvSpPr>
          <p:spPr>
            <a:xfrm>
              <a:off x="9465" y="8174"/>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96" name="矩形 295"/>
            <p:cNvSpPr/>
            <p:nvPr/>
          </p:nvSpPr>
          <p:spPr>
            <a:xfrm>
              <a:off x="8289" y="8173"/>
              <a:ext cx="208" cy="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98" name="直接连接符 297"/>
            <p:cNvCxnSpPr>
              <a:stCxn id="283" idx="4"/>
              <a:endCxn id="259" idx="1"/>
            </p:cNvCxnSpPr>
            <p:nvPr/>
          </p:nvCxnSpPr>
          <p:spPr>
            <a:xfrm>
              <a:off x="9113" y="5140"/>
              <a:ext cx="1404" cy="10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7" name="文本框 306"/>
            <p:cNvSpPr txBox="1"/>
            <p:nvPr/>
          </p:nvSpPr>
          <p:spPr>
            <a:xfrm>
              <a:off x="8044" y="9070"/>
              <a:ext cx="3574" cy="580"/>
            </a:xfrm>
            <a:prstGeom prst="rect">
              <a:avLst/>
            </a:prstGeom>
            <a:noFill/>
          </p:spPr>
          <p:txBody>
            <a:bodyPr wrap="square" rtlCol="0">
              <a:spAutoFit/>
            </a:bodyPr>
            <a:p>
              <a:r>
                <a:rPr lang="en-US" altLang="zh-CN">
                  <a:solidFill>
                    <a:srgbClr val="C00000"/>
                  </a:solidFill>
                </a:rPr>
                <a:t>SNAPSHOT - 2</a:t>
              </a:r>
              <a:endParaRPr lang="en-US" altLang="zh-CN">
                <a:solidFill>
                  <a:srgbClr val="C00000"/>
                </a:solidFill>
              </a:endParaRPr>
            </a:p>
          </p:txBody>
        </p:sp>
      </p:grpSp>
      <p:grpSp>
        <p:nvGrpSpPr>
          <p:cNvPr id="315" name="组合 314"/>
          <p:cNvGrpSpPr/>
          <p:nvPr/>
        </p:nvGrpSpPr>
        <p:grpSpPr>
          <a:xfrm>
            <a:off x="8719185" y="2522220"/>
            <a:ext cx="3070860" cy="3624580"/>
            <a:chOff x="13731" y="3972"/>
            <a:chExt cx="4836" cy="5708"/>
          </a:xfrm>
        </p:grpSpPr>
        <p:sp>
          <p:nvSpPr>
            <p:cNvPr id="310" name="矩形 309"/>
            <p:cNvSpPr/>
            <p:nvPr/>
          </p:nvSpPr>
          <p:spPr>
            <a:xfrm>
              <a:off x="13731" y="3972"/>
              <a:ext cx="4750" cy="5632"/>
            </a:xfrm>
            <a:prstGeom prst="rect">
              <a:avLst/>
            </a:prstGeom>
            <a:solidFill>
              <a:srgbClr val="FFC000">
                <a:alpha val="0"/>
              </a:srgbClr>
            </a:solidFill>
            <a:ln w="28575">
              <a:solidFill>
                <a:schemeClr val="tx2">
                  <a:lumMod val="60000"/>
                  <a:lumOff val="40000"/>
                  <a:alpha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50" name="组合 249"/>
            <p:cNvGrpSpPr/>
            <p:nvPr/>
          </p:nvGrpSpPr>
          <p:grpSpPr>
            <a:xfrm>
              <a:off x="13987" y="4960"/>
              <a:ext cx="4257" cy="4125"/>
              <a:chOff x="12217" y="3204"/>
              <a:chExt cx="6246" cy="6516"/>
            </a:xfrm>
          </p:grpSpPr>
          <p:sp>
            <p:nvSpPr>
              <p:cNvPr id="174" name="矩形 173"/>
              <p:cNvSpPr/>
              <p:nvPr/>
            </p:nvSpPr>
            <p:spPr>
              <a:xfrm>
                <a:off x="15786" y="8336"/>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175" name="矩形 174"/>
              <p:cNvSpPr/>
              <p:nvPr/>
            </p:nvSpPr>
            <p:spPr>
              <a:xfrm>
                <a:off x="16527" y="8336"/>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176" name="矩形 175"/>
              <p:cNvSpPr/>
              <p:nvPr/>
            </p:nvSpPr>
            <p:spPr>
              <a:xfrm>
                <a:off x="16156" y="8336"/>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177" name="直接连接符 176"/>
              <p:cNvCxnSpPr>
                <a:stCxn id="227" idx="4"/>
                <a:endCxn id="243" idx="0"/>
              </p:cNvCxnSpPr>
              <p:nvPr/>
            </p:nvCxnSpPr>
            <p:spPr>
              <a:xfrm flipH="1">
                <a:off x="15517" y="7441"/>
                <a:ext cx="569" cy="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227" idx="4"/>
                <a:endCxn id="174" idx="0"/>
              </p:cNvCxnSpPr>
              <p:nvPr/>
            </p:nvCxnSpPr>
            <p:spPr>
              <a:xfrm flipH="1">
                <a:off x="15926" y="7441"/>
                <a:ext cx="161" cy="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227" idx="4"/>
                <a:endCxn id="176" idx="0"/>
              </p:cNvCxnSpPr>
              <p:nvPr/>
            </p:nvCxnSpPr>
            <p:spPr>
              <a:xfrm>
                <a:off x="16087" y="7441"/>
                <a:ext cx="208" cy="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227" idx="4"/>
                <a:endCxn id="175" idx="0"/>
              </p:cNvCxnSpPr>
              <p:nvPr/>
            </p:nvCxnSpPr>
            <p:spPr>
              <a:xfrm>
                <a:off x="16087" y="7441"/>
                <a:ext cx="580" cy="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4837" y="7070"/>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182" name="矩形 181"/>
              <p:cNvSpPr/>
              <p:nvPr/>
            </p:nvSpPr>
            <p:spPr>
              <a:xfrm>
                <a:off x="13571" y="7069"/>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183" name="矩形 182"/>
              <p:cNvSpPr/>
              <p:nvPr/>
            </p:nvSpPr>
            <p:spPr>
              <a:xfrm>
                <a:off x="14244" y="7093"/>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184" name="椭圆 183"/>
              <p:cNvSpPr/>
              <p:nvPr/>
            </p:nvSpPr>
            <p:spPr>
              <a:xfrm>
                <a:off x="12710" y="7070"/>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185" name="直接连接符 184"/>
              <p:cNvCxnSpPr>
                <a:stCxn id="219" idx="4"/>
                <a:endCxn id="184" idx="0"/>
              </p:cNvCxnSpPr>
              <p:nvPr/>
            </p:nvCxnSpPr>
            <p:spPr>
              <a:xfrm flipH="1">
                <a:off x="12895" y="5459"/>
                <a:ext cx="1665" cy="1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219" idx="4"/>
                <a:endCxn id="182" idx="0"/>
              </p:cNvCxnSpPr>
              <p:nvPr/>
            </p:nvCxnSpPr>
            <p:spPr>
              <a:xfrm flipH="1">
                <a:off x="13710" y="5459"/>
                <a:ext cx="850" cy="16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219" idx="4"/>
                <a:endCxn id="183" idx="0"/>
              </p:cNvCxnSpPr>
              <p:nvPr/>
            </p:nvCxnSpPr>
            <p:spPr>
              <a:xfrm flipH="1">
                <a:off x="14382" y="5459"/>
                <a:ext cx="178" cy="16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219" idx="4"/>
                <a:endCxn id="181" idx="0"/>
              </p:cNvCxnSpPr>
              <p:nvPr/>
            </p:nvCxnSpPr>
            <p:spPr>
              <a:xfrm>
                <a:off x="14560" y="5459"/>
                <a:ext cx="462" cy="1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9" name="矩形 188"/>
              <p:cNvSpPr/>
              <p:nvPr/>
            </p:nvSpPr>
            <p:spPr>
              <a:xfrm>
                <a:off x="14222" y="8336"/>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190" name="矩形 189"/>
              <p:cNvSpPr/>
              <p:nvPr/>
            </p:nvSpPr>
            <p:spPr>
              <a:xfrm>
                <a:off x="14963" y="8336"/>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191" name="矩形 190"/>
              <p:cNvSpPr/>
              <p:nvPr/>
            </p:nvSpPr>
            <p:spPr>
              <a:xfrm>
                <a:off x="14593" y="8336"/>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192" name="直接连接符 191"/>
              <p:cNvCxnSpPr>
                <a:stCxn id="181" idx="4"/>
                <a:endCxn id="241" idx="0"/>
              </p:cNvCxnSpPr>
              <p:nvPr/>
            </p:nvCxnSpPr>
            <p:spPr>
              <a:xfrm flipH="1">
                <a:off x="13984" y="7441"/>
                <a:ext cx="1039" cy="8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1" idx="4"/>
                <a:endCxn id="189" idx="0"/>
              </p:cNvCxnSpPr>
              <p:nvPr/>
            </p:nvCxnSpPr>
            <p:spPr>
              <a:xfrm flipH="1">
                <a:off x="14360" y="7441"/>
                <a:ext cx="662" cy="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81" idx="4"/>
                <a:endCxn id="191" idx="0"/>
              </p:cNvCxnSpPr>
              <p:nvPr/>
            </p:nvCxnSpPr>
            <p:spPr>
              <a:xfrm flipH="1">
                <a:off x="14731" y="7441"/>
                <a:ext cx="291" cy="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81" idx="4"/>
                <a:endCxn id="190" idx="0"/>
              </p:cNvCxnSpPr>
              <p:nvPr/>
            </p:nvCxnSpPr>
            <p:spPr>
              <a:xfrm>
                <a:off x="15022" y="7441"/>
                <a:ext cx="79" cy="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矩形 199"/>
              <p:cNvSpPr/>
              <p:nvPr/>
            </p:nvSpPr>
            <p:spPr>
              <a:xfrm>
                <a:off x="12217" y="9394"/>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01" name="矩形 200"/>
              <p:cNvSpPr/>
              <p:nvPr/>
            </p:nvSpPr>
            <p:spPr>
              <a:xfrm>
                <a:off x="13398" y="9442"/>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03" name="直接连接符 202"/>
              <p:cNvCxnSpPr>
                <a:stCxn id="218" idx="4"/>
                <a:endCxn id="200" idx="0"/>
              </p:cNvCxnSpPr>
              <p:nvPr/>
            </p:nvCxnSpPr>
            <p:spPr>
              <a:xfrm flipH="1">
                <a:off x="12356" y="8672"/>
                <a:ext cx="556" cy="7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218" idx="4"/>
                <a:endCxn id="201" idx="0"/>
              </p:cNvCxnSpPr>
              <p:nvPr/>
            </p:nvCxnSpPr>
            <p:spPr>
              <a:xfrm>
                <a:off x="12912" y="8672"/>
                <a:ext cx="625" cy="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矩形 210"/>
              <p:cNvSpPr/>
              <p:nvPr/>
            </p:nvSpPr>
            <p:spPr>
              <a:xfrm>
                <a:off x="17361" y="8336"/>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12" name="矩形 211"/>
              <p:cNvSpPr/>
              <p:nvPr/>
            </p:nvSpPr>
            <p:spPr>
              <a:xfrm>
                <a:off x="18102" y="8336"/>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13" name="矩形 212"/>
              <p:cNvSpPr/>
              <p:nvPr/>
            </p:nvSpPr>
            <p:spPr>
              <a:xfrm>
                <a:off x="17732" y="8336"/>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14" name="直接连接符 213"/>
              <p:cNvCxnSpPr>
                <a:stCxn id="230" idx="4"/>
                <a:endCxn id="242" idx="0"/>
              </p:cNvCxnSpPr>
              <p:nvPr/>
            </p:nvCxnSpPr>
            <p:spPr>
              <a:xfrm>
                <a:off x="17039" y="7414"/>
                <a:ext cx="47" cy="9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230" idx="4"/>
                <a:endCxn id="211" idx="0"/>
              </p:cNvCxnSpPr>
              <p:nvPr/>
            </p:nvCxnSpPr>
            <p:spPr>
              <a:xfrm>
                <a:off x="17039" y="7414"/>
                <a:ext cx="462" cy="9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30" idx="4"/>
                <a:endCxn id="213" idx="0"/>
              </p:cNvCxnSpPr>
              <p:nvPr/>
            </p:nvCxnSpPr>
            <p:spPr>
              <a:xfrm>
                <a:off x="17039" y="7414"/>
                <a:ext cx="832" cy="9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230" idx="4"/>
                <a:endCxn id="212" idx="0"/>
              </p:cNvCxnSpPr>
              <p:nvPr/>
            </p:nvCxnSpPr>
            <p:spPr>
              <a:xfrm>
                <a:off x="17039" y="7414"/>
                <a:ext cx="1203" cy="9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8" name="椭圆 217"/>
              <p:cNvSpPr/>
              <p:nvPr/>
            </p:nvSpPr>
            <p:spPr>
              <a:xfrm>
                <a:off x="12727" y="8303"/>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19" name="椭圆 218"/>
              <p:cNvSpPr/>
              <p:nvPr/>
            </p:nvSpPr>
            <p:spPr>
              <a:xfrm>
                <a:off x="14375" y="5090"/>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20" name="椭圆 219"/>
              <p:cNvSpPr/>
              <p:nvPr/>
            </p:nvSpPr>
            <p:spPr>
              <a:xfrm>
                <a:off x="16669" y="5090"/>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21" name="椭圆 220"/>
              <p:cNvSpPr/>
              <p:nvPr/>
            </p:nvSpPr>
            <p:spPr>
              <a:xfrm>
                <a:off x="15470" y="3204"/>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24" name="直接连接符 223"/>
              <p:cNvCxnSpPr>
                <a:stCxn id="221" idx="4"/>
                <a:endCxn id="219" idx="0"/>
              </p:cNvCxnSpPr>
              <p:nvPr/>
            </p:nvCxnSpPr>
            <p:spPr>
              <a:xfrm flipH="1">
                <a:off x="14560" y="3574"/>
                <a:ext cx="1095" cy="1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21" idx="4"/>
                <a:endCxn id="220" idx="0"/>
              </p:cNvCxnSpPr>
              <p:nvPr/>
            </p:nvCxnSpPr>
            <p:spPr>
              <a:xfrm>
                <a:off x="15655" y="3574"/>
                <a:ext cx="1199" cy="15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84" idx="4"/>
                <a:endCxn id="218" idx="0"/>
              </p:cNvCxnSpPr>
              <p:nvPr/>
            </p:nvCxnSpPr>
            <p:spPr>
              <a:xfrm>
                <a:off x="12895" y="7440"/>
                <a:ext cx="18" cy="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7" name="椭圆 226"/>
              <p:cNvSpPr/>
              <p:nvPr/>
            </p:nvSpPr>
            <p:spPr>
              <a:xfrm>
                <a:off x="15902" y="7070"/>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28" name="矩形 227"/>
              <p:cNvSpPr/>
              <p:nvPr/>
            </p:nvSpPr>
            <p:spPr>
              <a:xfrm>
                <a:off x="17727" y="7117"/>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29" name="矩形 228"/>
              <p:cNvSpPr/>
              <p:nvPr/>
            </p:nvSpPr>
            <p:spPr>
              <a:xfrm>
                <a:off x="18185" y="7117"/>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30" name="椭圆 229"/>
              <p:cNvSpPr/>
              <p:nvPr/>
            </p:nvSpPr>
            <p:spPr>
              <a:xfrm>
                <a:off x="16854" y="7046"/>
                <a:ext cx="370" cy="3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cxnSp>
            <p:nvCxnSpPr>
              <p:cNvPr id="231" name="直接连接符 230"/>
              <p:cNvCxnSpPr>
                <a:stCxn id="220" idx="4"/>
                <a:endCxn id="227" idx="0"/>
              </p:cNvCxnSpPr>
              <p:nvPr/>
            </p:nvCxnSpPr>
            <p:spPr>
              <a:xfrm flipH="1">
                <a:off x="16087" y="5459"/>
                <a:ext cx="767" cy="1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a:stCxn id="220" idx="4"/>
                <a:endCxn id="230" idx="0"/>
              </p:cNvCxnSpPr>
              <p:nvPr/>
            </p:nvCxnSpPr>
            <p:spPr>
              <a:xfrm>
                <a:off x="16854" y="5459"/>
                <a:ext cx="185"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20" idx="4"/>
                <a:endCxn id="228" idx="0"/>
              </p:cNvCxnSpPr>
              <p:nvPr/>
            </p:nvCxnSpPr>
            <p:spPr>
              <a:xfrm>
                <a:off x="16854" y="5459"/>
                <a:ext cx="1012" cy="1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20" idx="4"/>
                <a:endCxn id="229" idx="0"/>
              </p:cNvCxnSpPr>
              <p:nvPr/>
            </p:nvCxnSpPr>
            <p:spPr>
              <a:xfrm>
                <a:off x="16854" y="5459"/>
                <a:ext cx="1470" cy="1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1" name="矩形 240"/>
              <p:cNvSpPr/>
              <p:nvPr/>
            </p:nvSpPr>
            <p:spPr>
              <a:xfrm>
                <a:off x="13845" y="8337"/>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42" name="矩形 241"/>
              <p:cNvSpPr/>
              <p:nvPr/>
            </p:nvSpPr>
            <p:spPr>
              <a:xfrm>
                <a:off x="16947" y="8337"/>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sp>
            <p:nvSpPr>
              <p:cNvPr id="243" name="矩形 242"/>
              <p:cNvSpPr/>
              <p:nvPr/>
            </p:nvSpPr>
            <p:spPr>
              <a:xfrm>
                <a:off x="15377" y="8336"/>
                <a:ext cx="278" cy="2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楷体" panose="02010609060101010101" pitchFamily="49" charset="-122"/>
                  <a:sym typeface="Arial" panose="020B0604020202020204" pitchFamily="34" charset="0"/>
                </a:endParaRPr>
              </a:p>
            </p:txBody>
          </p:sp>
        </p:grpSp>
        <p:sp>
          <p:nvSpPr>
            <p:cNvPr id="308" name="文本框 307"/>
            <p:cNvSpPr txBox="1"/>
            <p:nvPr/>
          </p:nvSpPr>
          <p:spPr>
            <a:xfrm>
              <a:off x="14993" y="9100"/>
              <a:ext cx="3574" cy="580"/>
            </a:xfrm>
            <a:prstGeom prst="rect">
              <a:avLst/>
            </a:prstGeom>
            <a:noFill/>
          </p:spPr>
          <p:txBody>
            <a:bodyPr wrap="square" rtlCol="0">
              <a:spAutoFit/>
            </a:bodyPr>
            <a:p>
              <a:r>
                <a:rPr lang="en-US" altLang="zh-CN">
                  <a:solidFill>
                    <a:srgbClr val="C00000"/>
                  </a:solidFill>
                </a:rPr>
                <a:t>SNAPSHOT - 3</a:t>
              </a:r>
              <a:endParaRPr lang="en-US" altLang="zh-CN">
                <a:solidFill>
                  <a:srgbClr val="C00000"/>
                </a:solidFill>
              </a:endParaRPr>
            </a:p>
          </p:txBody>
        </p:sp>
      </p:grpSp>
      <p:sp>
        <p:nvSpPr>
          <p:cNvPr id="311" name="文本框 310"/>
          <p:cNvSpPr txBox="1"/>
          <p:nvPr/>
        </p:nvSpPr>
        <p:spPr>
          <a:xfrm>
            <a:off x="3403600" y="3885565"/>
            <a:ext cx="1029335" cy="368300"/>
          </a:xfrm>
          <a:prstGeom prst="rect">
            <a:avLst/>
          </a:prstGeom>
          <a:noFill/>
        </p:spPr>
        <p:txBody>
          <a:bodyPr wrap="square" rtlCol="0">
            <a:spAutoFit/>
          </a:bodyPr>
          <a:p>
            <a:r>
              <a:rPr lang="en-US" altLang="zh-CN" b="1">
                <a:solidFill>
                  <a:srgbClr val="FF0000"/>
                </a:solidFill>
              </a:rPr>
              <a:t>Edit(1,2)</a:t>
            </a:r>
            <a:r>
              <a:rPr lang="en-US" altLang="zh-CN"/>
              <a:t> </a:t>
            </a:r>
            <a:endParaRPr lang="en-US" altLang="zh-CN"/>
          </a:p>
        </p:txBody>
      </p:sp>
      <p:sp>
        <p:nvSpPr>
          <p:cNvPr id="312" name="文本框 311"/>
          <p:cNvSpPr txBox="1"/>
          <p:nvPr/>
        </p:nvSpPr>
        <p:spPr>
          <a:xfrm>
            <a:off x="7585710" y="3885565"/>
            <a:ext cx="1059815" cy="368300"/>
          </a:xfrm>
          <a:prstGeom prst="rect">
            <a:avLst/>
          </a:prstGeom>
          <a:noFill/>
        </p:spPr>
        <p:txBody>
          <a:bodyPr wrap="square" rtlCol="0">
            <a:spAutoFit/>
          </a:bodyPr>
          <a:p>
            <a:r>
              <a:rPr lang="en-US" altLang="zh-CN" b="1">
                <a:solidFill>
                  <a:srgbClr val="FF0000"/>
                </a:solidFill>
              </a:rPr>
              <a:t>Edit(2,3)</a:t>
            </a:r>
            <a:r>
              <a:rPr lang="en-US" altLang="zh-CN"/>
              <a:t> </a:t>
            </a:r>
            <a:endParaRPr lang="en-US" altLang="zh-CN"/>
          </a:p>
        </p:txBody>
      </p:sp>
      <p:cxnSp>
        <p:nvCxnSpPr>
          <p:cNvPr id="316" name="直接箭头连接符 315"/>
          <p:cNvCxnSpPr/>
          <p:nvPr/>
        </p:nvCxnSpPr>
        <p:spPr>
          <a:xfrm>
            <a:off x="254000" y="6482715"/>
            <a:ext cx="11445240" cy="1016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17" name="文本框 316"/>
          <p:cNvSpPr txBox="1"/>
          <p:nvPr/>
        </p:nvSpPr>
        <p:spPr>
          <a:xfrm>
            <a:off x="5634355" y="6482715"/>
            <a:ext cx="1029335" cy="460375"/>
          </a:xfrm>
          <a:prstGeom prst="rect">
            <a:avLst/>
          </a:prstGeom>
          <a:noFill/>
        </p:spPr>
        <p:txBody>
          <a:bodyPr wrap="square" rtlCol="0">
            <a:spAutoFit/>
          </a:bodyPr>
          <a:p>
            <a:r>
              <a:rPr lang="en-US" altLang="zh-CN" sz="2400" b="1">
                <a:solidFill>
                  <a:srgbClr val="FF0000"/>
                </a:solidFill>
              </a:rPr>
              <a:t>Time</a:t>
            </a:r>
            <a:r>
              <a:rPr lang="en-US" altLang="zh-CN"/>
              <a:t> </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3"/>
                                        </p:tgtEl>
                                        <p:attrNameLst>
                                          <p:attrName>style.visibility</p:attrName>
                                        </p:attrNameLst>
                                      </p:cBhvr>
                                      <p:to>
                                        <p:strVal val="visible"/>
                                      </p:to>
                                    </p:set>
                                    <p:animEffect transition="in" filter="blinds(horizontal)">
                                      <p:cBhvr>
                                        <p:cTn id="12" dur="500"/>
                                        <p:tgtEl>
                                          <p:spTgt spid="3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14"/>
                                        </p:tgtEl>
                                        <p:attrNameLst>
                                          <p:attrName>style.visibility</p:attrName>
                                        </p:attrNameLst>
                                      </p:cBhvr>
                                      <p:to>
                                        <p:strVal val="visible"/>
                                      </p:to>
                                    </p:set>
                                    <p:animEffect transition="in" filter="blinds(horizontal)">
                                      <p:cBhvr>
                                        <p:cTn id="23" dur="500"/>
                                        <p:tgtEl>
                                          <p:spTgt spid="3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04"/>
                                        </p:tgtEl>
                                        <p:attrNameLst>
                                          <p:attrName>style.visibility</p:attrName>
                                        </p:attrNameLst>
                                      </p:cBhvr>
                                      <p:to>
                                        <p:strVal val="visible"/>
                                      </p:to>
                                    </p:set>
                                    <p:animEffect transition="in" filter="blinds(horizontal)">
                                      <p:cBhvr>
                                        <p:cTn id="28" dur="500"/>
                                        <p:tgtEl>
                                          <p:spTgt spid="30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12"/>
                                        </p:tgtEl>
                                        <p:attrNameLst>
                                          <p:attrName>style.visibility</p:attrName>
                                        </p:attrNameLst>
                                      </p:cBhvr>
                                      <p:to>
                                        <p:strVal val="visible"/>
                                      </p:to>
                                    </p:set>
                                    <p:animEffect transition="in" filter="blinds(horizontal)">
                                      <p:cBhvr>
                                        <p:cTn id="31" dur="500"/>
                                        <p:tgtEl>
                                          <p:spTgt spid="3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15"/>
                                        </p:tgtEl>
                                        <p:attrNameLst>
                                          <p:attrName>style.visibility</p:attrName>
                                        </p:attrNameLst>
                                      </p:cBhvr>
                                      <p:to>
                                        <p:strVal val="visible"/>
                                      </p:to>
                                    </p:set>
                                    <p:animEffect transition="in" filter="blinds(horizontal)">
                                      <p:cBhvr>
                                        <p:cTn id="36" dur="500"/>
                                        <p:tgtEl>
                                          <p:spTgt spid="31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500" fill="hold">
                                          <p:stCondLst>
                                            <p:cond delay="0"/>
                                          </p:stCondLst>
                                        </p:cTn>
                                        <p:tgtEl>
                                          <p:spTgt spid="316"/>
                                        </p:tgtEl>
                                        <p:attrNameLst>
                                          <p:attrName>style.visibility</p:attrName>
                                        </p:attrNameLst>
                                      </p:cBhvr>
                                      <p:to>
                                        <p:strVal val="visible"/>
                                      </p:to>
                                    </p:set>
                                    <p:anim calcmode="lin" valueType="num">
                                      <p:cBhvr additive="base">
                                        <p:cTn id="41" dur="500" fill="hold"/>
                                        <p:tgtEl>
                                          <p:spTgt spid="316"/>
                                        </p:tgtEl>
                                        <p:attrNameLst>
                                          <p:attrName>ppt_x</p:attrName>
                                        </p:attrNameLst>
                                      </p:cBhvr>
                                      <p:tavLst>
                                        <p:tav tm="0">
                                          <p:val>
                                            <p:strVal val="0-#ppt_w/2"/>
                                          </p:val>
                                        </p:tav>
                                        <p:tav tm="100000">
                                          <p:val>
                                            <p:strVal val="#ppt_x"/>
                                          </p:val>
                                        </p:tav>
                                      </p:tavLst>
                                    </p:anim>
                                    <p:anim calcmode="lin" valueType="num">
                                      <p:cBhvr additive="base">
                                        <p:cTn id="42" dur="500" fill="hold"/>
                                        <p:tgtEl>
                                          <p:spTgt spid="316"/>
                                        </p:tgtEl>
                                        <p:attrNameLst>
                                          <p:attrName>ppt_y</p:attrName>
                                        </p:attrNameLst>
                                      </p:cBhvr>
                                      <p:tavLst>
                                        <p:tav tm="0">
                                          <p:val>
                                            <p:strVal val="#ppt_y"/>
                                          </p:val>
                                        </p:tav>
                                        <p:tav tm="100000">
                                          <p:val>
                                            <p:strVal val="#ppt_y"/>
                                          </p:val>
                                        </p:tav>
                                      </p:tavLst>
                                    </p:anim>
                                  </p:childTnLst>
                                </p:cTn>
                              </p:par>
                              <p:par>
                                <p:cTn id="43" presetID="1" presetClass="entr" presetSubtype="0" fill="hold" grpId="0" nodeType="withEffect">
                                  <p:stCondLst>
                                    <p:cond delay="0"/>
                                  </p:stCondLst>
                                  <p:childTnLst>
                                    <p:set>
                                      <p:cBhvr>
                                        <p:cTn id="44"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1" grpId="0"/>
      <p:bldP spid="312" grpId="0"/>
      <p:bldP spid="3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3664" y="684273"/>
            <a:ext cx="4385945"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Experiments &amp; Results</a:t>
            </a:r>
            <a:endParaRPr lang="zh-CN" altLang="en-US" sz="3200" b="1" dirty="0">
              <a:solidFill>
                <a:schemeClr val="tx2"/>
              </a:solidFill>
              <a:latin typeface="Century Gothic" panose="020B0502020202020204" pitchFamily="34" charset="0"/>
              <a:ea typeface="+mj-ea"/>
            </a:endParaRPr>
          </a:p>
        </p:txBody>
      </p:sp>
      <p:pic>
        <p:nvPicPr>
          <p:cNvPr id="5" name="图片 4"/>
          <p:cNvPicPr>
            <a:picLocks noChangeAspect="1"/>
          </p:cNvPicPr>
          <p:nvPr/>
        </p:nvPicPr>
        <p:blipFill>
          <a:blip r:embed="rId1"/>
          <a:stretch>
            <a:fillRect/>
          </a:stretch>
        </p:blipFill>
        <p:spPr>
          <a:xfrm>
            <a:off x="266065" y="1268095"/>
            <a:ext cx="6078220" cy="4889500"/>
          </a:xfrm>
          <a:prstGeom prst="rect">
            <a:avLst/>
          </a:prstGeom>
        </p:spPr>
      </p:pic>
      <p:pic>
        <p:nvPicPr>
          <p:cNvPr id="8" name="图片 7"/>
          <p:cNvPicPr>
            <a:picLocks noChangeAspect="1"/>
          </p:cNvPicPr>
          <p:nvPr/>
        </p:nvPicPr>
        <p:blipFill>
          <a:blip r:embed="rId2"/>
          <a:stretch>
            <a:fillRect/>
          </a:stretch>
        </p:blipFill>
        <p:spPr>
          <a:xfrm>
            <a:off x="6344285" y="1341755"/>
            <a:ext cx="5618480" cy="4742815"/>
          </a:xfrm>
          <a:prstGeom prst="rect">
            <a:avLst/>
          </a:prstGeom>
        </p:spPr>
      </p:pic>
      <p:sp>
        <p:nvSpPr>
          <p:cNvPr id="10" name="文本框 9"/>
          <p:cNvSpPr txBox="1"/>
          <p:nvPr/>
        </p:nvSpPr>
        <p:spPr>
          <a:xfrm>
            <a:off x="11208385" y="6320155"/>
            <a:ext cx="922655" cy="368300"/>
          </a:xfrm>
          <a:prstGeom prst="rect">
            <a:avLst/>
          </a:prstGeom>
          <a:noFill/>
        </p:spPr>
        <p:txBody>
          <a:bodyPr wrap="square" rtlCol="0">
            <a:spAutoFit/>
          </a:bodyPr>
          <a:p>
            <a:r>
              <a:rPr lang="en-US" altLang="zh-CN" b="1"/>
              <a:t>30/</a:t>
            </a:r>
            <a:r>
              <a:rPr lang="en-US" b="1"/>
              <a:t>34</a:t>
            </a:r>
            <a:endParaRPr lang="en-US" b="1"/>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3664" y="684273"/>
            <a:ext cx="4385945"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Experiments &amp; Results</a:t>
            </a:r>
            <a:endParaRPr lang="zh-CN" altLang="en-US" sz="3200" b="1" dirty="0">
              <a:solidFill>
                <a:schemeClr val="tx2"/>
              </a:solidFill>
              <a:latin typeface="Century Gothic" panose="020B0502020202020204" pitchFamily="34" charset="0"/>
              <a:ea typeface="+mj-ea"/>
            </a:endParaRPr>
          </a:p>
        </p:txBody>
      </p:sp>
      <p:pic>
        <p:nvPicPr>
          <p:cNvPr id="3" name="图片 2"/>
          <p:cNvPicPr>
            <a:picLocks noChangeAspect="1"/>
          </p:cNvPicPr>
          <p:nvPr/>
        </p:nvPicPr>
        <p:blipFill>
          <a:blip r:embed="rId1"/>
          <a:stretch>
            <a:fillRect/>
          </a:stretch>
        </p:blipFill>
        <p:spPr>
          <a:xfrm>
            <a:off x="2997835" y="1208405"/>
            <a:ext cx="6804660" cy="5518150"/>
          </a:xfrm>
          <a:prstGeom prst="rect">
            <a:avLst/>
          </a:prstGeom>
        </p:spPr>
      </p:pic>
      <p:sp>
        <p:nvSpPr>
          <p:cNvPr id="4" name="圆角矩形 3"/>
          <p:cNvSpPr/>
          <p:nvPr/>
        </p:nvSpPr>
        <p:spPr>
          <a:xfrm>
            <a:off x="5007610" y="4553585"/>
            <a:ext cx="402590" cy="540385"/>
          </a:xfrm>
          <a:prstGeom prst="roundRect">
            <a:avLst/>
          </a:prstGeom>
          <a:solidFill>
            <a:srgbClr val="FFC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6170295" y="3915410"/>
            <a:ext cx="402590" cy="1109345"/>
          </a:xfrm>
          <a:prstGeom prst="roundRect">
            <a:avLst/>
          </a:prstGeom>
          <a:solidFill>
            <a:srgbClr val="FFC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7329170" y="3227705"/>
            <a:ext cx="402590" cy="1797685"/>
          </a:xfrm>
          <a:prstGeom prst="roundRect">
            <a:avLst/>
          </a:prstGeom>
          <a:solidFill>
            <a:srgbClr val="FFC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8498205" y="1969770"/>
            <a:ext cx="402590" cy="3055620"/>
          </a:xfrm>
          <a:prstGeom prst="roundRect">
            <a:avLst/>
          </a:prstGeom>
          <a:solidFill>
            <a:srgbClr val="FFC0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31/</a:t>
            </a:r>
            <a:r>
              <a:rPr lang="en-US" b="1"/>
              <a:t>34</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ldLvl="0" animBg="1"/>
      <p:bldP spid="7" grpId="0" bldLvl="0" animBg="1"/>
      <p:bldP spid="9"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183505" y="5010785"/>
            <a:ext cx="602170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sz="2400" b="1" noProof="0" dirty="0" smtClean="0">
                <a:ln>
                  <a:noFill/>
                </a:ln>
                <a:solidFill>
                  <a:schemeClr val="bg1"/>
                </a:solidFill>
                <a:effectLst/>
                <a:uLnTx/>
                <a:uFillTx/>
                <a:latin typeface="+mj-ea"/>
                <a:ea typeface="+mj-ea"/>
                <a:cs typeface="经典综艺体简" panose="02010609000101010101" pitchFamily="49" charset="-122"/>
                <a:sym typeface="+mn-ea"/>
              </a:rPr>
              <a:t>Experiments &amp; Results </a:t>
            </a:r>
            <a:endParaRPr kumimoji="0" lang="en-US"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sym typeface="+mn-ea"/>
            </a:endParaRPr>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1" name="任意多边形 20"/>
          <p:cNvSpPr/>
          <p:nvPr/>
        </p:nvSpPr>
        <p:spPr>
          <a:xfrm>
            <a:off x="4418965" y="5904230"/>
            <a:ext cx="534416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nvSpPr>
        <p:spPr>
          <a:xfrm>
            <a:off x="4339590" y="582422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6016625" y="6002655"/>
            <a:ext cx="518858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4" name="文本框 23"/>
          <p:cNvSpPr txBox="1"/>
          <p:nvPr/>
        </p:nvSpPr>
        <p:spPr>
          <a:xfrm>
            <a:off x="4418965" y="600265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5</a:t>
            </a:r>
            <a:endParaRPr kumimoji="0" 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3"/>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2711" y="737613"/>
            <a:ext cx="249936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Conclusion </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502920" y="1861185"/>
            <a:ext cx="10983595" cy="3784600"/>
          </a:xfrm>
          <a:prstGeom prst="rect">
            <a:avLst/>
          </a:prstGeom>
          <a:noFill/>
        </p:spPr>
        <p:txBody>
          <a:bodyPr wrap="square" rtlCol="0">
            <a:spAutoFit/>
          </a:bodyPr>
          <a:p>
            <a:r>
              <a:rPr lang="en-US" altLang="zh-CN" sz="2400" b="1">
                <a:solidFill>
                  <a:srgbClr val="0070C0"/>
                </a:solidFill>
              </a:rPr>
              <a:t>	Efficient and scalable processing of reachability queries in time-evolving hierarchies is important for many modern applications. </a:t>
            </a:r>
            <a:endParaRPr lang="en-US" altLang="zh-CN" sz="2400" b="1">
              <a:solidFill>
                <a:srgbClr val="0070C0"/>
              </a:solidFill>
            </a:endParaRPr>
          </a:p>
          <a:p>
            <a:endParaRPr lang="en-US" altLang="zh-CN" sz="2400" b="1">
              <a:solidFill>
                <a:srgbClr val="0070C0"/>
              </a:solidFill>
            </a:endParaRPr>
          </a:p>
          <a:p>
            <a:r>
              <a:rPr lang="en-US" altLang="zh-CN" sz="2400" b="1">
                <a:solidFill>
                  <a:srgbClr val="0070C0"/>
                </a:solidFill>
              </a:rPr>
              <a:t>   This paper presented a tunable, time and space efficient framework called SCISSOR for testing reachability between given pair of vertices on any given snapshot of a TEH. </a:t>
            </a:r>
            <a:endParaRPr lang="en-US" altLang="zh-CN" sz="2400" b="1">
              <a:solidFill>
                <a:srgbClr val="0070C0"/>
              </a:solidFill>
            </a:endParaRPr>
          </a:p>
          <a:p>
            <a:endParaRPr lang="en-US" altLang="zh-CN" sz="2400" b="1">
              <a:solidFill>
                <a:srgbClr val="0070C0"/>
              </a:solidFill>
            </a:endParaRPr>
          </a:p>
          <a:p>
            <a:r>
              <a:rPr lang="en-US" altLang="zh-CN" sz="2400" b="1">
                <a:solidFill>
                  <a:srgbClr val="0070C0"/>
                </a:solidFill>
              </a:rPr>
              <a:t>	The main idea behind SCISSOR is to selectively index a subset of TEH snapshots and use these snapshot indexes to answer reachability queries on all snapshots of the TEH.</a:t>
            </a:r>
            <a:endParaRPr lang="en-US" altLang="zh-CN" sz="2400" b="1">
              <a:solidFill>
                <a:srgbClr val="0070C0"/>
              </a:solidFill>
            </a:endParaRPr>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33/</a:t>
            </a:r>
            <a:r>
              <a:rPr lang="en-US" b="1"/>
              <a:t>34</a:t>
            </a:r>
            <a:endParaRPr lang="en-US" b="1"/>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773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4858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7945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240347" y="1669726"/>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4106784" y="2688551"/>
            <a:ext cx="4195445" cy="1198880"/>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CN" sz="6000" b="1" dirty="0" smtClean="0">
                <a:solidFill>
                  <a:schemeClr val="bg1"/>
                </a:solidFill>
                <a:latin typeface="+mn-ea"/>
              </a:rPr>
              <a:t>Thank You!</a:t>
            </a:r>
            <a:endParaRPr lang="en-US" altLang="zh-CN" sz="6000" b="1" dirty="0">
              <a:solidFill>
                <a:schemeClr val="bg1"/>
              </a:solidFill>
              <a:latin typeface="+mn-ea"/>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4898390" y="762635"/>
            <a:ext cx="3147060" cy="460375"/>
          </a:xfrm>
          <a:prstGeom prst="rect">
            <a:avLst/>
          </a:prstGeom>
          <a:noFill/>
        </p:spPr>
        <p:txBody>
          <a:bodyPr wrap="square" rtlCol="0">
            <a:spAutoFit/>
          </a:bodyPr>
          <a:p>
            <a:r>
              <a:rPr lang="en-US" altLang="zh-CN" sz="2400" b="1">
                <a:solidFill>
                  <a:srgbClr val="FF0000"/>
                </a:solidFill>
              </a:rPr>
              <a:t>Definition</a:t>
            </a:r>
            <a:endParaRPr lang="en-US" altLang="zh-CN" sz="2400" b="1">
              <a:solidFill>
                <a:srgbClr val="FF0000"/>
              </a:solidFill>
            </a:endParaRPr>
          </a:p>
        </p:txBody>
      </p:sp>
      <p:sp>
        <p:nvSpPr>
          <p:cNvPr id="7" name="文本框 6"/>
          <p:cNvSpPr txBox="1"/>
          <p:nvPr/>
        </p:nvSpPr>
        <p:spPr>
          <a:xfrm>
            <a:off x="3315970" y="1323975"/>
            <a:ext cx="4859655" cy="460375"/>
          </a:xfrm>
          <a:prstGeom prst="rect">
            <a:avLst/>
          </a:prstGeom>
          <a:noFill/>
        </p:spPr>
        <p:txBody>
          <a:bodyPr wrap="square" rtlCol="0">
            <a:spAutoFit/>
          </a:bodyPr>
          <a:p>
            <a:r>
              <a:rPr lang="en-US" altLang="zh-CN" sz="2400">
                <a:solidFill>
                  <a:srgbClr val="0070C0"/>
                </a:solidFill>
                <a:sym typeface="+mn-ea"/>
              </a:rPr>
              <a:t>Time-Evolving Hierarchies (TEHs)</a:t>
            </a:r>
            <a:endParaRPr lang="en-US" altLang="zh-CN" sz="2400">
              <a:solidFill>
                <a:srgbClr val="0070C0"/>
              </a:solidFill>
            </a:endParaRPr>
          </a:p>
        </p:txBody>
      </p:sp>
      <p:grpSp>
        <p:nvGrpSpPr>
          <p:cNvPr id="2" name="组合 1"/>
          <p:cNvGrpSpPr/>
          <p:nvPr/>
        </p:nvGrpSpPr>
        <p:grpSpPr>
          <a:xfrm>
            <a:off x="1272540" y="2742565"/>
            <a:ext cx="9607550" cy="2933700"/>
            <a:chOff x="2004" y="4319"/>
            <a:chExt cx="15130" cy="4620"/>
          </a:xfrm>
        </p:grpSpPr>
        <p:grpSp>
          <p:nvGrpSpPr>
            <p:cNvPr id="66" name="组合 65"/>
            <p:cNvGrpSpPr/>
            <p:nvPr/>
          </p:nvGrpSpPr>
          <p:grpSpPr>
            <a:xfrm>
              <a:off x="2021" y="4456"/>
              <a:ext cx="2983" cy="3642"/>
              <a:chOff x="1585" y="3436"/>
              <a:chExt cx="2983" cy="3642"/>
            </a:xfrm>
          </p:grpSpPr>
          <p:grpSp>
            <p:nvGrpSpPr>
              <p:cNvPr id="15" name="组合 14"/>
              <p:cNvGrpSpPr/>
              <p:nvPr/>
            </p:nvGrpSpPr>
            <p:grpSpPr>
              <a:xfrm>
                <a:off x="2829" y="3436"/>
                <a:ext cx="461" cy="531"/>
                <a:chOff x="2095" y="3908"/>
                <a:chExt cx="594" cy="637"/>
              </a:xfrm>
            </p:grpSpPr>
            <p:sp>
              <p:nvSpPr>
                <p:cNvPr id="11" name="文本框 10"/>
                <p:cNvSpPr txBox="1"/>
                <p:nvPr/>
              </p:nvSpPr>
              <p:spPr>
                <a:xfrm flipH="1">
                  <a:off x="2095" y="3908"/>
                  <a:ext cx="575" cy="637"/>
                </a:xfrm>
                <a:prstGeom prst="rect">
                  <a:avLst/>
                </a:prstGeom>
                <a:noFill/>
              </p:spPr>
              <p:txBody>
                <a:bodyPr wrap="square" rtlCol="0">
                  <a:spAutoFit/>
                </a:bodyPr>
                <a:p>
                  <a:r>
                    <a:rPr lang="en-US" altLang="zh-CN" sz="1600"/>
                    <a:t>A</a:t>
                  </a:r>
                  <a:endParaRPr lang="en-US" altLang="zh-CN" sz="1600"/>
                </a:p>
              </p:txBody>
            </p:sp>
            <p:sp>
              <p:nvSpPr>
                <p:cNvPr id="10" name="椭圆 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 name="组合 15"/>
              <p:cNvGrpSpPr/>
              <p:nvPr/>
            </p:nvGrpSpPr>
            <p:grpSpPr>
              <a:xfrm>
                <a:off x="2120" y="4370"/>
                <a:ext cx="463" cy="531"/>
                <a:chOff x="2092" y="3920"/>
                <a:chExt cx="597" cy="637"/>
              </a:xfrm>
            </p:grpSpPr>
            <p:sp>
              <p:nvSpPr>
                <p:cNvPr id="19" name="文本框 18"/>
                <p:cNvSpPr txBox="1"/>
                <p:nvPr/>
              </p:nvSpPr>
              <p:spPr>
                <a:xfrm>
                  <a:off x="2092" y="3920"/>
                  <a:ext cx="480" cy="637"/>
                </a:xfrm>
                <a:prstGeom prst="rect">
                  <a:avLst/>
                </a:prstGeom>
                <a:noFill/>
              </p:spPr>
              <p:txBody>
                <a:bodyPr wrap="square" rtlCol="0">
                  <a:spAutoFit/>
                </a:bodyPr>
                <a:p>
                  <a:r>
                    <a:rPr lang="en-US" altLang="zh-CN" sz="1600"/>
                    <a:t>B</a:t>
                  </a:r>
                  <a:endParaRPr lang="en-US" altLang="zh-CN" sz="1600"/>
                </a:p>
              </p:txBody>
            </p:sp>
            <p:sp>
              <p:nvSpPr>
                <p:cNvPr id="18" name="椭圆 17"/>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 name="组合 19"/>
              <p:cNvGrpSpPr/>
              <p:nvPr/>
            </p:nvGrpSpPr>
            <p:grpSpPr>
              <a:xfrm>
                <a:off x="3540" y="4410"/>
                <a:ext cx="463" cy="531"/>
                <a:chOff x="2092" y="3920"/>
                <a:chExt cx="597" cy="637"/>
              </a:xfrm>
            </p:grpSpPr>
            <p:sp>
              <p:nvSpPr>
                <p:cNvPr id="22" name="文本框 21"/>
                <p:cNvSpPr txBox="1"/>
                <p:nvPr/>
              </p:nvSpPr>
              <p:spPr>
                <a:xfrm>
                  <a:off x="2092" y="3920"/>
                  <a:ext cx="480" cy="637"/>
                </a:xfrm>
                <a:prstGeom prst="rect">
                  <a:avLst/>
                </a:prstGeom>
                <a:noFill/>
              </p:spPr>
              <p:txBody>
                <a:bodyPr wrap="square" rtlCol="0">
                  <a:spAutoFit/>
                </a:bodyPr>
                <a:p>
                  <a:r>
                    <a:rPr lang="en-US" altLang="zh-CN" sz="1600"/>
                    <a:t>F</a:t>
                  </a:r>
                  <a:endParaRPr lang="en-US" altLang="zh-CN" sz="1600"/>
                </a:p>
              </p:txBody>
            </p:sp>
            <p:sp>
              <p:nvSpPr>
                <p:cNvPr id="21" name="椭圆 2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3" name="组合 22"/>
              <p:cNvGrpSpPr/>
              <p:nvPr/>
            </p:nvGrpSpPr>
            <p:grpSpPr>
              <a:xfrm>
                <a:off x="1585" y="5453"/>
                <a:ext cx="463" cy="531"/>
                <a:chOff x="2092" y="3920"/>
                <a:chExt cx="597" cy="637"/>
              </a:xfrm>
            </p:grpSpPr>
            <p:sp>
              <p:nvSpPr>
                <p:cNvPr id="24" name="椭圆 2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2092" y="3920"/>
                  <a:ext cx="480" cy="637"/>
                </a:xfrm>
                <a:prstGeom prst="rect">
                  <a:avLst/>
                </a:prstGeom>
                <a:noFill/>
              </p:spPr>
              <p:txBody>
                <a:bodyPr wrap="square" rtlCol="0">
                  <a:spAutoFit/>
                </a:bodyPr>
                <a:p>
                  <a:r>
                    <a:rPr lang="en-US" altLang="zh-CN" sz="1600"/>
                    <a:t>C</a:t>
                  </a:r>
                  <a:endParaRPr lang="en-US" altLang="zh-CN" sz="1600"/>
                </a:p>
              </p:txBody>
            </p:sp>
          </p:grpSp>
          <p:grpSp>
            <p:nvGrpSpPr>
              <p:cNvPr id="26" name="组合 25"/>
              <p:cNvGrpSpPr/>
              <p:nvPr/>
            </p:nvGrpSpPr>
            <p:grpSpPr>
              <a:xfrm>
                <a:off x="2549" y="5450"/>
                <a:ext cx="463" cy="531"/>
                <a:chOff x="2092" y="3920"/>
                <a:chExt cx="597" cy="637"/>
              </a:xfrm>
            </p:grpSpPr>
            <p:sp>
              <p:nvSpPr>
                <p:cNvPr id="31" name="文本框 30"/>
                <p:cNvSpPr txBox="1"/>
                <p:nvPr/>
              </p:nvSpPr>
              <p:spPr>
                <a:xfrm>
                  <a:off x="2092" y="3920"/>
                  <a:ext cx="480" cy="637"/>
                </a:xfrm>
                <a:prstGeom prst="rect">
                  <a:avLst/>
                </a:prstGeom>
                <a:noFill/>
              </p:spPr>
              <p:txBody>
                <a:bodyPr wrap="square" rtlCol="0">
                  <a:spAutoFit/>
                </a:bodyPr>
                <a:p>
                  <a:r>
                    <a:rPr lang="en-US" altLang="zh-CN" sz="1600"/>
                    <a:t>D</a:t>
                  </a:r>
                  <a:endParaRPr lang="en-US" altLang="zh-CN" sz="1600"/>
                </a:p>
              </p:txBody>
            </p:sp>
            <p:sp>
              <p:nvSpPr>
                <p:cNvPr id="28" name="椭圆 27"/>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2" name="组合 31"/>
              <p:cNvGrpSpPr/>
              <p:nvPr/>
            </p:nvGrpSpPr>
            <p:grpSpPr>
              <a:xfrm>
                <a:off x="3265" y="5448"/>
                <a:ext cx="463" cy="531"/>
                <a:chOff x="2092" y="3920"/>
                <a:chExt cx="597" cy="637"/>
              </a:xfrm>
            </p:grpSpPr>
            <p:sp>
              <p:nvSpPr>
                <p:cNvPr id="34" name="文本框 33"/>
                <p:cNvSpPr txBox="1"/>
                <p:nvPr/>
              </p:nvSpPr>
              <p:spPr>
                <a:xfrm>
                  <a:off x="2092" y="3920"/>
                  <a:ext cx="480" cy="637"/>
                </a:xfrm>
                <a:prstGeom prst="rect">
                  <a:avLst/>
                </a:prstGeom>
                <a:noFill/>
              </p:spPr>
              <p:txBody>
                <a:bodyPr wrap="square" rtlCol="0">
                  <a:spAutoFit/>
                </a:bodyPr>
                <a:p>
                  <a:r>
                    <a:rPr lang="en-US" altLang="zh-CN" sz="1600"/>
                    <a:t>G</a:t>
                  </a:r>
                  <a:endParaRPr lang="en-US" altLang="zh-CN" sz="1600"/>
                </a:p>
              </p:txBody>
            </p:sp>
            <p:sp>
              <p:nvSpPr>
                <p:cNvPr id="33" name="椭圆 3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5" name="组合 34"/>
              <p:cNvGrpSpPr/>
              <p:nvPr/>
            </p:nvGrpSpPr>
            <p:grpSpPr>
              <a:xfrm>
                <a:off x="4106" y="5451"/>
                <a:ext cx="463" cy="531"/>
                <a:chOff x="2092" y="3920"/>
                <a:chExt cx="597" cy="637"/>
              </a:xfrm>
            </p:grpSpPr>
            <p:sp>
              <p:nvSpPr>
                <p:cNvPr id="39" name="文本框 38"/>
                <p:cNvSpPr txBox="1"/>
                <p:nvPr/>
              </p:nvSpPr>
              <p:spPr>
                <a:xfrm>
                  <a:off x="2092" y="3920"/>
                  <a:ext cx="480" cy="637"/>
                </a:xfrm>
                <a:prstGeom prst="rect">
                  <a:avLst/>
                </a:prstGeom>
                <a:noFill/>
              </p:spPr>
              <p:txBody>
                <a:bodyPr wrap="square" rtlCol="0">
                  <a:spAutoFit/>
                </a:bodyPr>
                <a:p>
                  <a:r>
                    <a:rPr lang="en-US" altLang="zh-CN" sz="1600"/>
                    <a:t>H</a:t>
                  </a:r>
                  <a:endParaRPr lang="en-US" altLang="zh-CN" sz="1600"/>
                </a:p>
              </p:txBody>
            </p:sp>
            <p:sp>
              <p:nvSpPr>
                <p:cNvPr id="36" name="椭圆 3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9" name="组合 48"/>
              <p:cNvGrpSpPr/>
              <p:nvPr/>
            </p:nvGrpSpPr>
            <p:grpSpPr>
              <a:xfrm>
                <a:off x="2550" y="6548"/>
                <a:ext cx="463" cy="531"/>
                <a:chOff x="2092" y="3920"/>
                <a:chExt cx="597" cy="637"/>
              </a:xfrm>
            </p:grpSpPr>
            <p:sp>
              <p:nvSpPr>
                <p:cNvPr id="51" name="文本框 50"/>
                <p:cNvSpPr txBox="1"/>
                <p:nvPr/>
              </p:nvSpPr>
              <p:spPr>
                <a:xfrm>
                  <a:off x="2092" y="3920"/>
                  <a:ext cx="480" cy="637"/>
                </a:xfrm>
                <a:prstGeom prst="rect">
                  <a:avLst/>
                </a:prstGeom>
                <a:noFill/>
              </p:spPr>
              <p:txBody>
                <a:bodyPr wrap="square" rtlCol="0">
                  <a:spAutoFit/>
                </a:bodyPr>
                <a:p>
                  <a:r>
                    <a:rPr lang="en-US" altLang="zh-CN" sz="1600"/>
                    <a:t>E</a:t>
                  </a:r>
                  <a:endParaRPr lang="en-US" altLang="zh-CN" sz="1600"/>
                </a:p>
              </p:txBody>
            </p:sp>
            <p:sp>
              <p:nvSpPr>
                <p:cNvPr id="50" name="椭圆 4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52" name="直接箭头连接符 51"/>
              <p:cNvCxnSpPr>
                <a:stCxn id="10" idx="4"/>
                <a:endCxn id="18" idx="7"/>
              </p:cNvCxnSpPr>
              <p:nvPr/>
            </p:nvCxnSpPr>
            <p:spPr>
              <a:xfrm flipH="1">
                <a:off x="2520" y="3937"/>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8" idx="4"/>
                <a:endCxn id="24" idx="7"/>
              </p:cNvCxnSpPr>
              <p:nvPr/>
            </p:nvCxnSpPr>
            <p:spPr>
              <a:xfrm flipH="1">
                <a:off x="1985" y="4861"/>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8" idx="4"/>
                <a:endCxn id="28" idx="0"/>
              </p:cNvCxnSpPr>
              <p:nvPr/>
            </p:nvCxnSpPr>
            <p:spPr>
              <a:xfrm>
                <a:off x="2368" y="4861"/>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0" idx="4"/>
                <a:endCxn id="21" idx="1"/>
              </p:cNvCxnSpPr>
              <p:nvPr/>
            </p:nvCxnSpPr>
            <p:spPr>
              <a:xfrm>
                <a:off x="3075" y="3937"/>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1" idx="4"/>
                <a:endCxn id="33" idx="0"/>
              </p:cNvCxnSpPr>
              <p:nvPr/>
            </p:nvCxnSpPr>
            <p:spPr>
              <a:xfrm flipH="1">
                <a:off x="3513" y="4901"/>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36" idx="0"/>
              </p:cNvCxnSpPr>
              <p:nvPr/>
            </p:nvCxnSpPr>
            <p:spPr>
              <a:xfrm>
                <a:off x="3822" y="4871"/>
                <a:ext cx="532" cy="60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8" idx="4"/>
                <a:endCxn id="50" idx="0"/>
              </p:cNvCxnSpPr>
              <p:nvPr/>
            </p:nvCxnSpPr>
            <p:spPr>
              <a:xfrm>
                <a:off x="2797" y="5941"/>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21" name="组合 120"/>
            <p:cNvGrpSpPr/>
            <p:nvPr/>
          </p:nvGrpSpPr>
          <p:grpSpPr>
            <a:xfrm>
              <a:off x="7601" y="4390"/>
              <a:ext cx="2273" cy="3650"/>
              <a:chOff x="7601" y="4390"/>
              <a:chExt cx="2273" cy="3650"/>
            </a:xfrm>
          </p:grpSpPr>
          <p:grpSp>
            <p:nvGrpSpPr>
              <p:cNvPr id="80" name="组合 79"/>
              <p:cNvGrpSpPr/>
              <p:nvPr/>
            </p:nvGrpSpPr>
            <p:grpSpPr>
              <a:xfrm rot="0">
                <a:off x="8545" y="4390"/>
                <a:ext cx="461" cy="531"/>
                <a:chOff x="2095" y="3908"/>
                <a:chExt cx="594" cy="637"/>
              </a:xfrm>
            </p:grpSpPr>
            <p:sp>
              <p:nvSpPr>
                <p:cNvPr id="83" name="文本框 82"/>
                <p:cNvSpPr txBox="1"/>
                <p:nvPr/>
              </p:nvSpPr>
              <p:spPr>
                <a:xfrm flipH="1">
                  <a:off x="2095" y="3908"/>
                  <a:ext cx="575" cy="637"/>
                </a:xfrm>
                <a:prstGeom prst="rect">
                  <a:avLst/>
                </a:prstGeom>
                <a:noFill/>
              </p:spPr>
              <p:txBody>
                <a:bodyPr wrap="square" rtlCol="0">
                  <a:spAutoFit/>
                </a:bodyPr>
                <a:p>
                  <a:r>
                    <a:rPr lang="en-US" altLang="zh-CN" sz="1600"/>
                    <a:t>A</a:t>
                  </a:r>
                  <a:endParaRPr lang="en-US" altLang="zh-CN" sz="1600"/>
                </a:p>
              </p:txBody>
            </p:sp>
            <p:sp>
              <p:nvSpPr>
                <p:cNvPr id="84" name="椭圆 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a:off x="7761" y="5399"/>
                <a:ext cx="463" cy="531"/>
                <a:chOff x="2092" y="3920"/>
                <a:chExt cx="597" cy="637"/>
              </a:xfrm>
            </p:grpSpPr>
            <p:sp>
              <p:nvSpPr>
                <p:cNvPr id="87" name="文本框 86"/>
                <p:cNvSpPr txBox="1"/>
                <p:nvPr/>
              </p:nvSpPr>
              <p:spPr>
                <a:xfrm>
                  <a:off x="2092" y="3920"/>
                  <a:ext cx="480" cy="637"/>
                </a:xfrm>
                <a:prstGeom prst="rect">
                  <a:avLst/>
                </a:prstGeom>
                <a:noFill/>
              </p:spPr>
              <p:txBody>
                <a:bodyPr wrap="square" rtlCol="0">
                  <a:spAutoFit/>
                </a:bodyPr>
                <a:p>
                  <a:r>
                    <a:rPr lang="en-US" altLang="zh-CN" sz="1600"/>
                    <a:t>B</a:t>
                  </a:r>
                  <a:endParaRPr lang="en-US" altLang="zh-CN" sz="1600"/>
                </a:p>
              </p:txBody>
            </p:sp>
            <p:sp>
              <p:nvSpPr>
                <p:cNvPr id="94" name="椭圆 9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5" name="组合 94"/>
              <p:cNvGrpSpPr/>
              <p:nvPr/>
            </p:nvGrpSpPr>
            <p:grpSpPr>
              <a:xfrm rot="0">
                <a:off x="8552" y="5467"/>
                <a:ext cx="463" cy="531"/>
                <a:chOff x="2092" y="3920"/>
                <a:chExt cx="597" cy="637"/>
              </a:xfrm>
            </p:grpSpPr>
            <p:sp>
              <p:nvSpPr>
                <p:cNvPr id="96" name="文本框 95"/>
                <p:cNvSpPr txBox="1"/>
                <p:nvPr/>
              </p:nvSpPr>
              <p:spPr>
                <a:xfrm>
                  <a:off x="2092" y="3920"/>
                  <a:ext cx="480" cy="637"/>
                </a:xfrm>
                <a:prstGeom prst="rect">
                  <a:avLst/>
                </a:prstGeom>
                <a:noFill/>
              </p:spPr>
              <p:txBody>
                <a:bodyPr wrap="square" rtlCol="0">
                  <a:spAutoFit/>
                </a:bodyPr>
                <a:p>
                  <a:r>
                    <a:rPr lang="en-US" altLang="zh-CN" sz="1600"/>
                    <a:t>F</a:t>
                  </a:r>
                  <a:endParaRPr lang="en-US" altLang="zh-CN" sz="1600"/>
                </a:p>
              </p:txBody>
            </p:sp>
            <p:sp>
              <p:nvSpPr>
                <p:cNvPr id="97" name="椭圆 9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8" name="组合 97"/>
              <p:cNvGrpSpPr/>
              <p:nvPr/>
            </p:nvGrpSpPr>
            <p:grpSpPr>
              <a:xfrm rot="0">
                <a:off x="7601" y="6419"/>
                <a:ext cx="463" cy="531"/>
                <a:chOff x="2092" y="3920"/>
                <a:chExt cx="597" cy="637"/>
              </a:xfrm>
            </p:grpSpPr>
            <p:sp>
              <p:nvSpPr>
                <p:cNvPr id="100" name="文本框 99"/>
                <p:cNvSpPr txBox="1"/>
                <p:nvPr/>
              </p:nvSpPr>
              <p:spPr>
                <a:xfrm>
                  <a:off x="2092" y="3920"/>
                  <a:ext cx="480" cy="637"/>
                </a:xfrm>
                <a:prstGeom prst="rect">
                  <a:avLst/>
                </a:prstGeom>
                <a:noFill/>
              </p:spPr>
              <p:txBody>
                <a:bodyPr wrap="square" rtlCol="0">
                  <a:spAutoFit/>
                </a:bodyPr>
                <a:p>
                  <a:r>
                    <a:rPr lang="en-US" altLang="zh-CN" sz="1600"/>
                    <a:t>C</a:t>
                  </a:r>
                  <a:endParaRPr lang="en-US" altLang="zh-CN" sz="1600"/>
                </a:p>
              </p:txBody>
            </p:sp>
            <p:sp>
              <p:nvSpPr>
                <p:cNvPr id="99" name="椭圆 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1" name="组合 100"/>
              <p:cNvGrpSpPr/>
              <p:nvPr/>
            </p:nvGrpSpPr>
            <p:grpSpPr>
              <a:xfrm rot="0">
                <a:off x="9382" y="5417"/>
                <a:ext cx="463" cy="531"/>
                <a:chOff x="2092" y="3920"/>
                <a:chExt cx="597" cy="637"/>
              </a:xfrm>
            </p:grpSpPr>
            <p:sp>
              <p:nvSpPr>
                <p:cNvPr id="102" name="文本框 101"/>
                <p:cNvSpPr txBox="1"/>
                <p:nvPr/>
              </p:nvSpPr>
              <p:spPr>
                <a:xfrm>
                  <a:off x="2092" y="3920"/>
                  <a:ext cx="480" cy="637"/>
                </a:xfrm>
                <a:prstGeom prst="rect">
                  <a:avLst/>
                </a:prstGeom>
                <a:noFill/>
              </p:spPr>
              <p:txBody>
                <a:bodyPr wrap="square" rtlCol="0">
                  <a:spAutoFit/>
                </a:bodyPr>
                <a:p>
                  <a:r>
                    <a:rPr lang="en-US" altLang="zh-CN" sz="1600"/>
                    <a:t>D</a:t>
                  </a:r>
                  <a:endParaRPr lang="en-US" altLang="zh-CN" sz="1600"/>
                </a:p>
              </p:txBody>
            </p:sp>
            <p:sp>
              <p:nvSpPr>
                <p:cNvPr id="103" name="椭圆 10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4" name="组合 103"/>
              <p:cNvGrpSpPr/>
              <p:nvPr/>
            </p:nvGrpSpPr>
            <p:grpSpPr>
              <a:xfrm rot="0">
                <a:off x="7616" y="7510"/>
                <a:ext cx="463" cy="531"/>
                <a:chOff x="2092" y="3920"/>
                <a:chExt cx="597" cy="637"/>
              </a:xfrm>
            </p:grpSpPr>
            <p:sp>
              <p:nvSpPr>
                <p:cNvPr id="105" name="文本框 104"/>
                <p:cNvSpPr txBox="1"/>
                <p:nvPr/>
              </p:nvSpPr>
              <p:spPr>
                <a:xfrm>
                  <a:off x="2092" y="3920"/>
                  <a:ext cx="480" cy="637"/>
                </a:xfrm>
                <a:prstGeom prst="rect">
                  <a:avLst/>
                </a:prstGeom>
                <a:noFill/>
              </p:spPr>
              <p:txBody>
                <a:bodyPr wrap="square" rtlCol="0">
                  <a:spAutoFit/>
                </a:bodyPr>
                <a:p>
                  <a:r>
                    <a:rPr lang="en-US" altLang="zh-CN" sz="1600"/>
                    <a:t>G</a:t>
                  </a:r>
                  <a:endParaRPr lang="en-US" altLang="zh-CN" sz="1600"/>
                </a:p>
              </p:txBody>
            </p:sp>
            <p:sp>
              <p:nvSpPr>
                <p:cNvPr id="106" name="椭圆 10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7" name="组合 106"/>
              <p:cNvGrpSpPr/>
              <p:nvPr/>
            </p:nvGrpSpPr>
            <p:grpSpPr>
              <a:xfrm rot="0">
                <a:off x="8567" y="6430"/>
                <a:ext cx="463" cy="531"/>
                <a:chOff x="2092" y="3920"/>
                <a:chExt cx="597" cy="637"/>
              </a:xfrm>
            </p:grpSpPr>
            <p:sp>
              <p:nvSpPr>
                <p:cNvPr id="108" name="文本框 107"/>
                <p:cNvSpPr txBox="1"/>
                <p:nvPr/>
              </p:nvSpPr>
              <p:spPr>
                <a:xfrm>
                  <a:off x="2092" y="3920"/>
                  <a:ext cx="480" cy="637"/>
                </a:xfrm>
                <a:prstGeom prst="rect">
                  <a:avLst/>
                </a:prstGeom>
                <a:noFill/>
              </p:spPr>
              <p:txBody>
                <a:bodyPr wrap="square" rtlCol="0">
                  <a:spAutoFit/>
                </a:bodyPr>
                <a:p>
                  <a:r>
                    <a:rPr lang="en-US" altLang="zh-CN" sz="1600"/>
                    <a:t>H</a:t>
                  </a:r>
                  <a:endParaRPr lang="en-US" altLang="zh-CN" sz="1600"/>
                </a:p>
              </p:txBody>
            </p:sp>
            <p:sp>
              <p:nvSpPr>
                <p:cNvPr id="109" name="椭圆 10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0" name="组合 109"/>
              <p:cNvGrpSpPr/>
              <p:nvPr/>
            </p:nvGrpSpPr>
            <p:grpSpPr>
              <a:xfrm rot="0">
                <a:off x="9412" y="6425"/>
                <a:ext cx="463" cy="531"/>
                <a:chOff x="2092" y="3920"/>
                <a:chExt cx="597" cy="637"/>
              </a:xfrm>
            </p:grpSpPr>
            <p:sp>
              <p:nvSpPr>
                <p:cNvPr id="111" name="文本框 110"/>
                <p:cNvSpPr txBox="1"/>
                <p:nvPr/>
              </p:nvSpPr>
              <p:spPr>
                <a:xfrm>
                  <a:off x="2092" y="3920"/>
                  <a:ext cx="480" cy="637"/>
                </a:xfrm>
                <a:prstGeom prst="rect">
                  <a:avLst/>
                </a:prstGeom>
                <a:noFill/>
              </p:spPr>
              <p:txBody>
                <a:bodyPr wrap="square" rtlCol="0">
                  <a:spAutoFit/>
                </a:bodyPr>
                <a:p>
                  <a:r>
                    <a:rPr lang="en-US" altLang="zh-CN" sz="1600"/>
                    <a:t>E</a:t>
                  </a:r>
                  <a:endParaRPr lang="en-US" altLang="zh-CN" sz="1600"/>
                </a:p>
              </p:txBody>
            </p:sp>
            <p:sp>
              <p:nvSpPr>
                <p:cNvPr id="112" name="椭圆 11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13" name="直接箭头连接符 112"/>
              <p:cNvCxnSpPr>
                <a:stCxn id="84" idx="4"/>
                <a:endCxn id="94"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94" idx="4"/>
                <a:endCxn id="99"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84" idx="4"/>
                <a:endCxn id="103"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84" idx="4"/>
                <a:endCxn id="97"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99" idx="4"/>
                <a:endCxn id="106"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97" idx="4"/>
                <a:endCxn id="109"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03" idx="4"/>
                <a:endCxn id="112"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61" name="组合 160"/>
            <p:cNvGrpSpPr/>
            <p:nvPr/>
          </p:nvGrpSpPr>
          <p:grpSpPr>
            <a:xfrm>
              <a:off x="13001" y="4319"/>
              <a:ext cx="2278" cy="4620"/>
              <a:chOff x="13106" y="4409"/>
              <a:chExt cx="2278" cy="4620"/>
            </a:xfrm>
          </p:grpSpPr>
          <p:grpSp>
            <p:nvGrpSpPr>
              <p:cNvPr id="123" name="组合 122"/>
              <p:cNvGrpSpPr/>
              <p:nvPr/>
            </p:nvGrpSpPr>
            <p:grpSpPr>
              <a:xfrm rot="0">
                <a:off x="14050" y="4409"/>
                <a:ext cx="461" cy="531"/>
                <a:chOff x="2095" y="3908"/>
                <a:chExt cx="594" cy="637"/>
              </a:xfrm>
            </p:grpSpPr>
            <p:sp>
              <p:nvSpPr>
                <p:cNvPr id="124" name="文本框 123"/>
                <p:cNvSpPr txBox="1"/>
                <p:nvPr/>
              </p:nvSpPr>
              <p:spPr>
                <a:xfrm flipH="1">
                  <a:off x="2095" y="3908"/>
                  <a:ext cx="575" cy="637"/>
                </a:xfrm>
                <a:prstGeom prst="rect">
                  <a:avLst/>
                </a:prstGeom>
                <a:noFill/>
              </p:spPr>
              <p:txBody>
                <a:bodyPr wrap="square" rtlCol="0">
                  <a:spAutoFit/>
                </a:bodyPr>
                <a:p>
                  <a:r>
                    <a:rPr lang="en-US" altLang="zh-CN" sz="1600"/>
                    <a:t>A</a:t>
                  </a:r>
                  <a:endParaRPr lang="en-US" altLang="zh-CN" sz="1600"/>
                </a:p>
              </p:txBody>
            </p:sp>
            <p:sp>
              <p:nvSpPr>
                <p:cNvPr id="125" name="椭圆 124"/>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6" name="组合 125"/>
              <p:cNvGrpSpPr/>
              <p:nvPr/>
            </p:nvGrpSpPr>
            <p:grpSpPr>
              <a:xfrm rot="0">
                <a:off x="13266" y="5418"/>
                <a:ext cx="463" cy="531"/>
                <a:chOff x="2092" y="3920"/>
                <a:chExt cx="597" cy="637"/>
              </a:xfrm>
            </p:grpSpPr>
            <p:sp>
              <p:nvSpPr>
                <p:cNvPr id="127" name="文本框 126"/>
                <p:cNvSpPr txBox="1"/>
                <p:nvPr/>
              </p:nvSpPr>
              <p:spPr>
                <a:xfrm>
                  <a:off x="2092" y="3920"/>
                  <a:ext cx="480" cy="637"/>
                </a:xfrm>
                <a:prstGeom prst="rect">
                  <a:avLst/>
                </a:prstGeom>
                <a:noFill/>
              </p:spPr>
              <p:txBody>
                <a:bodyPr wrap="square" rtlCol="0">
                  <a:spAutoFit/>
                </a:bodyPr>
                <a:p>
                  <a:r>
                    <a:rPr lang="en-US" altLang="zh-CN" sz="1600"/>
                    <a:t>B</a:t>
                  </a:r>
                  <a:endParaRPr lang="en-US" altLang="zh-CN" sz="1600"/>
                </a:p>
              </p:txBody>
            </p:sp>
            <p:sp>
              <p:nvSpPr>
                <p:cNvPr id="128" name="椭圆 127"/>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9" name="组合 128"/>
              <p:cNvGrpSpPr/>
              <p:nvPr/>
            </p:nvGrpSpPr>
            <p:grpSpPr>
              <a:xfrm rot="0">
                <a:off x="14087" y="5471"/>
                <a:ext cx="463" cy="531"/>
                <a:chOff x="2092" y="3920"/>
                <a:chExt cx="597" cy="637"/>
              </a:xfrm>
            </p:grpSpPr>
            <p:sp>
              <p:nvSpPr>
                <p:cNvPr id="130" name="文本框 129"/>
                <p:cNvSpPr txBox="1"/>
                <p:nvPr/>
              </p:nvSpPr>
              <p:spPr>
                <a:xfrm>
                  <a:off x="2092" y="3920"/>
                  <a:ext cx="480" cy="637"/>
                </a:xfrm>
                <a:prstGeom prst="rect">
                  <a:avLst/>
                </a:prstGeom>
                <a:noFill/>
              </p:spPr>
              <p:txBody>
                <a:bodyPr wrap="square" rtlCol="0">
                  <a:spAutoFit/>
                </a:bodyPr>
                <a:p>
                  <a:r>
                    <a:rPr lang="en-US" altLang="zh-CN" sz="1600"/>
                    <a:t>F</a:t>
                  </a:r>
                  <a:endParaRPr lang="en-US" altLang="zh-CN" sz="1600"/>
                </a:p>
              </p:txBody>
            </p:sp>
            <p:sp>
              <p:nvSpPr>
                <p:cNvPr id="131" name="椭圆 13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2" name="组合 131"/>
              <p:cNvGrpSpPr/>
              <p:nvPr/>
            </p:nvGrpSpPr>
            <p:grpSpPr>
              <a:xfrm rot="0">
                <a:off x="13106" y="6438"/>
                <a:ext cx="463" cy="531"/>
                <a:chOff x="2092" y="3920"/>
                <a:chExt cx="597" cy="637"/>
              </a:xfrm>
            </p:grpSpPr>
            <p:sp>
              <p:nvSpPr>
                <p:cNvPr id="133" name="文本框 132"/>
                <p:cNvSpPr txBox="1"/>
                <p:nvPr/>
              </p:nvSpPr>
              <p:spPr>
                <a:xfrm>
                  <a:off x="2092" y="3920"/>
                  <a:ext cx="480" cy="637"/>
                </a:xfrm>
                <a:prstGeom prst="rect">
                  <a:avLst/>
                </a:prstGeom>
                <a:noFill/>
              </p:spPr>
              <p:txBody>
                <a:bodyPr wrap="square" rtlCol="0">
                  <a:spAutoFit/>
                </a:bodyPr>
                <a:p>
                  <a:r>
                    <a:rPr lang="en-US" altLang="zh-CN" sz="1600"/>
                    <a:t>C</a:t>
                  </a:r>
                  <a:endParaRPr lang="en-US" altLang="zh-CN" sz="1600"/>
                </a:p>
              </p:txBody>
            </p:sp>
            <p:sp>
              <p:nvSpPr>
                <p:cNvPr id="134" name="椭圆 13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5" name="组合 134"/>
              <p:cNvGrpSpPr/>
              <p:nvPr/>
            </p:nvGrpSpPr>
            <p:grpSpPr>
              <a:xfrm rot="0">
                <a:off x="14887" y="5436"/>
                <a:ext cx="463" cy="531"/>
                <a:chOff x="2092" y="3920"/>
                <a:chExt cx="597" cy="637"/>
              </a:xfrm>
            </p:grpSpPr>
            <p:sp>
              <p:nvSpPr>
                <p:cNvPr id="136" name="文本框 135"/>
                <p:cNvSpPr txBox="1"/>
                <p:nvPr/>
              </p:nvSpPr>
              <p:spPr>
                <a:xfrm>
                  <a:off x="2092" y="3920"/>
                  <a:ext cx="480" cy="637"/>
                </a:xfrm>
                <a:prstGeom prst="rect">
                  <a:avLst/>
                </a:prstGeom>
                <a:noFill/>
              </p:spPr>
              <p:txBody>
                <a:bodyPr wrap="square" rtlCol="0">
                  <a:spAutoFit/>
                </a:bodyPr>
                <a:p>
                  <a:r>
                    <a:rPr lang="en-US" altLang="zh-CN" sz="1600"/>
                    <a:t>D</a:t>
                  </a:r>
                  <a:endParaRPr lang="en-US" altLang="zh-CN" sz="1600"/>
                </a:p>
              </p:txBody>
            </p:sp>
            <p:sp>
              <p:nvSpPr>
                <p:cNvPr id="137" name="椭圆 13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8" name="组合 137"/>
              <p:cNvGrpSpPr/>
              <p:nvPr/>
            </p:nvGrpSpPr>
            <p:grpSpPr>
              <a:xfrm rot="0">
                <a:off x="13106" y="7484"/>
                <a:ext cx="463" cy="531"/>
                <a:chOff x="2092" y="3920"/>
                <a:chExt cx="597" cy="637"/>
              </a:xfrm>
            </p:grpSpPr>
            <p:sp>
              <p:nvSpPr>
                <p:cNvPr id="139" name="文本框 138"/>
                <p:cNvSpPr txBox="1"/>
                <p:nvPr/>
              </p:nvSpPr>
              <p:spPr>
                <a:xfrm>
                  <a:off x="2092" y="3920"/>
                  <a:ext cx="480" cy="637"/>
                </a:xfrm>
                <a:prstGeom prst="rect">
                  <a:avLst/>
                </a:prstGeom>
                <a:noFill/>
              </p:spPr>
              <p:txBody>
                <a:bodyPr wrap="square" rtlCol="0">
                  <a:spAutoFit/>
                </a:bodyPr>
                <a:p>
                  <a:r>
                    <a:rPr lang="en-US" altLang="zh-CN" sz="1600"/>
                    <a:t>G</a:t>
                  </a:r>
                  <a:endParaRPr lang="en-US" altLang="zh-CN" sz="1600"/>
                </a:p>
              </p:txBody>
            </p:sp>
            <p:sp>
              <p:nvSpPr>
                <p:cNvPr id="140" name="椭圆 139"/>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1" name="组合 140"/>
              <p:cNvGrpSpPr/>
              <p:nvPr/>
            </p:nvGrpSpPr>
            <p:grpSpPr>
              <a:xfrm rot="0">
                <a:off x="14922" y="6435"/>
                <a:ext cx="463" cy="531"/>
                <a:chOff x="2092" y="3920"/>
                <a:chExt cx="597" cy="637"/>
              </a:xfrm>
            </p:grpSpPr>
            <p:sp>
              <p:nvSpPr>
                <p:cNvPr id="142" name="文本框 141"/>
                <p:cNvSpPr txBox="1"/>
                <p:nvPr/>
              </p:nvSpPr>
              <p:spPr>
                <a:xfrm>
                  <a:off x="2092" y="3920"/>
                  <a:ext cx="480" cy="637"/>
                </a:xfrm>
                <a:prstGeom prst="rect">
                  <a:avLst/>
                </a:prstGeom>
                <a:noFill/>
              </p:spPr>
              <p:txBody>
                <a:bodyPr wrap="square" rtlCol="0">
                  <a:spAutoFit/>
                </a:bodyPr>
                <a:p>
                  <a:r>
                    <a:rPr lang="en-US" altLang="zh-CN" sz="1600"/>
                    <a:t>H</a:t>
                  </a:r>
                  <a:endParaRPr lang="en-US" altLang="zh-CN" sz="1600"/>
                </a:p>
              </p:txBody>
            </p:sp>
            <p:sp>
              <p:nvSpPr>
                <p:cNvPr id="143" name="椭圆 14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4" name="组合 143"/>
              <p:cNvGrpSpPr/>
              <p:nvPr/>
            </p:nvGrpSpPr>
            <p:grpSpPr>
              <a:xfrm rot="0">
                <a:off x="13130" y="8499"/>
                <a:ext cx="463" cy="531"/>
                <a:chOff x="2092" y="3920"/>
                <a:chExt cx="597" cy="637"/>
              </a:xfrm>
            </p:grpSpPr>
            <p:sp>
              <p:nvSpPr>
                <p:cNvPr id="145" name="文本框 144"/>
                <p:cNvSpPr txBox="1"/>
                <p:nvPr/>
              </p:nvSpPr>
              <p:spPr>
                <a:xfrm>
                  <a:off x="2092" y="3920"/>
                  <a:ext cx="480" cy="637"/>
                </a:xfrm>
                <a:prstGeom prst="rect">
                  <a:avLst/>
                </a:prstGeom>
                <a:noFill/>
              </p:spPr>
              <p:txBody>
                <a:bodyPr wrap="square" rtlCol="0">
                  <a:spAutoFit/>
                </a:bodyPr>
                <a:p>
                  <a:r>
                    <a:rPr lang="en-US" altLang="zh-CN" sz="1600"/>
                    <a:t>E</a:t>
                  </a:r>
                  <a:endParaRPr lang="en-US" altLang="zh-CN" sz="1600"/>
                </a:p>
              </p:txBody>
            </p:sp>
            <p:sp>
              <p:nvSpPr>
                <p:cNvPr id="146" name="椭圆 14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47" name="直接箭头连接符 146"/>
              <p:cNvCxnSpPr>
                <a:stCxn id="125" idx="4"/>
                <a:endCxn id="128"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stCxn id="128" idx="4"/>
                <a:endCxn id="134"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125" idx="4"/>
                <a:endCxn id="137"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25" idx="4"/>
                <a:endCxn id="131"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34" idx="4"/>
                <a:endCxn id="140"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37" idx="4"/>
                <a:endCxn id="143"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40" idx="4"/>
                <a:endCxn id="146"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组合 155"/>
            <p:cNvGrpSpPr/>
            <p:nvPr/>
          </p:nvGrpSpPr>
          <p:grpSpPr>
            <a:xfrm>
              <a:off x="5177" y="4398"/>
              <a:ext cx="2522" cy="2290"/>
              <a:chOff x="5072" y="4181"/>
              <a:chExt cx="2582" cy="2533"/>
            </a:xfrm>
          </p:grpSpPr>
          <p:pic>
            <p:nvPicPr>
              <p:cNvPr id="154" name="图片 153"/>
              <p:cNvPicPr>
                <a:picLocks noChangeAspect="1"/>
              </p:cNvPicPr>
              <p:nvPr/>
            </p:nvPicPr>
            <p:blipFill>
              <a:blip r:embed="rId1"/>
              <a:stretch>
                <a:fillRect/>
              </a:stretch>
            </p:blipFill>
            <p:spPr>
              <a:xfrm>
                <a:off x="5072" y="4181"/>
                <a:ext cx="2583" cy="390"/>
              </a:xfrm>
              <a:prstGeom prst="rect">
                <a:avLst/>
              </a:prstGeom>
            </p:spPr>
          </p:pic>
          <p:pic>
            <p:nvPicPr>
              <p:cNvPr id="155" name="图片 154"/>
              <p:cNvPicPr>
                <a:picLocks noChangeAspect="1"/>
              </p:cNvPicPr>
              <p:nvPr/>
            </p:nvPicPr>
            <p:blipFill>
              <a:blip r:embed="rId2"/>
              <a:stretch>
                <a:fillRect/>
              </a:stretch>
            </p:blipFill>
            <p:spPr>
              <a:xfrm>
                <a:off x="5357" y="4586"/>
                <a:ext cx="1648" cy="2128"/>
              </a:xfrm>
              <a:prstGeom prst="rect">
                <a:avLst/>
              </a:prstGeom>
            </p:spPr>
          </p:pic>
        </p:grpSp>
        <p:grpSp>
          <p:nvGrpSpPr>
            <p:cNvPr id="160" name="组合 159"/>
            <p:cNvGrpSpPr/>
            <p:nvPr/>
          </p:nvGrpSpPr>
          <p:grpSpPr>
            <a:xfrm>
              <a:off x="10131" y="4330"/>
              <a:ext cx="2655" cy="2706"/>
              <a:chOff x="10176" y="4390"/>
              <a:chExt cx="2655" cy="2706"/>
            </a:xfrm>
          </p:grpSpPr>
          <p:pic>
            <p:nvPicPr>
              <p:cNvPr id="157" name="图片 156"/>
              <p:cNvPicPr>
                <a:picLocks noChangeAspect="1"/>
              </p:cNvPicPr>
              <p:nvPr/>
            </p:nvPicPr>
            <p:blipFill>
              <a:blip r:embed="rId3"/>
              <a:stretch>
                <a:fillRect/>
              </a:stretch>
            </p:blipFill>
            <p:spPr>
              <a:xfrm>
                <a:off x="10417" y="4390"/>
                <a:ext cx="2218" cy="2424"/>
              </a:xfrm>
              <a:prstGeom prst="rect">
                <a:avLst/>
              </a:prstGeom>
            </p:spPr>
          </p:pic>
          <p:sp>
            <p:nvSpPr>
              <p:cNvPr id="158" name="矩形 157"/>
              <p:cNvSpPr/>
              <p:nvPr/>
            </p:nvSpPr>
            <p:spPr>
              <a:xfrm>
                <a:off x="10176" y="5552"/>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9" name="矩形 158"/>
              <p:cNvSpPr/>
              <p:nvPr/>
            </p:nvSpPr>
            <p:spPr>
              <a:xfrm>
                <a:off x="12321" y="5686"/>
                <a:ext cx="510" cy="1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5" name="组合 164"/>
            <p:cNvGrpSpPr/>
            <p:nvPr/>
          </p:nvGrpSpPr>
          <p:grpSpPr>
            <a:xfrm>
              <a:off x="2004" y="8305"/>
              <a:ext cx="15131" cy="595"/>
              <a:chOff x="2004" y="8305"/>
              <a:chExt cx="15131" cy="595"/>
            </a:xfrm>
          </p:grpSpPr>
          <p:sp>
            <p:nvSpPr>
              <p:cNvPr id="162" name="文本框 161"/>
              <p:cNvSpPr txBox="1"/>
              <p:nvPr/>
            </p:nvSpPr>
            <p:spPr>
              <a:xfrm>
                <a:off x="2004" y="8320"/>
                <a:ext cx="3574" cy="580"/>
              </a:xfrm>
              <a:prstGeom prst="rect">
                <a:avLst/>
              </a:prstGeom>
              <a:noFill/>
            </p:spPr>
            <p:txBody>
              <a:bodyPr wrap="square" rtlCol="0">
                <a:spAutoFit/>
              </a:bodyPr>
              <a:p>
                <a:r>
                  <a:rPr lang="en-US" altLang="zh-CN">
                    <a:solidFill>
                      <a:srgbClr val="C00000"/>
                    </a:solidFill>
                  </a:rPr>
                  <a:t>SNAPSHOT - 1</a:t>
                </a:r>
                <a:endParaRPr lang="en-US" altLang="zh-CN">
                  <a:solidFill>
                    <a:srgbClr val="C00000"/>
                  </a:solidFill>
                </a:endParaRPr>
              </a:p>
            </p:txBody>
          </p:sp>
          <p:sp>
            <p:nvSpPr>
              <p:cNvPr id="163" name="文本框 162"/>
              <p:cNvSpPr txBox="1"/>
              <p:nvPr/>
            </p:nvSpPr>
            <p:spPr>
              <a:xfrm>
                <a:off x="7408" y="8305"/>
                <a:ext cx="3574" cy="580"/>
              </a:xfrm>
              <a:prstGeom prst="rect">
                <a:avLst/>
              </a:prstGeom>
              <a:noFill/>
            </p:spPr>
            <p:txBody>
              <a:bodyPr wrap="square" rtlCol="0">
                <a:spAutoFit/>
              </a:bodyPr>
              <a:p>
                <a:r>
                  <a:rPr lang="en-US" altLang="zh-CN">
                    <a:solidFill>
                      <a:srgbClr val="C00000"/>
                    </a:solidFill>
                  </a:rPr>
                  <a:t>SNAPSHOT - 2</a:t>
                </a:r>
                <a:endParaRPr lang="en-US" altLang="zh-CN">
                  <a:solidFill>
                    <a:srgbClr val="C00000"/>
                  </a:solidFill>
                </a:endParaRPr>
              </a:p>
            </p:txBody>
          </p:sp>
          <p:sp>
            <p:nvSpPr>
              <p:cNvPr id="164" name="文本框 163"/>
              <p:cNvSpPr txBox="1"/>
              <p:nvPr/>
            </p:nvSpPr>
            <p:spPr>
              <a:xfrm>
                <a:off x="13561" y="8305"/>
                <a:ext cx="3574" cy="580"/>
              </a:xfrm>
              <a:prstGeom prst="rect">
                <a:avLst/>
              </a:prstGeom>
              <a:noFill/>
            </p:spPr>
            <p:txBody>
              <a:bodyPr wrap="square" rtlCol="0">
                <a:spAutoFit/>
              </a:bodyPr>
              <a:p>
                <a:r>
                  <a:rPr lang="en-US" altLang="zh-CN">
                    <a:solidFill>
                      <a:srgbClr val="C00000"/>
                    </a:solidFill>
                  </a:rPr>
                  <a:t>SNAPSHOT - 3</a:t>
                </a:r>
                <a:endParaRPr lang="en-US" altLang="zh-CN">
                  <a:solidFill>
                    <a:srgbClr val="C00000"/>
                  </a:solidFill>
                </a:endParaRPr>
              </a:p>
            </p:txBody>
          </p:sp>
        </p:grpSp>
      </p:grpSp>
      <p:sp>
        <p:nvSpPr>
          <p:cNvPr id="166" name="文本框 165"/>
          <p:cNvSpPr txBox="1"/>
          <p:nvPr/>
        </p:nvSpPr>
        <p:spPr>
          <a:xfrm>
            <a:off x="3264535" y="1774825"/>
            <a:ext cx="6946265" cy="460375"/>
          </a:xfrm>
          <a:prstGeom prst="rect">
            <a:avLst/>
          </a:prstGeom>
          <a:noFill/>
        </p:spPr>
        <p:txBody>
          <a:bodyPr wrap="square" rtlCol="0">
            <a:spAutoFit/>
          </a:bodyPr>
          <a:p>
            <a:r>
              <a:rPr lang="en-US" altLang="zh-CN" sz="2400">
                <a:solidFill>
                  <a:srgbClr val="0070C0"/>
                </a:solidFill>
              </a:rPr>
              <a:t>snapshot-specific reachability query (SSReach)</a:t>
            </a:r>
            <a:endParaRPr lang="en-US" altLang="zh-CN" sz="2400">
              <a:solidFill>
                <a:srgbClr val="0070C0"/>
              </a:solidFill>
            </a:endParaRPr>
          </a:p>
        </p:txBody>
      </p:sp>
      <p:sp>
        <p:nvSpPr>
          <p:cNvPr id="168" name="文本框 167"/>
          <p:cNvSpPr txBox="1"/>
          <p:nvPr/>
        </p:nvSpPr>
        <p:spPr>
          <a:xfrm>
            <a:off x="4332605" y="6403975"/>
            <a:ext cx="3564890" cy="460375"/>
          </a:xfrm>
          <a:prstGeom prst="rect">
            <a:avLst/>
          </a:prstGeom>
          <a:noFill/>
        </p:spPr>
        <p:txBody>
          <a:bodyPr wrap="square" rtlCol="0">
            <a:spAutoFit/>
          </a:bodyPr>
          <a:p>
            <a:r>
              <a:rPr lang="en-US" altLang="zh-CN" sz="2400">
                <a:solidFill>
                  <a:srgbClr val="FF0000"/>
                </a:solidFill>
              </a:rPr>
              <a:t>SSReach ( B,  E , S</a:t>
            </a:r>
            <a:r>
              <a:rPr lang="en-US" altLang="zh-CN" sz="2400" baseline="-25000">
                <a:solidFill>
                  <a:srgbClr val="FF0000"/>
                </a:solidFill>
              </a:rPr>
              <a:t>3</a:t>
            </a:r>
            <a:r>
              <a:rPr lang="en-US" altLang="zh-CN" sz="2400">
                <a:solidFill>
                  <a:srgbClr val="FF0000"/>
                </a:solidFill>
              </a:rPr>
              <a:t> )</a:t>
            </a:r>
            <a:endParaRPr lang="en-US" altLang="zh-CN" sz="2400">
              <a:solidFill>
                <a:srgbClr val="FF0000"/>
              </a:solidFill>
            </a:endParaRPr>
          </a:p>
        </p:txBody>
      </p:sp>
      <p:sp>
        <p:nvSpPr>
          <p:cNvPr id="43" name="矩形 42"/>
          <p:cNvSpPr/>
          <p:nvPr/>
        </p:nvSpPr>
        <p:spPr>
          <a:xfrm>
            <a:off x="4270375" y="5820410"/>
            <a:ext cx="3524885" cy="583565"/>
          </a:xfrm>
          <a:prstGeom prst="rect">
            <a:avLst/>
          </a:prstGeom>
          <a:noFill/>
          <a:ln>
            <a:noFill/>
          </a:ln>
        </p:spPr>
        <p:txBody>
          <a:bodyPr wrap="square" rtlCol="0" anchor="t">
            <a:spAutoFit/>
          </a:bodyPr>
          <a:p>
            <a:pPr algn="l"/>
            <a:r>
              <a:rPr lang="zh-CN" altLang="en-US" sz="2400" b="1">
                <a:solidFill>
                  <a:srgbClr val="FF0000"/>
                </a:solidFill>
              </a:rPr>
              <a:t>SSReach( </a:t>
            </a:r>
            <a:r>
              <a:rPr lang="en-US" altLang="zh-CN" sz="2800" i="1">
                <a:solidFill>
                  <a:srgbClr val="FF0000"/>
                </a:solidFill>
                <a:latin typeface="Georgia" panose="02040502050405020303" charset="0"/>
                <a:cs typeface="Georgia" panose="02040502050405020303" charset="0"/>
              </a:rPr>
              <a:t>v </a:t>
            </a:r>
            <a:r>
              <a:rPr lang="zh-CN" altLang="en-US" sz="2400" b="1">
                <a:solidFill>
                  <a:srgbClr val="FF0000"/>
                </a:solidFill>
              </a:rPr>
              <a:t>, </a:t>
            </a:r>
            <a:r>
              <a:rPr lang="en-US" altLang="zh-CN" sz="2800" i="1">
                <a:solidFill>
                  <a:srgbClr val="FF0000"/>
                </a:solidFill>
                <a:latin typeface="Georgia" panose="02040502050405020303" charset="0"/>
                <a:cs typeface="Georgia" panose="02040502050405020303" charset="0"/>
              </a:rPr>
              <a:t>w</a:t>
            </a:r>
            <a:r>
              <a:rPr lang="zh-CN" altLang="en-US" sz="2400" b="1">
                <a:solidFill>
                  <a:srgbClr val="FF0000"/>
                </a:solidFill>
              </a:rPr>
              <a:t> , </a:t>
            </a:r>
            <a:r>
              <a:rPr lang="en-US" altLang="zh-CN" sz="2800" i="1">
                <a:solidFill>
                  <a:srgbClr val="FF0000"/>
                </a:solidFill>
                <a:latin typeface="Georgia" panose="02040502050405020303" charset="0"/>
                <a:cs typeface="Georgia" panose="02040502050405020303" charset="0"/>
              </a:rPr>
              <a:t>S</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4" name="文本框 3"/>
          <p:cNvSpPr txBox="1"/>
          <p:nvPr/>
        </p:nvSpPr>
        <p:spPr>
          <a:xfrm>
            <a:off x="11219180" y="6320155"/>
            <a:ext cx="922655" cy="368300"/>
          </a:xfrm>
          <a:prstGeom prst="rect">
            <a:avLst/>
          </a:prstGeom>
          <a:noFill/>
        </p:spPr>
        <p:txBody>
          <a:bodyPr wrap="square" rtlCol="0">
            <a:spAutoFit/>
          </a:bodyPr>
          <a:p>
            <a:r>
              <a:rPr lang="en-US" altLang="zh-CN" b="1"/>
              <a:t>4/</a:t>
            </a:r>
            <a:r>
              <a:rPr lang="en-US" b="1"/>
              <a:t>34</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166"/>
                                        </p:tgtEl>
                                        <p:attrNameLst>
                                          <p:attrName>style.visibility</p:attrName>
                                        </p:attrNameLst>
                                      </p:cBhvr>
                                      <p:to>
                                        <p:strVal val="visible"/>
                                      </p:to>
                                    </p:set>
                                    <p:animEffect transition="in" filter="blinds(horizontal)">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500" fill="hold">
                                          <p:stCondLst>
                                            <p:cond delay="0"/>
                                          </p:stCondLst>
                                        </p:cTn>
                                        <p:tgtEl>
                                          <p:spTgt spid="168"/>
                                        </p:tgtEl>
                                        <p:attrNameLst>
                                          <p:attrName>style.visibility</p:attrName>
                                        </p:attrNameLst>
                                      </p:cBhvr>
                                      <p:to>
                                        <p:strVal val="visible"/>
                                      </p:to>
                                    </p:set>
                                    <p:animEffect transition="in" filter="blinds(horizontal)">
                                      <p:cBhvr>
                                        <p:cTn id="21"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6" grpId="0"/>
      <p:bldP spid="168" grpId="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63313" y="2248950"/>
            <a:ext cx="2888697" cy="3071798"/>
            <a:chOff x="7512" y="2213"/>
            <a:chExt cx="2951" cy="3589"/>
          </a:xfrm>
        </p:grpSpPr>
        <p:sp>
          <p:nvSpPr>
            <p:cNvPr id="10" name="椭圆 9"/>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flipH="1">
              <a:off x="8773" y="2213"/>
              <a:ext cx="446" cy="466"/>
            </a:xfrm>
            <a:prstGeom prst="rect">
              <a:avLst/>
            </a:prstGeom>
            <a:noFill/>
          </p:spPr>
          <p:txBody>
            <a:bodyPr wrap="square" rtlCol="0">
              <a:spAutoFit/>
            </a:bodyPr>
            <a:p>
              <a:r>
                <a:rPr lang="en-US" altLang="zh-CN" sz="2000"/>
                <a:t>A</a:t>
              </a:r>
              <a:endParaRPr lang="en-US" altLang="zh-CN" sz="2000"/>
            </a:p>
          </p:txBody>
        </p:sp>
        <p:sp>
          <p:nvSpPr>
            <p:cNvPr id="18" name="椭圆 17"/>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8074" y="3169"/>
              <a:ext cx="372" cy="466"/>
            </a:xfrm>
            <a:prstGeom prst="rect">
              <a:avLst/>
            </a:prstGeom>
            <a:noFill/>
          </p:spPr>
          <p:txBody>
            <a:bodyPr wrap="square" rtlCol="0">
              <a:spAutoFit/>
            </a:bodyPr>
            <a:p>
              <a:r>
                <a:rPr lang="en-US" altLang="zh-CN" sz="2000"/>
                <a:t>B</a:t>
              </a:r>
              <a:endParaRPr lang="en-US" altLang="zh-CN" sz="2000"/>
            </a:p>
          </p:txBody>
        </p:sp>
        <p:sp>
          <p:nvSpPr>
            <p:cNvPr id="22" name="文本框 21"/>
            <p:cNvSpPr txBox="1"/>
            <p:nvPr/>
          </p:nvSpPr>
          <p:spPr>
            <a:xfrm>
              <a:off x="9524" y="3209"/>
              <a:ext cx="372" cy="466"/>
            </a:xfrm>
            <a:prstGeom prst="rect">
              <a:avLst/>
            </a:prstGeom>
            <a:noFill/>
          </p:spPr>
          <p:txBody>
            <a:bodyPr wrap="square" rtlCol="0">
              <a:spAutoFit/>
            </a:bodyPr>
            <a:p>
              <a:r>
                <a:rPr lang="en-US" altLang="zh-CN" sz="2000"/>
                <a:t>F</a:t>
              </a:r>
              <a:endParaRPr lang="en-US" altLang="zh-CN" sz="2000"/>
            </a:p>
          </p:txBody>
        </p:sp>
        <p:sp>
          <p:nvSpPr>
            <p:cNvPr id="21" name="椭圆 20"/>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7539" y="4252"/>
              <a:ext cx="372" cy="466"/>
            </a:xfrm>
            <a:prstGeom prst="rect">
              <a:avLst/>
            </a:prstGeom>
            <a:noFill/>
          </p:spPr>
          <p:txBody>
            <a:bodyPr wrap="square" rtlCol="0">
              <a:spAutoFit/>
            </a:bodyPr>
            <a:p>
              <a:r>
                <a:rPr lang="en-US" altLang="zh-CN" sz="2000"/>
                <a:t>C</a:t>
              </a:r>
              <a:endParaRPr lang="en-US" altLang="zh-CN" sz="2000"/>
            </a:p>
          </p:txBody>
        </p:sp>
        <p:sp>
          <p:nvSpPr>
            <p:cNvPr id="28" name="椭圆 27"/>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8483" y="4249"/>
              <a:ext cx="372" cy="466"/>
            </a:xfrm>
            <a:prstGeom prst="rect">
              <a:avLst/>
            </a:prstGeom>
            <a:noFill/>
          </p:spPr>
          <p:txBody>
            <a:bodyPr wrap="square" rtlCol="0">
              <a:spAutoFit/>
            </a:bodyPr>
            <a:p>
              <a:r>
                <a:rPr lang="en-US" altLang="zh-CN" sz="2000"/>
                <a:t>D</a:t>
              </a:r>
              <a:endParaRPr lang="en-US" altLang="zh-CN" sz="2000"/>
            </a:p>
          </p:txBody>
        </p:sp>
        <p:sp>
          <p:nvSpPr>
            <p:cNvPr id="33" name="椭圆 32"/>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9199" y="4236"/>
              <a:ext cx="372" cy="466"/>
            </a:xfrm>
            <a:prstGeom prst="rect">
              <a:avLst/>
            </a:prstGeom>
            <a:noFill/>
          </p:spPr>
          <p:txBody>
            <a:bodyPr wrap="square" rtlCol="0">
              <a:spAutoFit/>
            </a:bodyPr>
            <a:p>
              <a:r>
                <a:rPr lang="en-US" altLang="zh-CN" sz="2000"/>
                <a:t>G</a:t>
              </a:r>
              <a:endParaRPr lang="en-US" altLang="zh-CN" sz="2000"/>
            </a:p>
          </p:txBody>
        </p:sp>
        <p:sp>
          <p:nvSpPr>
            <p:cNvPr id="36" name="椭圆 35"/>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10060" y="4239"/>
              <a:ext cx="372" cy="466"/>
            </a:xfrm>
            <a:prstGeom prst="rect">
              <a:avLst/>
            </a:prstGeom>
            <a:noFill/>
          </p:spPr>
          <p:txBody>
            <a:bodyPr wrap="square" rtlCol="0">
              <a:spAutoFit/>
            </a:bodyPr>
            <a:p>
              <a:r>
                <a:rPr lang="en-US" altLang="zh-CN" sz="2000"/>
                <a:t>H</a:t>
              </a:r>
              <a:endParaRPr lang="en-US" altLang="zh-CN" sz="2000"/>
            </a:p>
          </p:txBody>
        </p:sp>
        <p:sp>
          <p:nvSpPr>
            <p:cNvPr id="50" name="椭圆 49"/>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8514" y="5336"/>
              <a:ext cx="372" cy="466"/>
            </a:xfrm>
            <a:prstGeom prst="rect">
              <a:avLst/>
            </a:prstGeom>
            <a:noFill/>
          </p:spPr>
          <p:txBody>
            <a:bodyPr wrap="square" rtlCol="0">
              <a:spAutoFit/>
            </a:bodyPr>
            <a:p>
              <a:r>
                <a:rPr lang="en-US" altLang="zh-CN" sz="2000"/>
                <a:t>E</a:t>
              </a:r>
              <a:endParaRPr lang="en-US" altLang="zh-CN" sz="2000"/>
            </a:p>
          </p:txBody>
        </p:sp>
        <p:cxnSp>
          <p:nvCxnSpPr>
            <p:cNvPr id="52" name="直接箭头连接符 51"/>
            <p:cNvCxnSpPr>
              <a:stCxn id="10" idx="4"/>
              <a:endCxn id="18"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8" idx="4"/>
              <a:endCxn id="24"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8" idx="4"/>
              <a:endCxn id="28"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0" idx="4"/>
              <a:endCxn id="21"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1" idx="4"/>
              <a:endCxn id="33"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21" idx="4"/>
              <a:endCxn id="36"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8" idx="4"/>
              <a:endCxn id="50"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57334" y="511553"/>
            <a:ext cx="2653665"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Preliminaries</a:t>
            </a:r>
            <a:endParaRPr lang="zh-CN" altLang="en-US" sz="3200" b="1" dirty="0">
              <a:solidFill>
                <a:schemeClr val="tx2"/>
              </a:solidFill>
              <a:latin typeface="Century Gothic" panose="020B0502020202020204" pitchFamily="34" charset="0"/>
              <a:ea typeface="+mj-ea"/>
            </a:endParaRPr>
          </a:p>
        </p:txBody>
      </p:sp>
      <p:sp>
        <p:nvSpPr>
          <p:cNvPr id="318" name="文本框 317"/>
          <p:cNvSpPr txBox="1"/>
          <p:nvPr/>
        </p:nvSpPr>
        <p:spPr>
          <a:xfrm>
            <a:off x="699135" y="1195705"/>
            <a:ext cx="8601710" cy="460375"/>
          </a:xfrm>
          <a:prstGeom prst="rect">
            <a:avLst/>
          </a:prstGeom>
          <a:noFill/>
        </p:spPr>
        <p:txBody>
          <a:bodyPr wrap="square" rtlCol="0">
            <a:spAutoFit/>
          </a:bodyPr>
          <a:p>
            <a:r>
              <a:rPr lang="en-US" altLang="zh-CN" sz="2400">
                <a:solidFill>
                  <a:srgbClr val="0070C0"/>
                </a:solidFill>
              </a:rPr>
              <a:t> Reachability in Static Trees By Traversal Apporach</a:t>
            </a:r>
            <a:endParaRPr lang="en-US" altLang="zh-CN" sz="2400">
              <a:solidFill>
                <a:srgbClr val="0070C0"/>
              </a:solidFill>
            </a:endParaRPr>
          </a:p>
        </p:txBody>
      </p:sp>
      <p:sp>
        <p:nvSpPr>
          <p:cNvPr id="56" name="文本框 55"/>
          <p:cNvSpPr txBox="1"/>
          <p:nvPr/>
        </p:nvSpPr>
        <p:spPr>
          <a:xfrm>
            <a:off x="5790565" y="2385060"/>
            <a:ext cx="6715125" cy="2245360"/>
          </a:xfrm>
          <a:prstGeom prst="rect">
            <a:avLst/>
          </a:prstGeom>
          <a:noFill/>
        </p:spPr>
        <p:txBody>
          <a:bodyPr wrap="square" rtlCol="0">
            <a:spAutoFit/>
          </a:bodyPr>
          <a:p>
            <a:r>
              <a:rPr lang="en-US" altLang="zh-CN" sz="2800">
                <a:solidFill>
                  <a:srgbClr val="FF0000"/>
                </a:solidFill>
              </a:rPr>
              <a:t>Q(A,E)</a:t>
            </a:r>
            <a:endParaRPr lang="en-US" altLang="zh-CN" sz="2800"/>
          </a:p>
          <a:p>
            <a:r>
              <a:rPr lang="en-US" altLang="zh-CN" sz="2800"/>
              <a:t>E.p = D</a:t>
            </a:r>
            <a:endParaRPr lang="en-US" altLang="zh-CN" sz="2800"/>
          </a:p>
          <a:p>
            <a:r>
              <a:rPr lang="en-US" altLang="zh-CN" sz="2800"/>
              <a:t>D.p = B</a:t>
            </a:r>
            <a:endParaRPr lang="en-US" altLang="zh-CN" sz="2800"/>
          </a:p>
          <a:p>
            <a:r>
              <a:rPr lang="en-US" altLang="zh-CN" sz="2800"/>
              <a:t>B.p = A</a:t>
            </a:r>
            <a:endParaRPr lang="en-US" altLang="zh-CN" sz="2800"/>
          </a:p>
          <a:p>
            <a:r>
              <a:rPr lang="en-US" altLang="zh-CN" sz="2800">
                <a:solidFill>
                  <a:srgbClr val="FF0000"/>
                </a:solidFill>
              </a:rPr>
              <a:t>return TRUE</a:t>
            </a:r>
            <a:endParaRPr lang="en-US" altLang="zh-CN" sz="2800">
              <a:solidFill>
                <a:srgbClr val="FF0000"/>
              </a:solidFill>
            </a:endParaRPr>
          </a:p>
        </p:txBody>
      </p:sp>
      <p:sp>
        <p:nvSpPr>
          <p:cNvPr id="3" name="文本框 2"/>
          <p:cNvSpPr txBox="1"/>
          <p:nvPr/>
        </p:nvSpPr>
        <p:spPr>
          <a:xfrm>
            <a:off x="11219180" y="6320155"/>
            <a:ext cx="922655" cy="368300"/>
          </a:xfrm>
          <a:prstGeom prst="rect">
            <a:avLst/>
          </a:prstGeom>
          <a:noFill/>
        </p:spPr>
        <p:txBody>
          <a:bodyPr wrap="square" rtlCol="0">
            <a:spAutoFit/>
          </a:bodyPr>
          <a:p>
            <a:r>
              <a:rPr lang="en-US" altLang="zh-CN" b="1"/>
              <a:t>5/</a:t>
            </a:r>
            <a:r>
              <a:rPr lang="en-US" b="1"/>
              <a:t>34</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318"/>
                                        </p:tgtEl>
                                        <p:attrNameLst>
                                          <p:attrName>style.visibility</p:attrName>
                                        </p:attrNameLst>
                                      </p:cBhvr>
                                      <p:to>
                                        <p:strVal val="visible"/>
                                      </p:to>
                                    </p:set>
                                    <p:animEffect transition="in" filter="blinds(horizontal)">
                                      <p:cBhvr>
                                        <p:cTn id="7" dur="500"/>
                                        <p:tgtEl>
                                          <p:spTgt spid="3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63313" y="2248950"/>
            <a:ext cx="2888697" cy="3071798"/>
            <a:chOff x="7512" y="2213"/>
            <a:chExt cx="2951" cy="3589"/>
          </a:xfrm>
        </p:grpSpPr>
        <p:sp>
          <p:nvSpPr>
            <p:cNvPr id="10" name="椭圆 9"/>
            <p:cNvSpPr/>
            <p:nvPr/>
          </p:nvSpPr>
          <p:spPr>
            <a:xfrm>
              <a:off x="8754" y="2229"/>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flipH="1">
              <a:off x="8773" y="2213"/>
              <a:ext cx="446" cy="466"/>
            </a:xfrm>
            <a:prstGeom prst="rect">
              <a:avLst/>
            </a:prstGeom>
            <a:noFill/>
          </p:spPr>
          <p:txBody>
            <a:bodyPr wrap="square" rtlCol="0">
              <a:spAutoFit/>
            </a:bodyPr>
            <a:p>
              <a:r>
                <a:rPr lang="en-US" altLang="zh-CN" sz="2000"/>
                <a:t>A</a:t>
              </a:r>
              <a:endParaRPr lang="en-US" altLang="zh-CN" sz="2000"/>
            </a:p>
          </p:txBody>
        </p:sp>
        <p:sp>
          <p:nvSpPr>
            <p:cNvPr id="18" name="椭圆 17"/>
            <p:cNvSpPr/>
            <p:nvPr/>
          </p:nvSpPr>
          <p:spPr>
            <a:xfrm>
              <a:off x="8047" y="315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8074" y="3169"/>
              <a:ext cx="372" cy="466"/>
            </a:xfrm>
            <a:prstGeom prst="rect">
              <a:avLst/>
            </a:prstGeom>
            <a:noFill/>
          </p:spPr>
          <p:txBody>
            <a:bodyPr wrap="square" rtlCol="0">
              <a:spAutoFit/>
            </a:bodyPr>
            <a:p>
              <a:r>
                <a:rPr lang="en-US" altLang="zh-CN" sz="2000"/>
                <a:t>B</a:t>
              </a:r>
              <a:endParaRPr lang="en-US" altLang="zh-CN" sz="2000"/>
            </a:p>
          </p:txBody>
        </p:sp>
        <p:sp>
          <p:nvSpPr>
            <p:cNvPr id="22" name="文本框 21"/>
            <p:cNvSpPr txBox="1"/>
            <p:nvPr/>
          </p:nvSpPr>
          <p:spPr>
            <a:xfrm>
              <a:off x="9524" y="3209"/>
              <a:ext cx="372" cy="466"/>
            </a:xfrm>
            <a:prstGeom prst="rect">
              <a:avLst/>
            </a:prstGeom>
            <a:noFill/>
          </p:spPr>
          <p:txBody>
            <a:bodyPr wrap="square" rtlCol="0">
              <a:spAutoFit/>
            </a:bodyPr>
            <a:p>
              <a:r>
                <a:rPr lang="en-US" altLang="zh-CN" sz="2000"/>
                <a:t>F</a:t>
              </a:r>
              <a:endParaRPr lang="en-US" altLang="zh-CN" sz="2000"/>
            </a:p>
          </p:txBody>
        </p:sp>
        <p:sp>
          <p:nvSpPr>
            <p:cNvPr id="21" name="椭圆 20"/>
            <p:cNvSpPr/>
            <p:nvPr/>
          </p:nvSpPr>
          <p:spPr>
            <a:xfrm>
              <a:off x="9467" y="319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7512" y="4236"/>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7539" y="4252"/>
              <a:ext cx="372" cy="466"/>
            </a:xfrm>
            <a:prstGeom prst="rect">
              <a:avLst/>
            </a:prstGeom>
            <a:noFill/>
          </p:spPr>
          <p:txBody>
            <a:bodyPr wrap="square" rtlCol="0">
              <a:spAutoFit/>
            </a:bodyPr>
            <a:p>
              <a:r>
                <a:rPr lang="en-US" altLang="zh-CN" sz="2000"/>
                <a:t>C</a:t>
              </a:r>
              <a:endParaRPr lang="en-US" altLang="zh-CN" sz="2000"/>
            </a:p>
          </p:txBody>
        </p:sp>
        <p:sp>
          <p:nvSpPr>
            <p:cNvPr id="28" name="椭圆 27"/>
            <p:cNvSpPr/>
            <p:nvPr/>
          </p:nvSpPr>
          <p:spPr>
            <a:xfrm>
              <a:off x="8476" y="4233"/>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8483" y="4249"/>
              <a:ext cx="372" cy="466"/>
            </a:xfrm>
            <a:prstGeom prst="rect">
              <a:avLst/>
            </a:prstGeom>
            <a:noFill/>
          </p:spPr>
          <p:txBody>
            <a:bodyPr wrap="square" rtlCol="0">
              <a:spAutoFit/>
            </a:bodyPr>
            <a:p>
              <a:r>
                <a:rPr lang="en-US" altLang="zh-CN" sz="2000"/>
                <a:t>D</a:t>
              </a:r>
              <a:endParaRPr lang="en-US" altLang="zh-CN" sz="2000"/>
            </a:p>
          </p:txBody>
        </p:sp>
        <p:sp>
          <p:nvSpPr>
            <p:cNvPr id="33" name="椭圆 32"/>
            <p:cNvSpPr/>
            <p:nvPr/>
          </p:nvSpPr>
          <p:spPr>
            <a:xfrm>
              <a:off x="9192" y="42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9199" y="4236"/>
              <a:ext cx="372" cy="466"/>
            </a:xfrm>
            <a:prstGeom prst="rect">
              <a:avLst/>
            </a:prstGeom>
            <a:noFill/>
          </p:spPr>
          <p:txBody>
            <a:bodyPr wrap="square" rtlCol="0">
              <a:spAutoFit/>
            </a:bodyPr>
            <a:p>
              <a:r>
                <a:rPr lang="en-US" altLang="zh-CN" sz="2000"/>
                <a:t>G</a:t>
              </a:r>
              <a:endParaRPr lang="en-US" altLang="zh-CN" sz="2000"/>
            </a:p>
          </p:txBody>
        </p:sp>
        <p:sp>
          <p:nvSpPr>
            <p:cNvPr id="36" name="椭圆 35"/>
            <p:cNvSpPr/>
            <p:nvPr/>
          </p:nvSpPr>
          <p:spPr>
            <a:xfrm>
              <a:off x="10033" y="4234"/>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10060" y="4239"/>
              <a:ext cx="372" cy="466"/>
            </a:xfrm>
            <a:prstGeom prst="rect">
              <a:avLst/>
            </a:prstGeom>
            <a:noFill/>
          </p:spPr>
          <p:txBody>
            <a:bodyPr wrap="square" rtlCol="0">
              <a:spAutoFit/>
            </a:bodyPr>
            <a:p>
              <a:r>
                <a:rPr lang="en-US" altLang="zh-CN" sz="2000"/>
                <a:t>H</a:t>
              </a:r>
              <a:endParaRPr lang="en-US" altLang="zh-CN" sz="2000"/>
            </a:p>
          </p:txBody>
        </p:sp>
        <p:sp>
          <p:nvSpPr>
            <p:cNvPr id="50" name="椭圆 49"/>
            <p:cNvSpPr/>
            <p:nvPr/>
          </p:nvSpPr>
          <p:spPr>
            <a:xfrm>
              <a:off x="8477" y="5331"/>
              <a:ext cx="430" cy="463"/>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8514" y="5336"/>
              <a:ext cx="372" cy="466"/>
            </a:xfrm>
            <a:prstGeom prst="rect">
              <a:avLst/>
            </a:prstGeom>
            <a:noFill/>
          </p:spPr>
          <p:txBody>
            <a:bodyPr wrap="square" rtlCol="0">
              <a:spAutoFit/>
            </a:bodyPr>
            <a:p>
              <a:r>
                <a:rPr lang="en-US" altLang="zh-CN" sz="2000"/>
                <a:t>E</a:t>
              </a:r>
              <a:endParaRPr lang="en-US" altLang="zh-CN" sz="2000"/>
            </a:p>
          </p:txBody>
        </p:sp>
        <p:cxnSp>
          <p:nvCxnSpPr>
            <p:cNvPr id="52" name="直接箭头连接符 51"/>
            <p:cNvCxnSpPr>
              <a:stCxn id="10" idx="4"/>
              <a:endCxn id="18" idx="7"/>
            </p:cNvCxnSpPr>
            <p:nvPr/>
          </p:nvCxnSpPr>
          <p:spPr>
            <a:xfrm flipH="1">
              <a:off x="8414" y="2692"/>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8" idx="4"/>
              <a:endCxn id="24" idx="7"/>
            </p:cNvCxnSpPr>
            <p:nvPr/>
          </p:nvCxnSpPr>
          <p:spPr>
            <a:xfrm flipH="1">
              <a:off x="7879" y="3616"/>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8" idx="4"/>
              <a:endCxn id="28" idx="0"/>
            </p:cNvCxnSpPr>
            <p:nvPr/>
          </p:nvCxnSpPr>
          <p:spPr>
            <a:xfrm>
              <a:off x="8262" y="3616"/>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0" idx="4"/>
              <a:endCxn id="21" idx="1"/>
            </p:cNvCxnSpPr>
            <p:nvPr/>
          </p:nvCxnSpPr>
          <p:spPr>
            <a:xfrm>
              <a:off x="8969" y="2692"/>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1" idx="4"/>
              <a:endCxn id="33" idx="0"/>
            </p:cNvCxnSpPr>
            <p:nvPr/>
          </p:nvCxnSpPr>
          <p:spPr>
            <a:xfrm flipH="1">
              <a:off x="9407" y="3656"/>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21" idx="4"/>
              <a:endCxn id="36" idx="0"/>
            </p:cNvCxnSpPr>
            <p:nvPr/>
          </p:nvCxnSpPr>
          <p:spPr>
            <a:xfrm>
              <a:off x="9683" y="3656"/>
              <a:ext cx="566" cy="57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8" idx="4"/>
              <a:endCxn id="50" idx="0"/>
            </p:cNvCxnSpPr>
            <p:nvPr/>
          </p:nvCxnSpPr>
          <p:spPr>
            <a:xfrm>
              <a:off x="8691" y="4696"/>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57334" y="511553"/>
            <a:ext cx="2653665"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Preliminaries</a:t>
            </a:r>
            <a:endParaRPr lang="zh-CN" altLang="en-US" sz="3200" b="1" dirty="0">
              <a:solidFill>
                <a:schemeClr val="tx2"/>
              </a:solidFill>
              <a:latin typeface="Century Gothic" panose="020B0502020202020204" pitchFamily="34" charset="0"/>
              <a:ea typeface="+mj-ea"/>
            </a:endParaRPr>
          </a:p>
        </p:txBody>
      </p:sp>
      <p:sp>
        <p:nvSpPr>
          <p:cNvPr id="318" name="文本框 317"/>
          <p:cNvSpPr txBox="1"/>
          <p:nvPr/>
        </p:nvSpPr>
        <p:spPr>
          <a:xfrm>
            <a:off x="699135" y="1195705"/>
            <a:ext cx="8601710" cy="460375"/>
          </a:xfrm>
          <a:prstGeom prst="rect">
            <a:avLst/>
          </a:prstGeom>
          <a:noFill/>
        </p:spPr>
        <p:txBody>
          <a:bodyPr wrap="square" rtlCol="0">
            <a:spAutoFit/>
          </a:bodyPr>
          <a:p>
            <a:r>
              <a:rPr lang="en-US" altLang="zh-CN" sz="2400">
                <a:solidFill>
                  <a:srgbClr val="0070C0"/>
                </a:solidFill>
              </a:rPr>
              <a:t>Interval-based Indexing for Reachability in Static Trees</a:t>
            </a:r>
            <a:endParaRPr lang="en-US" altLang="zh-CN" sz="2400">
              <a:solidFill>
                <a:srgbClr val="0070C0"/>
              </a:solidFill>
            </a:endParaRPr>
          </a:p>
        </p:txBody>
      </p:sp>
      <p:sp>
        <p:nvSpPr>
          <p:cNvPr id="4" name="文本框 3"/>
          <p:cNvSpPr txBox="1"/>
          <p:nvPr/>
        </p:nvSpPr>
        <p:spPr>
          <a:xfrm>
            <a:off x="2661285" y="2484120"/>
            <a:ext cx="317500" cy="368300"/>
          </a:xfrm>
          <a:prstGeom prst="rect">
            <a:avLst/>
          </a:prstGeom>
          <a:noFill/>
        </p:spPr>
        <p:txBody>
          <a:bodyPr wrap="square" rtlCol="0">
            <a:spAutoFit/>
          </a:bodyPr>
          <a:p>
            <a:r>
              <a:rPr lang="en-US" altLang="zh-CN"/>
              <a:t>0</a:t>
            </a:r>
            <a:endParaRPr lang="en-US" altLang="zh-CN"/>
          </a:p>
        </p:txBody>
      </p:sp>
      <p:sp>
        <p:nvSpPr>
          <p:cNvPr id="5" name="文本框 4"/>
          <p:cNvSpPr txBox="1"/>
          <p:nvPr/>
        </p:nvSpPr>
        <p:spPr>
          <a:xfrm>
            <a:off x="1995805" y="3244850"/>
            <a:ext cx="317500" cy="368300"/>
          </a:xfrm>
          <a:prstGeom prst="rect">
            <a:avLst/>
          </a:prstGeom>
          <a:noFill/>
        </p:spPr>
        <p:txBody>
          <a:bodyPr wrap="square" rtlCol="0">
            <a:spAutoFit/>
          </a:bodyPr>
          <a:p>
            <a:r>
              <a:rPr lang="en-US" altLang="zh-CN"/>
              <a:t>1</a:t>
            </a:r>
            <a:endParaRPr lang="en-US" altLang="zh-CN"/>
          </a:p>
        </p:txBody>
      </p:sp>
      <p:sp>
        <p:nvSpPr>
          <p:cNvPr id="6" name="文本框 5"/>
          <p:cNvSpPr txBox="1"/>
          <p:nvPr/>
        </p:nvSpPr>
        <p:spPr>
          <a:xfrm>
            <a:off x="1529080" y="4311650"/>
            <a:ext cx="317500" cy="368300"/>
          </a:xfrm>
          <a:prstGeom prst="rect">
            <a:avLst/>
          </a:prstGeom>
          <a:noFill/>
        </p:spPr>
        <p:txBody>
          <a:bodyPr wrap="square" rtlCol="0">
            <a:spAutoFit/>
          </a:bodyPr>
          <a:p>
            <a:r>
              <a:rPr lang="en-US" altLang="zh-CN"/>
              <a:t>2</a:t>
            </a:r>
            <a:endParaRPr lang="en-US" altLang="zh-CN"/>
          </a:p>
        </p:txBody>
      </p:sp>
      <p:sp>
        <p:nvSpPr>
          <p:cNvPr id="8" name="文本框 7"/>
          <p:cNvSpPr txBox="1"/>
          <p:nvPr/>
        </p:nvSpPr>
        <p:spPr>
          <a:xfrm>
            <a:off x="2067560" y="4323715"/>
            <a:ext cx="317500" cy="368300"/>
          </a:xfrm>
          <a:prstGeom prst="rect">
            <a:avLst/>
          </a:prstGeom>
          <a:noFill/>
        </p:spPr>
        <p:txBody>
          <a:bodyPr wrap="square" rtlCol="0">
            <a:spAutoFit/>
          </a:bodyPr>
          <a:p>
            <a:r>
              <a:rPr lang="en-US" altLang="zh-CN"/>
              <a:t>3</a:t>
            </a:r>
            <a:endParaRPr lang="en-US" altLang="zh-CN"/>
          </a:p>
        </p:txBody>
      </p:sp>
      <p:sp>
        <p:nvSpPr>
          <p:cNvPr id="9" name="文本框 8"/>
          <p:cNvSpPr txBox="1"/>
          <p:nvPr/>
        </p:nvSpPr>
        <p:spPr>
          <a:xfrm>
            <a:off x="2472690" y="4321175"/>
            <a:ext cx="317500" cy="368300"/>
          </a:xfrm>
          <a:prstGeom prst="rect">
            <a:avLst/>
          </a:prstGeom>
          <a:noFill/>
        </p:spPr>
        <p:txBody>
          <a:bodyPr wrap="square" rtlCol="0">
            <a:spAutoFit/>
          </a:bodyPr>
          <a:p>
            <a:r>
              <a:rPr lang="en-US" altLang="zh-CN"/>
              <a:t>4</a:t>
            </a:r>
            <a:endParaRPr lang="en-US" altLang="zh-CN"/>
          </a:p>
        </p:txBody>
      </p:sp>
      <p:sp>
        <p:nvSpPr>
          <p:cNvPr id="12" name="文本框 11"/>
          <p:cNvSpPr txBox="1"/>
          <p:nvPr/>
        </p:nvSpPr>
        <p:spPr>
          <a:xfrm>
            <a:off x="2465705" y="5200015"/>
            <a:ext cx="317500" cy="368300"/>
          </a:xfrm>
          <a:prstGeom prst="rect">
            <a:avLst/>
          </a:prstGeom>
          <a:noFill/>
        </p:spPr>
        <p:txBody>
          <a:bodyPr wrap="square" rtlCol="0">
            <a:spAutoFit/>
          </a:bodyPr>
          <a:p>
            <a:r>
              <a:rPr lang="en-US" altLang="zh-CN"/>
              <a:t>5</a:t>
            </a:r>
            <a:endParaRPr lang="en-US" altLang="zh-CN"/>
          </a:p>
        </p:txBody>
      </p:sp>
      <p:sp>
        <p:nvSpPr>
          <p:cNvPr id="13" name="文本框 12"/>
          <p:cNvSpPr txBox="1"/>
          <p:nvPr/>
        </p:nvSpPr>
        <p:spPr>
          <a:xfrm>
            <a:off x="3068320" y="5200015"/>
            <a:ext cx="317500" cy="368300"/>
          </a:xfrm>
          <a:prstGeom prst="rect">
            <a:avLst/>
          </a:prstGeom>
          <a:noFill/>
        </p:spPr>
        <p:txBody>
          <a:bodyPr wrap="square" rtlCol="0">
            <a:spAutoFit/>
          </a:bodyPr>
          <a:p>
            <a:r>
              <a:rPr lang="en-US" altLang="zh-CN"/>
              <a:t>6</a:t>
            </a:r>
            <a:endParaRPr lang="en-US" altLang="zh-CN"/>
          </a:p>
        </p:txBody>
      </p:sp>
      <p:sp>
        <p:nvSpPr>
          <p:cNvPr id="14" name="文本框 13"/>
          <p:cNvSpPr txBox="1"/>
          <p:nvPr/>
        </p:nvSpPr>
        <p:spPr>
          <a:xfrm>
            <a:off x="3039745" y="4342765"/>
            <a:ext cx="317500" cy="368300"/>
          </a:xfrm>
          <a:prstGeom prst="rect">
            <a:avLst/>
          </a:prstGeom>
          <a:noFill/>
        </p:spPr>
        <p:txBody>
          <a:bodyPr wrap="square" rtlCol="0">
            <a:spAutoFit/>
          </a:bodyPr>
          <a:p>
            <a:r>
              <a:rPr lang="en-US" altLang="zh-CN"/>
              <a:t>7</a:t>
            </a:r>
            <a:endParaRPr lang="en-US" altLang="zh-CN"/>
          </a:p>
        </p:txBody>
      </p:sp>
      <p:sp>
        <p:nvSpPr>
          <p:cNvPr id="37" name="文本框 36"/>
          <p:cNvSpPr txBox="1"/>
          <p:nvPr/>
        </p:nvSpPr>
        <p:spPr>
          <a:xfrm>
            <a:off x="2771775" y="3225800"/>
            <a:ext cx="317500" cy="368300"/>
          </a:xfrm>
          <a:prstGeom prst="rect">
            <a:avLst/>
          </a:prstGeom>
          <a:noFill/>
        </p:spPr>
        <p:txBody>
          <a:bodyPr wrap="square" rtlCol="0">
            <a:spAutoFit/>
          </a:bodyPr>
          <a:p>
            <a:r>
              <a:rPr lang="en-US" altLang="zh-CN"/>
              <a:t>8</a:t>
            </a:r>
            <a:endParaRPr lang="en-US" altLang="zh-CN"/>
          </a:p>
        </p:txBody>
      </p:sp>
      <p:sp>
        <p:nvSpPr>
          <p:cNvPr id="38" name="文本框 37"/>
          <p:cNvSpPr txBox="1"/>
          <p:nvPr/>
        </p:nvSpPr>
        <p:spPr>
          <a:xfrm>
            <a:off x="3319780" y="3235325"/>
            <a:ext cx="317500" cy="368300"/>
          </a:xfrm>
          <a:prstGeom prst="rect">
            <a:avLst/>
          </a:prstGeom>
          <a:noFill/>
        </p:spPr>
        <p:txBody>
          <a:bodyPr wrap="square" rtlCol="0">
            <a:spAutoFit/>
          </a:bodyPr>
          <a:p>
            <a:r>
              <a:rPr lang="en-US" altLang="zh-CN"/>
              <a:t>9</a:t>
            </a:r>
            <a:endParaRPr lang="en-US" altLang="zh-CN"/>
          </a:p>
        </p:txBody>
      </p:sp>
      <p:sp>
        <p:nvSpPr>
          <p:cNvPr id="40" name="文本框 39"/>
          <p:cNvSpPr txBox="1"/>
          <p:nvPr/>
        </p:nvSpPr>
        <p:spPr>
          <a:xfrm>
            <a:off x="3300095" y="4345305"/>
            <a:ext cx="534670" cy="368300"/>
          </a:xfrm>
          <a:prstGeom prst="rect">
            <a:avLst/>
          </a:prstGeom>
          <a:noFill/>
        </p:spPr>
        <p:txBody>
          <a:bodyPr wrap="square" rtlCol="0">
            <a:spAutoFit/>
          </a:bodyPr>
          <a:p>
            <a:r>
              <a:rPr lang="en-US" altLang="zh-CN"/>
              <a:t>10</a:t>
            </a:r>
            <a:endParaRPr lang="en-US" altLang="zh-CN"/>
          </a:p>
        </p:txBody>
      </p:sp>
      <p:sp>
        <p:nvSpPr>
          <p:cNvPr id="44" name="文本框 43"/>
          <p:cNvSpPr txBox="1"/>
          <p:nvPr/>
        </p:nvSpPr>
        <p:spPr>
          <a:xfrm>
            <a:off x="3658870" y="4352290"/>
            <a:ext cx="534670" cy="368300"/>
          </a:xfrm>
          <a:prstGeom prst="rect">
            <a:avLst/>
          </a:prstGeom>
          <a:noFill/>
        </p:spPr>
        <p:txBody>
          <a:bodyPr wrap="square" rtlCol="0">
            <a:spAutoFit/>
          </a:bodyPr>
          <a:p>
            <a:r>
              <a:rPr lang="en-US" altLang="zh-CN"/>
              <a:t>11</a:t>
            </a:r>
            <a:endParaRPr lang="en-US" altLang="zh-CN"/>
          </a:p>
        </p:txBody>
      </p:sp>
      <p:sp>
        <p:nvSpPr>
          <p:cNvPr id="45" name="文本框 44"/>
          <p:cNvSpPr txBox="1"/>
          <p:nvPr/>
        </p:nvSpPr>
        <p:spPr>
          <a:xfrm>
            <a:off x="4086860" y="4345305"/>
            <a:ext cx="534670" cy="368300"/>
          </a:xfrm>
          <a:prstGeom prst="rect">
            <a:avLst/>
          </a:prstGeom>
          <a:noFill/>
        </p:spPr>
        <p:txBody>
          <a:bodyPr wrap="square" rtlCol="0">
            <a:spAutoFit/>
          </a:bodyPr>
          <a:p>
            <a:r>
              <a:rPr lang="en-US" altLang="zh-CN"/>
              <a:t>12</a:t>
            </a:r>
            <a:endParaRPr lang="en-US" altLang="zh-CN"/>
          </a:p>
        </p:txBody>
      </p:sp>
      <p:sp>
        <p:nvSpPr>
          <p:cNvPr id="46" name="文本框 45"/>
          <p:cNvSpPr txBox="1"/>
          <p:nvPr/>
        </p:nvSpPr>
        <p:spPr>
          <a:xfrm>
            <a:off x="4496435" y="4352290"/>
            <a:ext cx="534670" cy="368300"/>
          </a:xfrm>
          <a:prstGeom prst="rect">
            <a:avLst/>
          </a:prstGeom>
          <a:noFill/>
        </p:spPr>
        <p:txBody>
          <a:bodyPr wrap="square" rtlCol="0">
            <a:spAutoFit/>
          </a:bodyPr>
          <a:p>
            <a:r>
              <a:rPr lang="en-US" altLang="zh-CN"/>
              <a:t>13</a:t>
            </a:r>
            <a:endParaRPr lang="en-US" altLang="zh-CN"/>
          </a:p>
        </p:txBody>
      </p:sp>
      <p:sp>
        <p:nvSpPr>
          <p:cNvPr id="47" name="文本框 46"/>
          <p:cNvSpPr txBox="1"/>
          <p:nvPr/>
        </p:nvSpPr>
        <p:spPr>
          <a:xfrm>
            <a:off x="4095115" y="3235325"/>
            <a:ext cx="534670" cy="368300"/>
          </a:xfrm>
          <a:prstGeom prst="rect">
            <a:avLst/>
          </a:prstGeom>
          <a:noFill/>
        </p:spPr>
        <p:txBody>
          <a:bodyPr wrap="square" rtlCol="0">
            <a:spAutoFit/>
          </a:bodyPr>
          <a:p>
            <a:r>
              <a:rPr lang="en-US" altLang="zh-CN"/>
              <a:t>14</a:t>
            </a:r>
            <a:endParaRPr lang="en-US" altLang="zh-CN"/>
          </a:p>
        </p:txBody>
      </p:sp>
      <p:sp>
        <p:nvSpPr>
          <p:cNvPr id="48" name="文本框 47"/>
          <p:cNvSpPr txBox="1"/>
          <p:nvPr/>
        </p:nvSpPr>
        <p:spPr>
          <a:xfrm>
            <a:off x="3399790" y="2474595"/>
            <a:ext cx="534670" cy="368300"/>
          </a:xfrm>
          <a:prstGeom prst="rect">
            <a:avLst/>
          </a:prstGeom>
          <a:noFill/>
        </p:spPr>
        <p:txBody>
          <a:bodyPr wrap="square" rtlCol="0">
            <a:spAutoFit/>
          </a:bodyPr>
          <a:p>
            <a:r>
              <a:rPr lang="en-US" altLang="zh-CN"/>
              <a:t>15</a:t>
            </a:r>
            <a:endParaRPr lang="en-US" altLang="zh-CN"/>
          </a:p>
        </p:txBody>
      </p:sp>
      <p:sp>
        <p:nvSpPr>
          <p:cNvPr id="54" name="文本框 53"/>
          <p:cNvSpPr txBox="1"/>
          <p:nvPr/>
        </p:nvSpPr>
        <p:spPr>
          <a:xfrm>
            <a:off x="5533390" y="1989455"/>
            <a:ext cx="6715125" cy="3538220"/>
          </a:xfrm>
          <a:prstGeom prst="rect">
            <a:avLst/>
          </a:prstGeom>
          <a:noFill/>
        </p:spPr>
        <p:txBody>
          <a:bodyPr wrap="square" rtlCol="0">
            <a:spAutoFit/>
          </a:bodyPr>
          <a:p>
            <a:r>
              <a:rPr lang="en-US" altLang="zh-CN" sz="2800">
                <a:solidFill>
                  <a:srgbClr val="FF0000"/>
                </a:solidFill>
              </a:rPr>
              <a:t>Q(A,E)</a:t>
            </a:r>
            <a:endParaRPr lang="en-US" altLang="zh-CN" sz="2800"/>
          </a:p>
          <a:p>
            <a:r>
              <a:rPr lang="en-US" altLang="zh-CN" sz="2800"/>
              <a:t>A.pre = 0</a:t>
            </a:r>
            <a:endParaRPr lang="en-US" altLang="zh-CN" sz="2800"/>
          </a:p>
          <a:p>
            <a:r>
              <a:rPr lang="en-US" altLang="zh-CN" sz="2800"/>
              <a:t>A.post = 15</a:t>
            </a:r>
            <a:endParaRPr lang="en-US" altLang="zh-CN" sz="2800"/>
          </a:p>
          <a:p>
            <a:r>
              <a:rPr lang="en-US" altLang="zh-CN" sz="2800"/>
              <a:t>E.pre = 5</a:t>
            </a:r>
            <a:endParaRPr lang="en-US" altLang="zh-CN" sz="2800"/>
          </a:p>
          <a:p>
            <a:r>
              <a:rPr lang="en-US" altLang="zh-CN" sz="2800"/>
              <a:t>E.post = 6</a:t>
            </a:r>
            <a:endParaRPr lang="en-US" altLang="zh-CN" sz="2800"/>
          </a:p>
          <a:p>
            <a:endParaRPr lang="en-US" altLang="zh-CN" sz="2800"/>
          </a:p>
          <a:p>
            <a:r>
              <a:rPr lang="en-US" altLang="zh-CN" sz="2800"/>
              <a:t>A.pre &lt;= E.pre &amp;&amp; E.post &lt;= A.post</a:t>
            </a:r>
            <a:endParaRPr lang="en-US" altLang="zh-CN" sz="2800"/>
          </a:p>
          <a:p>
            <a:r>
              <a:rPr lang="en-US" altLang="zh-CN" sz="2800">
                <a:solidFill>
                  <a:srgbClr val="FF0000"/>
                </a:solidFill>
              </a:rPr>
              <a:t>return TRUE</a:t>
            </a:r>
            <a:endParaRPr lang="en-US" altLang="zh-CN" sz="2800">
              <a:solidFill>
                <a:srgbClr val="FF0000"/>
              </a:solidFill>
            </a:endParaRPr>
          </a:p>
        </p:txBody>
      </p:sp>
      <p:sp>
        <p:nvSpPr>
          <p:cNvPr id="3" name="文本框 2"/>
          <p:cNvSpPr txBox="1"/>
          <p:nvPr/>
        </p:nvSpPr>
        <p:spPr>
          <a:xfrm>
            <a:off x="11219180" y="6320155"/>
            <a:ext cx="922655" cy="368300"/>
          </a:xfrm>
          <a:prstGeom prst="rect">
            <a:avLst/>
          </a:prstGeom>
          <a:noFill/>
        </p:spPr>
        <p:txBody>
          <a:bodyPr wrap="square" rtlCol="0">
            <a:spAutoFit/>
          </a:bodyPr>
          <a:p>
            <a:r>
              <a:rPr lang="en-US" altLang="zh-CN" b="1"/>
              <a:t>6/</a:t>
            </a:r>
            <a:r>
              <a:rPr lang="en-US" b="1"/>
              <a:t>34</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blinds(horizontal)">
                                      <p:cBhvr>
                                        <p:cTn id="7" dur="500"/>
                                        <p:tgtEl>
                                          <p:spTgt spid="3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0"/>
      <p:bldP spid="4" grpId="0"/>
      <p:bldP spid="5" grpId="0"/>
      <p:bldP spid="6" grpId="0"/>
      <p:bldP spid="8" grpId="0"/>
      <p:bldP spid="9" grpId="0"/>
      <p:bldP spid="12" grpId="0"/>
      <p:bldP spid="13" grpId="0"/>
      <p:bldP spid="14" grpId="0"/>
      <p:bldP spid="37" grpId="0"/>
      <p:bldP spid="38" grpId="0"/>
      <p:bldP spid="40" grpId="0"/>
      <p:bldP spid="44" grpId="0"/>
      <p:bldP spid="45" grpId="0"/>
      <p:bldP spid="46" grpId="0"/>
      <p:bldP spid="47" grpId="0"/>
      <p:bldP spid="48"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1" name="任意多边形 20"/>
          <p:cNvSpPr/>
          <p:nvPr/>
        </p:nvSpPr>
        <p:spPr>
          <a:xfrm>
            <a:off x="4418965" y="5904230"/>
            <a:ext cx="534416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nvSpPr>
        <p:spPr>
          <a:xfrm>
            <a:off x="4339590" y="582422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4418965" y="600265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5</a:t>
            </a:r>
            <a:endParaRPr kumimoji="0" 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370830" y="5010785"/>
            <a:ext cx="602170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sz="2400" b="1" noProof="0" dirty="0" smtClean="0">
                <a:ln>
                  <a:noFill/>
                </a:ln>
                <a:solidFill>
                  <a:schemeClr val="bg1"/>
                </a:solidFill>
                <a:effectLst/>
                <a:uLnTx/>
                <a:uFillTx/>
                <a:latin typeface="+mj-ea"/>
                <a:ea typeface="+mj-ea"/>
                <a:cs typeface="经典综艺体简" panose="02010609000101010101" pitchFamily="49" charset="-122"/>
                <a:sym typeface="+mn-ea"/>
              </a:rPr>
              <a:t>Experiments &amp; Results </a:t>
            </a:r>
            <a:endParaRPr kumimoji="0" lang="en-US"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sym typeface="+mn-ea"/>
            </a:endParaRPr>
          </a:p>
        </p:txBody>
      </p:sp>
      <p:sp>
        <p:nvSpPr>
          <p:cNvPr id="10" name="文本框 9"/>
          <p:cNvSpPr txBox="1"/>
          <p:nvPr/>
        </p:nvSpPr>
        <p:spPr>
          <a:xfrm>
            <a:off x="6030595" y="6002655"/>
            <a:ext cx="518858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7"/>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898390" y="762635"/>
            <a:ext cx="3890010" cy="460375"/>
          </a:xfrm>
          <a:prstGeom prst="rect">
            <a:avLst/>
          </a:prstGeom>
          <a:noFill/>
        </p:spPr>
        <p:txBody>
          <a:bodyPr wrap="square" rtlCol="0">
            <a:spAutoFit/>
          </a:bodyPr>
          <a:p>
            <a:r>
              <a:rPr lang="en-US" altLang="zh-CN" sz="2400" b="1" i="1">
                <a:solidFill>
                  <a:srgbClr val="FF0000"/>
                </a:solidFill>
              </a:rPr>
              <a:t>I</a:t>
            </a:r>
            <a:r>
              <a:rPr lang="en-US" altLang="zh-CN" sz="2400" b="1">
                <a:solidFill>
                  <a:srgbClr val="FF0000"/>
                </a:solidFill>
              </a:rPr>
              <a:t>  Index No Snapshot(INS)   </a:t>
            </a:r>
            <a:endParaRPr lang="en-US" altLang="zh-CN" sz="2400" b="1">
              <a:solidFill>
                <a:srgbClr val="FF0000"/>
              </a:solidFill>
            </a:endParaRPr>
          </a:p>
        </p:txBody>
      </p:sp>
      <p:sp>
        <p:nvSpPr>
          <p:cNvPr id="7" name="文本框 6"/>
          <p:cNvSpPr txBox="1"/>
          <p:nvPr/>
        </p:nvSpPr>
        <p:spPr>
          <a:xfrm>
            <a:off x="3315970" y="1323975"/>
            <a:ext cx="4859655" cy="460375"/>
          </a:xfrm>
          <a:prstGeom prst="rect">
            <a:avLst/>
          </a:prstGeom>
          <a:noFill/>
        </p:spPr>
        <p:txBody>
          <a:bodyPr wrap="square" rtlCol="0">
            <a:spAutoFit/>
          </a:bodyPr>
          <a:p>
            <a:r>
              <a:rPr lang="en-US" altLang="zh-CN" sz="2400">
                <a:solidFill>
                  <a:srgbClr val="0070C0"/>
                </a:solidFill>
                <a:sym typeface="+mn-ea"/>
              </a:rPr>
              <a:t>Time-Evolving Hierarchies (TEHs)</a:t>
            </a:r>
            <a:endParaRPr lang="en-US" altLang="zh-CN" sz="2400">
              <a:solidFill>
                <a:srgbClr val="0070C0"/>
              </a:solidFill>
            </a:endParaRPr>
          </a:p>
        </p:txBody>
      </p:sp>
      <p:sp>
        <p:nvSpPr>
          <p:cNvPr id="2" name="文本框 1"/>
          <p:cNvSpPr txBox="1"/>
          <p:nvPr/>
        </p:nvSpPr>
        <p:spPr>
          <a:xfrm>
            <a:off x="815132" y="683638"/>
            <a:ext cx="3134360" cy="583565"/>
          </a:xfrm>
          <a:prstGeom prst="rect">
            <a:avLst/>
          </a:prstGeom>
          <a:noFill/>
        </p:spPr>
        <p:txBody>
          <a:bodyPr wrap="none" rtlCol="0">
            <a:spAutoFit/>
            <a:scene3d>
              <a:camera prst="orthographicFront"/>
              <a:lightRig rig="threePt" dir="t"/>
            </a:scene3d>
            <a:sp3d contourW="12700"/>
          </a:bodyPr>
          <a:p>
            <a:pPr algn="ctr"/>
            <a:r>
              <a:rPr lang="zh-CN" altLang="en-US" sz="3200" b="1" dirty="0">
                <a:solidFill>
                  <a:schemeClr val="tx2"/>
                </a:solidFill>
                <a:latin typeface="Century Gothic" panose="020B0502020202020204" pitchFamily="34" charset="0"/>
                <a:ea typeface="+mj-ea"/>
                <a:sym typeface="+mn-ea"/>
              </a:rPr>
              <a:t>Exist Approach</a:t>
            </a:r>
            <a:endParaRPr lang="zh-CN" altLang="en-US" sz="3200" b="1" dirty="0">
              <a:solidFill>
                <a:schemeClr val="tx2"/>
              </a:solidFill>
              <a:latin typeface="Century Gothic" panose="020B0502020202020204" pitchFamily="34" charset="0"/>
              <a:ea typeface="+mj-ea"/>
            </a:endParaRPr>
          </a:p>
        </p:txBody>
      </p:sp>
      <p:grpSp>
        <p:nvGrpSpPr>
          <p:cNvPr id="6" name="组合 5"/>
          <p:cNvGrpSpPr/>
          <p:nvPr/>
        </p:nvGrpSpPr>
        <p:grpSpPr>
          <a:xfrm>
            <a:off x="1143000" y="2352040"/>
            <a:ext cx="9608185" cy="2933700"/>
            <a:chOff x="2004" y="4319"/>
            <a:chExt cx="15131" cy="4620"/>
          </a:xfrm>
        </p:grpSpPr>
        <p:grpSp>
          <p:nvGrpSpPr>
            <p:cNvPr id="66" name="组合 65"/>
            <p:cNvGrpSpPr/>
            <p:nvPr/>
          </p:nvGrpSpPr>
          <p:grpSpPr>
            <a:xfrm>
              <a:off x="2021" y="4456"/>
              <a:ext cx="2983" cy="3642"/>
              <a:chOff x="1585" y="3436"/>
              <a:chExt cx="2983" cy="3642"/>
            </a:xfrm>
          </p:grpSpPr>
          <p:grpSp>
            <p:nvGrpSpPr>
              <p:cNvPr id="15" name="组合 14"/>
              <p:cNvGrpSpPr/>
              <p:nvPr/>
            </p:nvGrpSpPr>
            <p:grpSpPr>
              <a:xfrm>
                <a:off x="2829" y="3436"/>
                <a:ext cx="461" cy="531"/>
                <a:chOff x="2095" y="3908"/>
                <a:chExt cx="594" cy="637"/>
              </a:xfrm>
            </p:grpSpPr>
            <p:sp>
              <p:nvSpPr>
                <p:cNvPr id="11" name="文本框 10"/>
                <p:cNvSpPr txBox="1"/>
                <p:nvPr/>
              </p:nvSpPr>
              <p:spPr>
                <a:xfrm flipH="1">
                  <a:off x="2095" y="3908"/>
                  <a:ext cx="575" cy="637"/>
                </a:xfrm>
                <a:prstGeom prst="rect">
                  <a:avLst/>
                </a:prstGeom>
                <a:noFill/>
              </p:spPr>
              <p:txBody>
                <a:bodyPr wrap="square" rtlCol="0">
                  <a:spAutoFit/>
                </a:bodyPr>
                <a:p>
                  <a:r>
                    <a:rPr lang="en-US" altLang="zh-CN" sz="1600"/>
                    <a:t>A</a:t>
                  </a:r>
                  <a:endParaRPr lang="en-US" altLang="zh-CN" sz="1600"/>
                </a:p>
              </p:txBody>
            </p:sp>
            <p:sp>
              <p:nvSpPr>
                <p:cNvPr id="10" name="椭圆 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 name="组合 15"/>
              <p:cNvGrpSpPr/>
              <p:nvPr/>
            </p:nvGrpSpPr>
            <p:grpSpPr>
              <a:xfrm>
                <a:off x="2120" y="4370"/>
                <a:ext cx="463" cy="531"/>
                <a:chOff x="2092" y="3920"/>
                <a:chExt cx="597" cy="637"/>
              </a:xfrm>
            </p:grpSpPr>
            <p:sp>
              <p:nvSpPr>
                <p:cNvPr id="19" name="文本框 18"/>
                <p:cNvSpPr txBox="1"/>
                <p:nvPr/>
              </p:nvSpPr>
              <p:spPr>
                <a:xfrm>
                  <a:off x="2092" y="3920"/>
                  <a:ext cx="480" cy="637"/>
                </a:xfrm>
                <a:prstGeom prst="rect">
                  <a:avLst/>
                </a:prstGeom>
                <a:noFill/>
              </p:spPr>
              <p:txBody>
                <a:bodyPr wrap="square" rtlCol="0">
                  <a:spAutoFit/>
                </a:bodyPr>
                <a:p>
                  <a:r>
                    <a:rPr lang="en-US" altLang="zh-CN" sz="1600"/>
                    <a:t>B</a:t>
                  </a:r>
                  <a:endParaRPr lang="en-US" altLang="zh-CN" sz="1600"/>
                </a:p>
              </p:txBody>
            </p:sp>
            <p:sp>
              <p:nvSpPr>
                <p:cNvPr id="18" name="椭圆 17"/>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 name="组合 19"/>
              <p:cNvGrpSpPr/>
              <p:nvPr/>
            </p:nvGrpSpPr>
            <p:grpSpPr>
              <a:xfrm>
                <a:off x="3540" y="4410"/>
                <a:ext cx="463" cy="531"/>
                <a:chOff x="2092" y="3920"/>
                <a:chExt cx="597" cy="637"/>
              </a:xfrm>
            </p:grpSpPr>
            <p:sp>
              <p:nvSpPr>
                <p:cNvPr id="22" name="文本框 21"/>
                <p:cNvSpPr txBox="1"/>
                <p:nvPr/>
              </p:nvSpPr>
              <p:spPr>
                <a:xfrm>
                  <a:off x="2092" y="3920"/>
                  <a:ext cx="480" cy="637"/>
                </a:xfrm>
                <a:prstGeom prst="rect">
                  <a:avLst/>
                </a:prstGeom>
                <a:noFill/>
              </p:spPr>
              <p:txBody>
                <a:bodyPr wrap="square" rtlCol="0">
                  <a:spAutoFit/>
                </a:bodyPr>
                <a:p>
                  <a:r>
                    <a:rPr lang="en-US" altLang="zh-CN" sz="1600"/>
                    <a:t>F</a:t>
                  </a:r>
                  <a:endParaRPr lang="en-US" altLang="zh-CN" sz="1600"/>
                </a:p>
              </p:txBody>
            </p:sp>
            <p:sp>
              <p:nvSpPr>
                <p:cNvPr id="21" name="椭圆 2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3" name="组合 22"/>
              <p:cNvGrpSpPr/>
              <p:nvPr/>
            </p:nvGrpSpPr>
            <p:grpSpPr>
              <a:xfrm>
                <a:off x="1585" y="5453"/>
                <a:ext cx="463" cy="531"/>
                <a:chOff x="2092" y="3920"/>
                <a:chExt cx="597" cy="637"/>
              </a:xfrm>
            </p:grpSpPr>
            <p:sp>
              <p:nvSpPr>
                <p:cNvPr id="24" name="椭圆 2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2092" y="3920"/>
                  <a:ext cx="480" cy="637"/>
                </a:xfrm>
                <a:prstGeom prst="rect">
                  <a:avLst/>
                </a:prstGeom>
                <a:noFill/>
              </p:spPr>
              <p:txBody>
                <a:bodyPr wrap="square" rtlCol="0">
                  <a:spAutoFit/>
                </a:bodyPr>
                <a:p>
                  <a:r>
                    <a:rPr lang="en-US" altLang="zh-CN" sz="1600"/>
                    <a:t>C</a:t>
                  </a:r>
                  <a:endParaRPr lang="en-US" altLang="zh-CN" sz="1600"/>
                </a:p>
              </p:txBody>
            </p:sp>
          </p:grpSp>
          <p:grpSp>
            <p:nvGrpSpPr>
              <p:cNvPr id="26" name="组合 25"/>
              <p:cNvGrpSpPr/>
              <p:nvPr/>
            </p:nvGrpSpPr>
            <p:grpSpPr>
              <a:xfrm>
                <a:off x="2549" y="5450"/>
                <a:ext cx="463" cy="531"/>
                <a:chOff x="2092" y="3920"/>
                <a:chExt cx="597" cy="637"/>
              </a:xfrm>
            </p:grpSpPr>
            <p:sp>
              <p:nvSpPr>
                <p:cNvPr id="31" name="文本框 30"/>
                <p:cNvSpPr txBox="1"/>
                <p:nvPr/>
              </p:nvSpPr>
              <p:spPr>
                <a:xfrm>
                  <a:off x="2092" y="3920"/>
                  <a:ext cx="480" cy="637"/>
                </a:xfrm>
                <a:prstGeom prst="rect">
                  <a:avLst/>
                </a:prstGeom>
                <a:noFill/>
              </p:spPr>
              <p:txBody>
                <a:bodyPr wrap="square" rtlCol="0">
                  <a:spAutoFit/>
                </a:bodyPr>
                <a:p>
                  <a:r>
                    <a:rPr lang="en-US" altLang="zh-CN" sz="1600"/>
                    <a:t>D</a:t>
                  </a:r>
                  <a:endParaRPr lang="en-US" altLang="zh-CN" sz="1600"/>
                </a:p>
              </p:txBody>
            </p:sp>
            <p:sp>
              <p:nvSpPr>
                <p:cNvPr id="28" name="椭圆 27"/>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2" name="组合 31"/>
              <p:cNvGrpSpPr/>
              <p:nvPr/>
            </p:nvGrpSpPr>
            <p:grpSpPr>
              <a:xfrm>
                <a:off x="3265" y="5448"/>
                <a:ext cx="463" cy="531"/>
                <a:chOff x="2092" y="3920"/>
                <a:chExt cx="597" cy="637"/>
              </a:xfrm>
            </p:grpSpPr>
            <p:sp>
              <p:nvSpPr>
                <p:cNvPr id="34" name="文本框 33"/>
                <p:cNvSpPr txBox="1"/>
                <p:nvPr/>
              </p:nvSpPr>
              <p:spPr>
                <a:xfrm>
                  <a:off x="2092" y="3920"/>
                  <a:ext cx="480" cy="637"/>
                </a:xfrm>
                <a:prstGeom prst="rect">
                  <a:avLst/>
                </a:prstGeom>
                <a:noFill/>
              </p:spPr>
              <p:txBody>
                <a:bodyPr wrap="square" rtlCol="0">
                  <a:spAutoFit/>
                </a:bodyPr>
                <a:p>
                  <a:r>
                    <a:rPr lang="en-US" altLang="zh-CN" sz="1600"/>
                    <a:t>G</a:t>
                  </a:r>
                  <a:endParaRPr lang="en-US" altLang="zh-CN" sz="1600"/>
                </a:p>
              </p:txBody>
            </p:sp>
            <p:sp>
              <p:nvSpPr>
                <p:cNvPr id="33" name="椭圆 3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5" name="组合 34"/>
              <p:cNvGrpSpPr/>
              <p:nvPr/>
            </p:nvGrpSpPr>
            <p:grpSpPr>
              <a:xfrm>
                <a:off x="4106" y="5451"/>
                <a:ext cx="463" cy="531"/>
                <a:chOff x="2092" y="3920"/>
                <a:chExt cx="597" cy="637"/>
              </a:xfrm>
            </p:grpSpPr>
            <p:sp>
              <p:nvSpPr>
                <p:cNvPr id="39" name="文本框 38"/>
                <p:cNvSpPr txBox="1"/>
                <p:nvPr/>
              </p:nvSpPr>
              <p:spPr>
                <a:xfrm>
                  <a:off x="2092" y="3920"/>
                  <a:ext cx="480" cy="637"/>
                </a:xfrm>
                <a:prstGeom prst="rect">
                  <a:avLst/>
                </a:prstGeom>
                <a:noFill/>
              </p:spPr>
              <p:txBody>
                <a:bodyPr wrap="square" rtlCol="0">
                  <a:spAutoFit/>
                </a:bodyPr>
                <a:p>
                  <a:r>
                    <a:rPr lang="en-US" altLang="zh-CN" sz="1600"/>
                    <a:t>H</a:t>
                  </a:r>
                  <a:endParaRPr lang="en-US" altLang="zh-CN" sz="1600"/>
                </a:p>
              </p:txBody>
            </p:sp>
            <p:sp>
              <p:nvSpPr>
                <p:cNvPr id="36" name="椭圆 3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9" name="组合 48"/>
              <p:cNvGrpSpPr/>
              <p:nvPr/>
            </p:nvGrpSpPr>
            <p:grpSpPr>
              <a:xfrm>
                <a:off x="2550" y="6548"/>
                <a:ext cx="463" cy="531"/>
                <a:chOff x="2092" y="3920"/>
                <a:chExt cx="597" cy="637"/>
              </a:xfrm>
            </p:grpSpPr>
            <p:sp>
              <p:nvSpPr>
                <p:cNvPr id="51" name="文本框 50"/>
                <p:cNvSpPr txBox="1"/>
                <p:nvPr/>
              </p:nvSpPr>
              <p:spPr>
                <a:xfrm>
                  <a:off x="2092" y="3920"/>
                  <a:ext cx="480" cy="637"/>
                </a:xfrm>
                <a:prstGeom prst="rect">
                  <a:avLst/>
                </a:prstGeom>
                <a:noFill/>
              </p:spPr>
              <p:txBody>
                <a:bodyPr wrap="square" rtlCol="0">
                  <a:spAutoFit/>
                </a:bodyPr>
                <a:p>
                  <a:r>
                    <a:rPr lang="en-US" altLang="zh-CN" sz="1600"/>
                    <a:t>E</a:t>
                  </a:r>
                  <a:endParaRPr lang="en-US" altLang="zh-CN" sz="1600"/>
                </a:p>
              </p:txBody>
            </p:sp>
            <p:sp>
              <p:nvSpPr>
                <p:cNvPr id="50" name="椭圆 4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52" name="直接箭头连接符 51"/>
              <p:cNvCxnSpPr>
                <a:stCxn id="10" idx="4"/>
                <a:endCxn id="18" idx="7"/>
              </p:cNvCxnSpPr>
              <p:nvPr/>
            </p:nvCxnSpPr>
            <p:spPr>
              <a:xfrm flipH="1">
                <a:off x="2520" y="3937"/>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8" idx="4"/>
                <a:endCxn id="24" idx="7"/>
              </p:cNvCxnSpPr>
              <p:nvPr/>
            </p:nvCxnSpPr>
            <p:spPr>
              <a:xfrm flipH="1">
                <a:off x="1985" y="4861"/>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8" idx="4"/>
                <a:endCxn id="28" idx="0"/>
              </p:cNvCxnSpPr>
              <p:nvPr/>
            </p:nvCxnSpPr>
            <p:spPr>
              <a:xfrm>
                <a:off x="2368" y="4861"/>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0" idx="4"/>
                <a:endCxn id="21" idx="1"/>
              </p:cNvCxnSpPr>
              <p:nvPr/>
            </p:nvCxnSpPr>
            <p:spPr>
              <a:xfrm>
                <a:off x="3075" y="3937"/>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1" idx="4"/>
                <a:endCxn id="33" idx="0"/>
              </p:cNvCxnSpPr>
              <p:nvPr/>
            </p:nvCxnSpPr>
            <p:spPr>
              <a:xfrm flipH="1">
                <a:off x="3513" y="4901"/>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36" idx="0"/>
              </p:cNvCxnSpPr>
              <p:nvPr/>
            </p:nvCxnSpPr>
            <p:spPr>
              <a:xfrm>
                <a:off x="3822" y="4871"/>
                <a:ext cx="532" cy="60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8" idx="4"/>
                <a:endCxn id="50" idx="0"/>
              </p:cNvCxnSpPr>
              <p:nvPr/>
            </p:nvCxnSpPr>
            <p:spPr>
              <a:xfrm>
                <a:off x="2797" y="5941"/>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21" name="组合 120"/>
            <p:cNvGrpSpPr/>
            <p:nvPr/>
          </p:nvGrpSpPr>
          <p:grpSpPr>
            <a:xfrm>
              <a:off x="7601" y="4390"/>
              <a:ext cx="2273" cy="3650"/>
              <a:chOff x="7601" y="4390"/>
              <a:chExt cx="2273" cy="3650"/>
            </a:xfrm>
          </p:grpSpPr>
          <p:grpSp>
            <p:nvGrpSpPr>
              <p:cNvPr id="80" name="组合 79"/>
              <p:cNvGrpSpPr/>
              <p:nvPr/>
            </p:nvGrpSpPr>
            <p:grpSpPr>
              <a:xfrm rot="0">
                <a:off x="8545" y="4390"/>
                <a:ext cx="461" cy="531"/>
                <a:chOff x="2095" y="3908"/>
                <a:chExt cx="594" cy="637"/>
              </a:xfrm>
            </p:grpSpPr>
            <p:sp>
              <p:nvSpPr>
                <p:cNvPr id="83" name="文本框 82"/>
                <p:cNvSpPr txBox="1"/>
                <p:nvPr/>
              </p:nvSpPr>
              <p:spPr>
                <a:xfrm flipH="1">
                  <a:off x="2095" y="3908"/>
                  <a:ext cx="575" cy="637"/>
                </a:xfrm>
                <a:prstGeom prst="rect">
                  <a:avLst/>
                </a:prstGeom>
                <a:noFill/>
              </p:spPr>
              <p:txBody>
                <a:bodyPr wrap="square" rtlCol="0">
                  <a:spAutoFit/>
                </a:bodyPr>
                <a:p>
                  <a:r>
                    <a:rPr lang="en-US" altLang="zh-CN" sz="1600"/>
                    <a:t>A</a:t>
                  </a:r>
                  <a:endParaRPr lang="en-US" altLang="zh-CN" sz="1600"/>
                </a:p>
              </p:txBody>
            </p:sp>
            <p:sp>
              <p:nvSpPr>
                <p:cNvPr id="84" name="椭圆 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a:off x="7761" y="5399"/>
                <a:ext cx="463" cy="531"/>
                <a:chOff x="2092" y="3920"/>
                <a:chExt cx="597" cy="637"/>
              </a:xfrm>
            </p:grpSpPr>
            <p:sp>
              <p:nvSpPr>
                <p:cNvPr id="87" name="文本框 86"/>
                <p:cNvSpPr txBox="1"/>
                <p:nvPr/>
              </p:nvSpPr>
              <p:spPr>
                <a:xfrm>
                  <a:off x="2092" y="3920"/>
                  <a:ext cx="480" cy="637"/>
                </a:xfrm>
                <a:prstGeom prst="rect">
                  <a:avLst/>
                </a:prstGeom>
                <a:noFill/>
              </p:spPr>
              <p:txBody>
                <a:bodyPr wrap="square" rtlCol="0">
                  <a:spAutoFit/>
                </a:bodyPr>
                <a:p>
                  <a:r>
                    <a:rPr lang="en-US" altLang="zh-CN" sz="1600"/>
                    <a:t>B</a:t>
                  </a:r>
                  <a:endParaRPr lang="en-US" altLang="zh-CN" sz="1600"/>
                </a:p>
              </p:txBody>
            </p:sp>
            <p:sp>
              <p:nvSpPr>
                <p:cNvPr id="94" name="椭圆 9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5" name="组合 94"/>
              <p:cNvGrpSpPr/>
              <p:nvPr/>
            </p:nvGrpSpPr>
            <p:grpSpPr>
              <a:xfrm rot="0">
                <a:off x="8552" y="5467"/>
                <a:ext cx="463" cy="531"/>
                <a:chOff x="2092" y="3920"/>
                <a:chExt cx="597" cy="637"/>
              </a:xfrm>
            </p:grpSpPr>
            <p:sp>
              <p:nvSpPr>
                <p:cNvPr id="96" name="文本框 95"/>
                <p:cNvSpPr txBox="1"/>
                <p:nvPr/>
              </p:nvSpPr>
              <p:spPr>
                <a:xfrm>
                  <a:off x="2092" y="3920"/>
                  <a:ext cx="480" cy="637"/>
                </a:xfrm>
                <a:prstGeom prst="rect">
                  <a:avLst/>
                </a:prstGeom>
                <a:noFill/>
              </p:spPr>
              <p:txBody>
                <a:bodyPr wrap="square" rtlCol="0">
                  <a:spAutoFit/>
                </a:bodyPr>
                <a:p>
                  <a:r>
                    <a:rPr lang="en-US" altLang="zh-CN" sz="1600"/>
                    <a:t>F</a:t>
                  </a:r>
                  <a:endParaRPr lang="en-US" altLang="zh-CN" sz="1600"/>
                </a:p>
              </p:txBody>
            </p:sp>
            <p:sp>
              <p:nvSpPr>
                <p:cNvPr id="97" name="椭圆 9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8" name="组合 97"/>
              <p:cNvGrpSpPr/>
              <p:nvPr/>
            </p:nvGrpSpPr>
            <p:grpSpPr>
              <a:xfrm rot="0">
                <a:off x="7601" y="6419"/>
                <a:ext cx="463" cy="531"/>
                <a:chOff x="2092" y="3920"/>
                <a:chExt cx="597" cy="637"/>
              </a:xfrm>
            </p:grpSpPr>
            <p:sp>
              <p:nvSpPr>
                <p:cNvPr id="100" name="文本框 99"/>
                <p:cNvSpPr txBox="1"/>
                <p:nvPr/>
              </p:nvSpPr>
              <p:spPr>
                <a:xfrm>
                  <a:off x="2092" y="3920"/>
                  <a:ext cx="480" cy="637"/>
                </a:xfrm>
                <a:prstGeom prst="rect">
                  <a:avLst/>
                </a:prstGeom>
                <a:noFill/>
              </p:spPr>
              <p:txBody>
                <a:bodyPr wrap="square" rtlCol="0">
                  <a:spAutoFit/>
                </a:bodyPr>
                <a:p>
                  <a:r>
                    <a:rPr lang="en-US" altLang="zh-CN" sz="1600"/>
                    <a:t>C</a:t>
                  </a:r>
                  <a:endParaRPr lang="en-US" altLang="zh-CN" sz="1600"/>
                </a:p>
              </p:txBody>
            </p:sp>
            <p:sp>
              <p:nvSpPr>
                <p:cNvPr id="99" name="椭圆 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1" name="组合 100"/>
              <p:cNvGrpSpPr/>
              <p:nvPr/>
            </p:nvGrpSpPr>
            <p:grpSpPr>
              <a:xfrm rot="0">
                <a:off x="9382" y="5417"/>
                <a:ext cx="463" cy="531"/>
                <a:chOff x="2092" y="3920"/>
                <a:chExt cx="597" cy="637"/>
              </a:xfrm>
            </p:grpSpPr>
            <p:sp>
              <p:nvSpPr>
                <p:cNvPr id="102" name="文本框 101"/>
                <p:cNvSpPr txBox="1"/>
                <p:nvPr/>
              </p:nvSpPr>
              <p:spPr>
                <a:xfrm>
                  <a:off x="2092" y="3920"/>
                  <a:ext cx="480" cy="637"/>
                </a:xfrm>
                <a:prstGeom prst="rect">
                  <a:avLst/>
                </a:prstGeom>
                <a:noFill/>
              </p:spPr>
              <p:txBody>
                <a:bodyPr wrap="square" rtlCol="0">
                  <a:spAutoFit/>
                </a:bodyPr>
                <a:p>
                  <a:r>
                    <a:rPr lang="en-US" altLang="zh-CN" sz="1600"/>
                    <a:t>D</a:t>
                  </a:r>
                  <a:endParaRPr lang="en-US" altLang="zh-CN" sz="1600"/>
                </a:p>
              </p:txBody>
            </p:sp>
            <p:sp>
              <p:nvSpPr>
                <p:cNvPr id="103" name="椭圆 10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4" name="组合 103"/>
              <p:cNvGrpSpPr/>
              <p:nvPr/>
            </p:nvGrpSpPr>
            <p:grpSpPr>
              <a:xfrm rot="0">
                <a:off x="7616" y="7510"/>
                <a:ext cx="463" cy="531"/>
                <a:chOff x="2092" y="3920"/>
                <a:chExt cx="597" cy="637"/>
              </a:xfrm>
            </p:grpSpPr>
            <p:sp>
              <p:nvSpPr>
                <p:cNvPr id="105" name="文本框 104"/>
                <p:cNvSpPr txBox="1"/>
                <p:nvPr/>
              </p:nvSpPr>
              <p:spPr>
                <a:xfrm>
                  <a:off x="2092" y="3920"/>
                  <a:ext cx="480" cy="637"/>
                </a:xfrm>
                <a:prstGeom prst="rect">
                  <a:avLst/>
                </a:prstGeom>
                <a:noFill/>
              </p:spPr>
              <p:txBody>
                <a:bodyPr wrap="square" rtlCol="0">
                  <a:spAutoFit/>
                </a:bodyPr>
                <a:p>
                  <a:r>
                    <a:rPr lang="en-US" altLang="zh-CN" sz="1600"/>
                    <a:t>G</a:t>
                  </a:r>
                  <a:endParaRPr lang="en-US" altLang="zh-CN" sz="1600"/>
                </a:p>
              </p:txBody>
            </p:sp>
            <p:sp>
              <p:nvSpPr>
                <p:cNvPr id="106" name="椭圆 10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7" name="组合 106"/>
              <p:cNvGrpSpPr/>
              <p:nvPr/>
            </p:nvGrpSpPr>
            <p:grpSpPr>
              <a:xfrm rot="0">
                <a:off x="8567" y="6430"/>
                <a:ext cx="463" cy="531"/>
                <a:chOff x="2092" y="3920"/>
                <a:chExt cx="597" cy="637"/>
              </a:xfrm>
            </p:grpSpPr>
            <p:sp>
              <p:nvSpPr>
                <p:cNvPr id="108" name="文本框 107"/>
                <p:cNvSpPr txBox="1"/>
                <p:nvPr/>
              </p:nvSpPr>
              <p:spPr>
                <a:xfrm>
                  <a:off x="2092" y="3920"/>
                  <a:ext cx="480" cy="637"/>
                </a:xfrm>
                <a:prstGeom prst="rect">
                  <a:avLst/>
                </a:prstGeom>
                <a:noFill/>
              </p:spPr>
              <p:txBody>
                <a:bodyPr wrap="square" rtlCol="0">
                  <a:spAutoFit/>
                </a:bodyPr>
                <a:p>
                  <a:r>
                    <a:rPr lang="en-US" altLang="zh-CN" sz="1600"/>
                    <a:t>H</a:t>
                  </a:r>
                  <a:endParaRPr lang="en-US" altLang="zh-CN" sz="1600"/>
                </a:p>
              </p:txBody>
            </p:sp>
            <p:sp>
              <p:nvSpPr>
                <p:cNvPr id="109" name="椭圆 10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0" name="组合 109"/>
              <p:cNvGrpSpPr/>
              <p:nvPr/>
            </p:nvGrpSpPr>
            <p:grpSpPr>
              <a:xfrm rot="0">
                <a:off x="9412" y="6425"/>
                <a:ext cx="463" cy="531"/>
                <a:chOff x="2092" y="3920"/>
                <a:chExt cx="597" cy="637"/>
              </a:xfrm>
            </p:grpSpPr>
            <p:sp>
              <p:nvSpPr>
                <p:cNvPr id="111" name="文本框 110"/>
                <p:cNvSpPr txBox="1"/>
                <p:nvPr/>
              </p:nvSpPr>
              <p:spPr>
                <a:xfrm>
                  <a:off x="2092" y="3920"/>
                  <a:ext cx="480" cy="637"/>
                </a:xfrm>
                <a:prstGeom prst="rect">
                  <a:avLst/>
                </a:prstGeom>
                <a:noFill/>
              </p:spPr>
              <p:txBody>
                <a:bodyPr wrap="square" rtlCol="0">
                  <a:spAutoFit/>
                </a:bodyPr>
                <a:p>
                  <a:r>
                    <a:rPr lang="en-US" altLang="zh-CN" sz="1600"/>
                    <a:t>E</a:t>
                  </a:r>
                  <a:endParaRPr lang="en-US" altLang="zh-CN" sz="1600"/>
                </a:p>
              </p:txBody>
            </p:sp>
            <p:sp>
              <p:nvSpPr>
                <p:cNvPr id="112" name="椭圆 11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13" name="直接箭头连接符 112"/>
              <p:cNvCxnSpPr>
                <a:stCxn id="84" idx="4"/>
                <a:endCxn id="94"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94" idx="4"/>
                <a:endCxn id="99"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84" idx="4"/>
                <a:endCxn id="103"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84" idx="4"/>
                <a:endCxn id="97"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99" idx="4"/>
                <a:endCxn id="106"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97" idx="4"/>
                <a:endCxn id="109"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03" idx="4"/>
                <a:endCxn id="112"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61" name="组合 160"/>
            <p:cNvGrpSpPr/>
            <p:nvPr/>
          </p:nvGrpSpPr>
          <p:grpSpPr>
            <a:xfrm>
              <a:off x="13001" y="4319"/>
              <a:ext cx="2278" cy="4620"/>
              <a:chOff x="13106" y="4409"/>
              <a:chExt cx="2278" cy="4620"/>
            </a:xfrm>
          </p:grpSpPr>
          <p:grpSp>
            <p:nvGrpSpPr>
              <p:cNvPr id="123" name="组合 122"/>
              <p:cNvGrpSpPr/>
              <p:nvPr/>
            </p:nvGrpSpPr>
            <p:grpSpPr>
              <a:xfrm rot="0">
                <a:off x="14050" y="4409"/>
                <a:ext cx="461" cy="531"/>
                <a:chOff x="2095" y="3908"/>
                <a:chExt cx="594" cy="637"/>
              </a:xfrm>
            </p:grpSpPr>
            <p:sp>
              <p:nvSpPr>
                <p:cNvPr id="124" name="文本框 123"/>
                <p:cNvSpPr txBox="1"/>
                <p:nvPr/>
              </p:nvSpPr>
              <p:spPr>
                <a:xfrm flipH="1">
                  <a:off x="2095" y="3908"/>
                  <a:ext cx="575" cy="637"/>
                </a:xfrm>
                <a:prstGeom prst="rect">
                  <a:avLst/>
                </a:prstGeom>
                <a:noFill/>
              </p:spPr>
              <p:txBody>
                <a:bodyPr wrap="square" rtlCol="0">
                  <a:spAutoFit/>
                </a:bodyPr>
                <a:p>
                  <a:r>
                    <a:rPr lang="en-US" altLang="zh-CN" sz="1600"/>
                    <a:t>A</a:t>
                  </a:r>
                  <a:endParaRPr lang="en-US" altLang="zh-CN" sz="1600"/>
                </a:p>
              </p:txBody>
            </p:sp>
            <p:sp>
              <p:nvSpPr>
                <p:cNvPr id="125" name="椭圆 124"/>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6" name="组合 125"/>
              <p:cNvGrpSpPr/>
              <p:nvPr/>
            </p:nvGrpSpPr>
            <p:grpSpPr>
              <a:xfrm rot="0">
                <a:off x="13266" y="5418"/>
                <a:ext cx="463" cy="531"/>
                <a:chOff x="2092" y="3920"/>
                <a:chExt cx="597" cy="637"/>
              </a:xfrm>
            </p:grpSpPr>
            <p:sp>
              <p:nvSpPr>
                <p:cNvPr id="127" name="文本框 126"/>
                <p:cNvSpPr txBox="1"/>
                <p:nvPr/>
              </p:nvSpPr>
              <p:spPr>
                <a:xfrm>
                  <a:off x="2092" y="3920"/>
                  <a:ext cx="480" cy="637"/>
                </a:xfrm>
                <a:prstGeom prst="rect">
                  <a:avLst/>
                </a:prstGeom>
                <a:noFill/>
              </p:spPr>
              <p:txBody>
                <a:bodyPr wrap="square" rtlCol="0">
                  <a:spAutoFit/>
                </a:bodyPr>
                <a:p>
                  <a:r>
                    <a:rPr lang="en-US" altLang="zh-CN" sz="1600"/>
                    <a:t>B</a:t>
                  </a:r>
                  <a:endParaRPr lang="en-US" altLang="zh-CN" sz="1600"/>
                </a:p>
              </p:txBody>
            </p:sp>
            <p:sp>
              <p:nvSpPr>
                <p:cNvPr id="128" name="椭圆 127"/>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9" name="组合 128"/>
              <p:cNvGrpSpPr/>
              <p:nvPr/>
            </p:nvGrpSpPr>
            <p:grpSpPr>
              <a:xfrm rot="0">
                <a:off x="14087" y="5471"/>
                <a:ext cx="463" cy="531"/>
                <a:chOff x="2092" y="3920"/>
                <a:chExt cx="597" cy="637"/>
              </a:xfrm>
            </p:grpSpPr>
            <p:sp>
              <p:nvSpPr>
                <p:cNvPr id="130" name="文本框 129"/>
                <p:cNvSpPr txBox="1"/>
                <p:nvPr/>
              </p:nvSpPr>
              <p:spPr>
                <a:xfrm>
                  <a:off x="2092" y="3920"/>
                  <a:ext cx="480" cy="637"/>
                </a:xfrm>
                <a:prstGeom prst="rect">
                  <a:avLst/>
                </a:prstGeom>
                <a:noFill/>
              </p:spPr>
              <p:txBody>
                <a:bodyPr wrap="square" rtlCol="0">
                  <a:spAutoFit/>
                </a:bodyPr>
                <a:p>
                  <a:r>
                    <a:rPr lang="en-US" altLang="zh-CN" sz="1600"/>
                    <a:t>F</a:t>
                  </a:r>
                  <a:endParaRPr lang="en-US" altLang="zh-CN" sz="1600"/>
                </a:p>
              </p:txBody>
            </p:sp>
            <p:sp>
              <p:nvSpPr>
                <p:cNvPr id="131" name="椭圆 13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2" name="组合 131"/>
              <p:cNvGrpSpPr/>
              <p:nvPr/>
            </p:nvGrpSpPr>
            <p:grpSpPr>
              <a:xfrm rot="0">
                <a:off x="13106" y="6438"/>
                <a:ext cx="463" cy="531"/>
                <a:chOff x="2092" y="3920"/>
                <a:chExt cx="597" cy="637"/>
              </a:xfrm>
            </p:grpSpPr>
            <p:sp>
              <p:nvSpPr>
                <p:cNvPr id="133" name="文本框 132"/>
                <p:cNvSpPr txBox="1"/>
                <p:nvPr/>
              </p:nvSpPr>
              <p:spPr>
                <a:xfrm>
                  <a:off x="2092" y="3920"/>
                  <a:ext cx="480" cy="637"/>
                </a:xfrm>
                <a:prstGeom prst="rect">
                  <a:avLst/>
                </a:prstGeom>
                <a:noFill/>
              </p:spPr>
              <p:txBody>
                <a:bodyPr wrap="square" rtlCol="0">
                  <a:spAutoFit/>
                </a:bodyPr>
                <a:p>
                  <a:r>
                    <a:rPr lang="en-US" altLang="zh-CN" sz="1600"/>
                    <a:t>C</a:t>
                  </a:r>
                  <a:endParaRPr lang="en-US" altLang="zh-CN" sz="1600"/>
                </a:p>
              </p:txBody>
            </p:sp>
            <p:sp>
              <p:nvSpPr>
                <p:cNvPr id="134" name="椭圆 13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5" name="组合 134"/>
              <p:cNvGrpSpPr/>
              <p:nvPr/>
            </p:nvGrpSpPr>
            <p:grpSpPr>
              <a:xfrm rot="0">
                <a:off x="14887" y="5436"/>
                <a:ext cx="463" cy="531"/>
                <a:chOff x="2092" y="3920"/>
                <a:chExt cx="597" cy="637"/>
              </a:xfrm>
            </p:grpSpPr>
            <p:sp>
              <p:nvSpPr>
                <p:cNvPr id="136" name="文本框 135"/>
                <p:cNvSpPr txBox="1"/>
                <p:nvPr/>
              </p:nvSpPr>
              <p:spPr>
                <a:xfrm>
                  <a:off x="2092" y="3920"/>
                  <a:ext cx="480" cy="637"/>
                </a:xfrm>
                <a:prstGeom prst="rect">
                  <a:avLst/>
                </a:prstGeom>
                <a:noFill/>
              </p:spPr>
              <p:txBody>
                <a:bodyPr wrap="square" rtlCol="0">
                  <a:spAutoFit/>
                </a:bodyPr>
                <a:p>
                  <a:r>
                    <a:rPr lang="en-US" altLang="zh-CN" sz="1600"/>
                    <a:t>D</a:t>
                  </a:r>
                  <a:endParaRPr lang="en-US" altLang="zh-CN" sz="1600"/>
                </a:p>
              </p:txBody>
            </p:sp>
            <p:sp>
              <p:nvSpPr>
                <p:cNvPr id="137" name="椭圆 13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8" name="组合 137"/>
              <p:cNvGrpSpPr/>
              <p:nvPr/>
            </p:nvGrpSpPr>
            <p:grpSpPr>
              <a:xfrm rot="0">
                <a:off x="13106" y="7484"/>
                <a:ext cx="463" cy="531"/>
                <a:chOff x="2092" y="3920"/>
                <a:chExt cx="597" cy="637"/>
              </a:xfrm>
            </p:grpSpPr>
            <p:sp>
              <p:nvSpPr>
                <p:cNvPr id="139" name="文本框 138"/>
                <p:cNvSpPr txBox="1"/>
                <p:nvPr/>
              </p:nvSpPr>
              <p:spPr>
                <a:xfrm>
                  <a:off x="2092" y="3920"/>
                  <a:ext cx="480" cy="637"/>
                </a:xfrm>
                <a:prstGeom prst="rect">
                  <a:avLst/>
                </a:prstGeom>
                <a:noFill/>
              </p:spPr>
              <p:txBody>
                <a:bodyPr wrap="square" rtlCol="0">
                  <a:spAutoFit/>
                </a:bodyPr>
                <a:p>
                  <a:r>
                    <a:rPr lang="en-US" altLang="zh-CN" sz="1600"/>
                    <a:t>G</a:t>
                  </a:r>
                  <a:endParaRPr lang="en-US" altLang="zh-CN" sz="1600"/>
                </a:p>
              </p:txBody>
            </p:sp>
            <p:sp>
              <p:nvSpPr>
                <p:cNvPr id="140" name="椭圆 139"/>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1" name="组合 140"/>
              <p:cNvGrpSpPr/>
              <p:nvPr/>
            </p:nvGrpSpPr>
            <p:grpSpPr>
              <a:xfrm rot="0">
                <a:off x="14922" y="6435"/>
                <a:ext cx="463" cy="531"/>
                <a:chOff x="2092" y="3920"/>
                <a:chExt cx="597" cy="637"/>
              </a:xfrm>
            </p:grpSpPr>
            <p:sp>
              <p:nvSpPr>
                <p:cNvPr id="142" name="文本框 141"/>
                <p:cNvSpPr txBox="1"/>
                <p:nvPr/>
              </p:nvSpPr>
              <p:spPr>
                <a:xfrm>
                  <a:off x="2092" y="3920"/>
                  <a:ext cx="480" cy="637"/>
                </a:xfrm>
                <a:prstGeom prst="rect">
                  <a:avLst/>
                </a:prstGeom>
                <a:noFill/>
              </p:spPr>
              <p:txBody>
                <a:bodyPr wrap="square" rtlCol="0">
                  <a:spAutoFit/>
                </a:bodyPr>
                <a:p>
                  <a:r>
                    <a:rPr lang="en-US" altLang="zh-CN" sz="1600"/>
                    <a:t>H</a:t>
                  </a:r>
                  <a:endParaRPr lang="en-US" altLang="zh-CN" sz="1600"/>
                </a:p>
              </p:txBody>
            </p:sp>
            <p:sp>
              <p:nvSpPr>
                <p:cNvPr id="143" name="椭圆 14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4" name="组合 143"/>
              <p:cNvGrpSpPr/>
              <p:nvPr/>
            </p:nvGrpSpPr>
            <p:grpSpPr>
              <a:xfrm rot="0">
                <a:off x="13130" y="8499"/>
                <a:ext cx="463" cy="531"/>
                <a:chOff x="2092" y="3920"/>
                <a:chExt cx="597" cy="637"/>
              </a:xfrm>
            </p:grpSpPr>
            <p:sp>
              <p:nvSpPr>
                <p:cNvPr id="145" name="文本框 144"/>
                <p:cNvSpPr txBox="1"/>
                <p:nvPr/>
              </p:nvSpPr>
              <p:spPr>
                <a:xfrm>
                  <a:off x="2092" y="3920"/>
                  <a:ext cx="480" cy="637"/>
                </a:xfrm>
                <a:prstGeom prst="rect">
                  <a:avLst/>
                </a:prstGeom>
                <a:noFill/>
              </p:spPr>
              <p:txBody>
                <a:bodyPr wrap="square" rtlCol="0">
                  <a:spAutoFit/>
                </a:bodyPr>
                <a:p>
                  <a:r>
                    <a:rPr lang="en-US" altLang="zh-CN" sz="1600"/>
                    <a:t>E</a:t>
                  </a:r>
                  <a:endParaRPr lang="en-US" altLang="zh-CN" sz="1600"/>
                </a:p>
              </p:txBody>
            </p:sp>
            <p:sp>
              <p:nvSpPr>
                <p:cNvPr id="146" name="椭圆 14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47" name="直接箭头连接符 146"/>
              <p:cNvCxnSpPr>
                <a:stCxn id="125" idx="4"/>
                <a:endCxn id="128"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stCxn id="128" idx="4"/>
                <a:endCxn id="134"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125" idx="4"/>
                <a:endCxn id="137"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25" idx="4"/>
                <a:endCxn id="131"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34" idx="4"/>
                <a:endCxn id="140"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37" idx="4"/>
                <a:endCxn id="143"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40" idx="4"/>
                <a:endCxn id="146"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65" name="组合 164"/>
            <p:cNvGrpSpPr/>
            <p:nvPr/>
          </p:nvGrpSpPr>
          <p:grpSpPr>
            <a:xfrm>
              <a:off x="2004" y="8305"/>
              <a:ext cx="15131" cy="595"/>
              <a:chOff x="2004" y="8305"/>
              <a:chExt cx="15131" cy="595"/>
            </a:xfrm>
          </p:grpSpPr>
          <p:sp>
            <p:nvSpPr>
              <p:cNvPr id="162" name="文本框 161"/>
              <p:cNvSpPr txBox="1"/>
              <p:nvPr/>
            </p:nvSpPr>
            <p:spPr>
              <a:xfrm>
                <a:off x="2004" y="8320"/>
                <a:ext cx="3574" cy="580"/>
              </a:xfrm>
              <a:prstGeom prst="rect">
                <a:avLst/>
              </a:prstGeom>
              <a:noFill/>
            </p:spPr>
            <p:txBody>
              <a:bodyPr wrap="square" rtlCol="0">
                <a:spAutoFit/>
              </a:bodyPr>
              <a:p>
                <a:r>
                  <a:rPr lang="en-US" altLang="zh-CN">
                    <a:solidFill>
                      <a:srgbClr val="C00000"/>
                    </a:solidFill>
                  </a:rPr>
                  <a:t>SNAPSHOT - 1</a:t>
                </a:r>
                <a:endParaRPr lang="en-US" altLang="zh-CN">
                  <a:solidFill>
                    <a:srgbClr val="C00000"/>
                  </a:solidFill>
                </a:endParaRPr>
              </a:p>
            </p:txBody>
          </p:sp>
          <p:sp>
            <p:nvSpPr>
              <p:cNvPr id="163" name="文本框 162"/>
              <p:cNvSpPr txBox="1"/>
              <p:nvPr/>
            </p:nvSpPr>
            <p:spPr>
              <a:xfrm>
                <a:off x="7408" y="8305"/>
                <a:ext cx="3574" cy="580"/>
              </a:xfrm>
              <a:prstGeom prst="rect">
                <a:avLst/>
              </a:prstGeom>
              <a:noFill/>
            </p:spPr>
            <p:txBody>
              <a:bodyPr wrap="square" rtlCol="0">
                <a:spAutoFit/>
              </a:bodyPr>
              <a:p>
                <a:r>
                  <a:rPr lang="en-US" altLang="zh-CN">
                    <a:solidFill>
                      <a:srgbClr val="C00000"/>
                    </a:solidFill>
                  </a:rPr>
                  <a:t>SNAPSHOT - 2</a:t>
                </a:r>
                <a:endParaRPr lang="en-US" altLang="zh-CN">
                  <a:solidFill>
                    <a:srgbClr val="C00000"/>
                  </a:solidFill>
                </a:endParaRPr>
              </a:p>
            </p:txBody>
          </p:sp>
          <p:sp>
            <p:nvSpPr>
              <p:cNvPr id="164" name="文本框 163"/>
              <p:cNvSpPr txBox="1"/>
              <p:nvPr/>
            </p:nvSpPr>
            <p:spPr>
              <a:xfrm>
                <a:off x="13561" y="8305"/>
                <a:ext cx="3574" cy="580"/>
              </a:xfrm>
              <a:prstGeom prst="rect">
                <a:avLst/>
              </a:prstGeom>
              <a:noFill/>
            </p:spPr>
            <p:txBody>
              <a:bodyPr wrap="square" rtlCol="0">
                <a:spAutoFit/>
              </a:bodyPr>
              <a:p>
                <a:r>
                  <a:rPr lang="en-US" altLang="zh-CN">
                    <a:solidFill>
                      <a:srgbClr val="C00000"/>
                    </a:solidFill>
                  </a:rPr>
                  <a:t>SNAPSHOT - 3</a:t>
                </a:r>
                <a:endParaRPr lang="en-US" altLang="zh-CN">
                  <a:solidFill>
                    <a:srgbClr val="C00000"/>
                  </a:solidFill>
                </a:endParaRPr>
              </a:p>
            </p:txBody>
          </p:sp>
        </p:grpSp>
        <p:cxnSp>
          <p:nvCxnSpPr>
            <p:cNvPr id="300" name="直接箭头连接符 299"/>
            <p:cNvCxnSpPr/>
            <p:nvPr/>
          </p:nvCxnSpPr>
          <p:spPr>
            <a:xfrm flipV="1">
              <a:off x="5680" y="6577"/>
              <a:ext cx="1622" cy="13"/>
            </a:xfrm>
            <a:prstGeom prst="straightConnector1">
              <a:avLst/>
            </a:prstGeom>
            <a:ln w="412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1" name="文本框 310"/>
            <p:cNvSpPr txBox="1"/>
            <p:nvPr/>
          </p:nvSpPr>
          <p:spPr>
            <a:xfrm>
              <a:off x="5578" y="5867"/>
              <a:ext cx="1621" cy="580"/>
            </a:xfrm>
            <a:prstGeom prst="rect">
              <a:avLst/>
            </a:prstGeom>
            <a:noFill/>
          </p:spPr>
          <p:txBody>
            <a:bodyPr wrap="square" rtlCol="0">
              <a:spAutoFit/>
            </a:bodyPr>
            <a:p>
              <a:r>
                <a:rPr lang="en-US" altLang="zh-CN" b="1">
                  <a:solidFill>
                    <a:srgbClr val="FF0000"/>
                  </a:solidFill>
                </a:rPr>
                <a:t>Edit(1,2)</a:t>
              </a:r>
              <a:r>
                <a:rPr lang="en-US" altLang="zh-CN"/>
                <a:t> </a:t>
              </a:r>
              <a:endParaRPr lang="en-US" altLang="zh-CN"/>
            </a:p>
          </p:txBody>
        </p:sp>
        <p:cxnSp>
          <p:nvCxnSpPr>
            <p:cNvPr id="304" name="直接箭头连接符 303"/>
            <p:cNvCxnSpPr/>
            <p:nvPr/>
          </p:nvCxnSpPr>
          <p:spPr>
            <a:xfrm flipV="1">
              <a:off x="10904" y="6628"/>
              <a:ext cx="1501" cy="6"/>
            </a:xfrm>
            <a:prstGeom prst="straightConnector1">
              <a:avLst/>
            </a:prstGeom>
            <a:ln w="412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2" name="文本框 311"/>
            <p:cNvSpPr txBox="1"/>
            <p:nvPr/>
          </p:nvSpPr>
          <p:spPr>
            <a:xfrm>
              <a:off x="10736" y="5908"/>
              <a:ext cx="1669" cy="580"/>
            </a:xfrm>
            <a:prstGeom prst="rect">
              <a:avLst/>
            </a:prstGeom>
            <a:noFill/>
          </p:spPr>
          <p:txBody>
            <a:bodyPr wrap="square" rtlCol="0">
              <a:spAutoFit/>
            </a:bodyPr>
            <a:p>
              <a:r>
                <a:rPr lang="en-US" altLang="zh-CN" b="1">
                  <a:solidFill>
                    <a:srgbClr val="FF0000"/>
                  </a:solidFill>
                </a:rPr>
                <a:t>Edit(2,3)</a:t>
              </a:r>
              <a:r>
                <a:rPr lang="en-US" altLang="zh-CN"/>
                <a:t> </a:t>
              </a:r>
              <a:endParaRPr lang="en-US" altLang="zh-CN"/>
            </a:p>
          </p:txBody>
        </p:sp>
      </p:grpSp>
      <p:sp>
        <p:nvSpPr>
          <p:cNvPr id="8" name="文本框 7"/>
          <p:cNvSpPr txBox="1"/>
          <p:nvPr/>
        </p:nvSpPr>
        <p:spPr>
          <a:xfrm>
            <a:off x="5627370" y="5572125"/>
            <a:ext cx="5516245" cy="460375"/>
          </a:xfrm>
          <a:prstGeom prst="rect">
            <a:avLst/>
          </a:prstGeom>
          <a:noFill/>
        </p:spPr>
        <p:txBody>
          <a:bodyPr wrap="square" rtlCol="0">
            <a:spAutoFit/>
          </a:bodyPr>
          <a:p>
            <a:r>
              <a:rPr lang="en-US" altLang="zh-CN" sz="2400">
                <a:solidFill>
                  <a:srgbClr val="0070C0"/>
                </a:solidFill>
                <a:sym typeface="+mn-ea"/>
              </a:rPr>
              <a:t> answered by an on-demand traversal</a:t>
            </a:r>
            <a:endParaRPr lang="en-US" altLang="zh-CN" sz="2400">
              <a:solidFill>
                <a:srgbClr val="0070C0"/>
              </a:solidFill>
              <a:sym typeface="+mn-ea"/>
            </a:endParaRPr>
          </a:p>
        </p:txBody>
      </p:sp>
      <p:sp>
        <p:nvSpPr>
          <p:cNvPr id="9" name="文本框 8"/>
          <p:cNvSpPr txBox="1"/>
          <p:nvPr/>
        </p:nvSpPr>
        <p:spPr>
          <a:xfrm>
            <a:off x="5692775" y="6118225"/>
            <a:ext cx="5969000" cy="829945"/>
          </a:xfrm>
          <a:prstGeom prst="rect">
            <a:avLst/>
          </a:prstGeom>
          <a:noFill/>
        </p:spPr>
        <p:txBody>
          <a:bodyPr wrap="square" rtlCol="0">
            <a:spAutoFit/>
          </a:bodyPr>
          <a:p>
            <a:r>
              <a:rPr lang="en-US" altLang="zh-CN" sz="2400">
                <a:solidFill>
                  <a:srgbClr val="FF0000"/>
                </a:solidFill>
                <a:sym typeface="+mn-ea"/>
              </a:rPr>
              <a:t>Problem : very high query time</a:t>
            </a:r>
            <a:endParaRPr lang="en-US" altLang="zh-CN" sz="2400">
              <a:solidFill>
                <a:srgbClr val="FF0000"/>
              </a:solidFill>
            </a:endParaRPr>
          </a:p>
          <a:p>
            <a:endParaRPr lang="en-US" altLang="zh-CN" sz="2400">
              <a:solidFill>
                <a:srgbClr val="FF0000"/>
              </a:solidFill>
            </a:endParaRPr>
          </a:p>
        </p:txBody>
      </p:sp>
      <p:sp>
        <p:nvSpPr>
          <p:cNvPr id="43" name="矩形 42"/>
          <p:cNvSpPr/>
          <p:nvPr/>
        </p:nvSpPr>
        <p:spPr>
          <a:xfrm>
            <a:off x="1143000" y="5448935"/>
            <a:ext cx="3524885" cy="583565"/>
          </a:xfrm>
          <a:prstGeom prst="rect">
            <a:avLst/>
          </a:prstGeom>
          <a:noFill/>
          <a:ln>
            <a:noFill/>
          </a:ln>
        </p:spPr>
        <p:txBody>
          <a:bodyPr wrap="square" rtlCol="0" anchor="t">
            <a:spAutoFit/>
          </a:bodyPr>
          <a:p>
            <a:pPr algn="l"/>
            <a:r>
              <a:rPr lang="zh-CN" altLang="en-US" sz="2400" b="1">
                <a:solidFill>
                  <a:srgbClr val="FF0000"/>
                </a:solidFill>
              </a:rPr>
              <a:t>SSReach( </a:t>
            </a:r>
            <a:r>
              <a:rPr lang="en-US" altLang="zh-CN" sz="2800" i="1">
                <a:solidFill>
                  <a:srgbClr val="FF0000"/>
                </a:solidFill>
                <a:latin typeface="Georgia" panose="02040502050405020303" charset="0"/>
                <a:cs typeface="Georgia" panose="02040502050405020303" charset="0"/>
              </a:rPr>
              <a:t>v </a:t>
            </a:r>
            <a:r>
              <a:rPr lang="zh-CN" altLang="en-US" sz="2400" b="1">
                <a:solidFill>
                  <a:srgbClr val="FF0000"/>
                </a:solidFill>
              </a:rPr>
              <a:t>, </a:t>
            </a:r>
            <a:r>
              <a:rPr lang="en-US" altLang="zh-CN" sz="2800" i="1">
                <a:solidFill>
                  <a:srgbClr val="FF0000"/>
                </a:solidFill>
                <a:latin typeface="Georgia" panose="02040502050405020303" charset="0"/>
                <a:cs typeface="Georgia" panose="02040502050405020303" charset="0"/>
              </a:rPr>
              <a:t>w</a:t>
            </a:r>
            <a:r>
              <a:rPr lang="zh-CN" altLang="en-US" sz="2400" b="1">
                <a:solidFill>
                  <a:srgbClr val="FF0000"/>
                </a:solidFill>
              </a:rPr>
              <a:t> , </a:t>
            </a:r>
            <a:r>
              <a:rPr lang="en-US" altLang="zh-CN" sz="2800" i="1">
                <a:solidFill>
                  <a:srgbClr val="FF0000"/>
                </a:solidFill>
                <a:latin typeface="Georgia" panose="02040502050405020303" charset="0"/>
                <a:cs typeface="Georgia" panose="02040502050405020303" charset="0"/>
              </a:rPr>
              <a:t>S</a:t>
            </a:r>
            <a:r>
              <a:rPr lang="zh-CN" altLang="en-US" sz="2400" b="1">
                <a:solidFill>
                  <a:srgbClr val="FF0000"/>
                </a:solidFill>
              </a:rPr>
              <a:t>)          </a:t>
            </a:r>
            <a:r>
              <a:rPr lang="zh-CN" altLang="en-US" sz="3200" b="1">
                <a:solidFill>
                  <a:srgbClr val="0070C0"/>
                </a:solidFill>
              </a:rPr>
              <a:t> </a:t>
            </a:r>
            <a:endParaRPr lang="zh-CN" altLang="en-US" sz="3200" b="1">
              <a:solidFill>
                <a:srgbClr val="0070C0"/>
              </a:solidFill>
            </a:endParaRPr>
          </a:p>
        </p:txBody>
      </p:sp>
      <p:sp>
        <p:nvSpPr>
          <p:cNvPr id="4" name="文本框 3"/>
          <p:cNvSpPr txBox="1"/>
          <p:nvPr/>
        </p:nvSpPr>
        <p:spPr>
          <a:xfrm>
            <a:off x="11219180" y="6320155"/>
            <a:ext cx="922655" cy="368300"/>
          </a:xfrm>
          <a:prstGeom prst="rect">
            <a:avLst/>
          </a:prstGeom>
          <a:noFill/>
        </p:spPr>
        <p:txBody>
          <a:bodyPr wrap="square" rtlCol="0">
            <a:spAutoFit/>
          </a:bodyPr>
          <a:p>
            <a:r>
              <a:rPr lang="en-US" altLang="zh-CN" b="1"/>
              <a:t>7/</a:t>
            </a:r>
            <a:r>
              <a:rPr lang="en-US" b="1"/>
              <a:t>34</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500"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500"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898390" y="762635"/>
            <a:ext cx="4516755" cy="460375"/>
          </a:xfrm>
          <a:prstGeom prst="rect">
            <a:avLst/>
          </a:prstGeom>
          <a:noFill/>
        </p:spPr>
        <p:txBody>
          <a:bodyPr wrap="square" rtlCol="0">
            <a:spAutoFit/>
          </a:bodyPr>
          <a:p>
            <a:r>
              <a:rPr lang="en-US" altLang="zh-CN" sz="2400" b="1" i="1">
                <a:solidFill>
                  <a:srgbClr val="FF0000"/>
                </a:solidFill>
              </a:rPr>
              <a:t>II</a:t>
            </a:r>
            <a:r>
              <a:rPr lang="en-US" altLang="zh-CN" sz="2400" b="1">
                <a:solidFill>
                  <a:srgbClr val="FF0000"/>
                </a:solidFill>
              </a:rPr>
              <a:t>  Index All Snapshot (IAS)   </a:t>
            </a:r>
            <a:endParaRPr lang="en-US" altLang="zh-CN" sz="2400" b="1">
              <a:solidFill>
                <a:srgbClr val="FF0000"/>
              </a:solidFill>
            </a:endParaRPr>
          </a:p>
        </p:txBody>
      </p:sp>
      <p:sp>
        <p:nvSpPr>
          <p:cNvPr id="7" name="文本框 6"/>
          <p:cNvSpPr txBox="1"/>
          <p:nvPr/>
        </p:nvSpPr>
        <p:spPr>
          <a:xfrm>
            <a:off x="3315970" y="1323975"/>
            <a:ext cx="4859655" cy="460375"/>
          </a:xfrm>
          <a:prstGeom prst="rect">
            <a:avLst/>
          </a:prstGeom>
          <a:noFill/>
        </p:spPr>
        <p:txBody>
          <a:bodyPr wrap="square" rtlCol="0">
            <a:spAutoFit/>
          </a:bodyPr>
          <a:p>
            <a:r>
              <a:rPr lang="en-US" altLang="zh-CN" sz="2400">
                <a:solidFill>
                  <a:srgbClr val="0070C0"/>
                </a:solidFill>
                <a:sym typeface="+mn-ea"/>
              </a:rPr>
              <a:t>Time-Evolving Hierarchies (TEHs)</a:t>
            </a:r>
            <a:endParaRPr lang="en-US" altLang="zh-CN" sz="2400">
              <a:solidFill>
                <a:srgbClr val="0070C0"/>
              </a:solidFill>
            </a:endParaRPr>
          </a:p>
        </p:txBody>
      </p:sp>
      <p:sp>
        <p:nvSpPr>
          <p:cNvPr id="2" name="文本框 1"/>
          <p:cNvSpPr txBox="1"/>
          <p:nvPr/>
        </p:nvSpPr>
        <p:spPr>
          <a:xfrm>
            <a:off x="815132" y="683638"/>
            <a:ext cx="3134360" cy="583565"/>
          </a:xfrm>
          <a:prstGeom prst="rect">
            <a:avLst/>
          </a:prstGeom>
          <a:noFill/>
        </p:spPr>
        <p:txBody>
          <a:bodyPr wrap="none" rtlCol="0">
            <a:spAutoFit/>
            <a:scene3d>
              <a:camera prst="orthographicFront"/>
              <a:lightRig rig="threePt" dir="t"/>
            </a:scene3d>
            <a:sp3d contourW="12700"/>
          </a:bodyPr>
          <a:p>
            <a:pPr algn="ctr"/>
            <a:r>
              <a:rPr lang="zh-CN" altLang="en-US" sz="3200" b="1" dirty="0">
                <a:solidFill>
                  <a:schemeClr val="tx2"/>
                </a:solidFill>
                <a:latin typeface="Century Gothic" panose="020B0502020202020204" pitchFamily="34" charset="0"/>
                <a:ea typeface="+mj-ea"/>
                <a:sym typeface="+mn-ea"/>
              </a:rPr>
              <a:t>Exist Approach</a:t>
            </a:r>
            <a:endParaRPr lang="zh-CN" altLang="en-US" sz="3200" b="1" dirty="0">
              <a:solidFill>
                <a:schemeClr val="tx2"/>
              </a:solidFill>
              <a:latin typeface="Century Gothic" panose="020B0502020202020204" pitchFamily="34" charset="0"/>
              <a:ea typeface="+mj-ea"/>
            </a:endParaRPr>
          </a:p>
        </p:txBody>
      </p:sp>
      <p:grpSp>
        <p:nvGrpSpPr>
          <p:cNvPr id="6" name="组合 5"/>
          <p:cNvGrpSpPr/>
          <p:nvPr/>
        </p:nvGrpSpPr>
        <p:grpSpPr>
          <a:xfrm>
            <a:off x="379730" y="1767840"/>
            <a:ext cx="10222865" cy="3357880"/>
            <a:chOff x="1008" y="4319"/>
            <a:chExt cx="16099" cy="5288"/>
          </a:xfrm>
        </p:grpSpPr>
        <p:grpSp>
          <p:nvGrpSpPr>
            <p:cNvPr id="66" name="组合 65"/>
            <p:cNvGrpSpPr/>
            <p:nvPr/>
          </p:nvGrpSpPr>
          <p:grpSpPr>
            <a:xfrm>
              <a:off x="2021" y="4456"/>
              <a:ext cx="2983" cy="3642"/>
              <a:chOff x="1585" y="3436"/>
              <a:chExt cx="2983" cy="3642"/>
            </a:xfrm>
          </p:grpSpPr>
          <p:grpSp>
            <p:nvGrpSpPr>
              <p:cNvPr id="15" name="组合 14"/>
              <p:cNvGrpSpPr/>
              <p:nvPr/>
            </p:nvGrpSpPr>
            <p:grpSpPr>
              <a:xfrm>
                <a:off x="2829" y="3436"/>
                <a:ext cx="461" cy="531"/>
                <a:chOff x="2095" y="3908"/>
                <a:chExt cx="594" cy="637"/>
              </a:xfrm>
            </p:grpSpPr>
            <p:sp>
              <p:nvSpPr>
                <p:cNvPr id="11" name="文本框 10"/>
                <p:cNvSpPr txBox="1"/>
                <p:nvPr/>
              </p:nvSpPr>
              <p:spPr>
                <a:xfrm flipH="1">
                  <a:off x="2095" y="3908"/>
                  <a:ext cx="575" cy="637"/>
                </a:xfrm>
                <a:prstGeom prst="rect">
                  <a:avLst/>
                </a:prstGeom>
                <a:noFill/>
              </p:spPr>
              <p:txBody>
                <a:bodyPr wrap="square" rtlCol="0">
                  <a:spAutoFit/>
                </a:bodyPr>
                <a:p>
                  <a:r>
                    <a:rPr lang="en-US" altLang="zh-CN" sz="1600"/>
                    <a:t>A</a:t>
                  </a:r>
                  <a:endParaRPr lang="en-US" altLang="zh-CN" sz="1600"/>
                </a:p>
              </p:txBody>
            </p:sp>
            <p:sp>
              <p:nvSpPr>
                <p:cNvPr id="10" name="椭圆 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 name="组合 15"/>
              <p:cNvGrpSpPr/>
              <p:nvPr/>
            </p:nvGrpSpPr>
            <p:grpSpPr>
              <a:xfrm>
                <a:off x="2120" y="4370"/>
                <a:ext cx="463" cy="531"/>
                <a:chOff x="2092" y="3920"/>
                <a:chExt cx="597" cy="637"/>
              </a:xfrm>
            </p:grpSpPr>
            <p:sp>
              <p:nvSpPr>
                <p:cNvPr id="19" name="文本框 18"/>
                <p:cNvSpPr txBox="1"/>
                <p:nvPr/>
              </p:nvSpPr>
              <p:spPr>
                <a:xfrm>
                  <a:off x="2092" y="3920"/>
                  <a:ext cx="480" cy="637"/>
                </a:xfrm>
                <a:prstGeom prst="rect">
                  <a:avLst/>
                </a:prstGeom>
                <a:noFill/>
              </p:spPr>
              <p:txBody>
                <a:bodyPr wrap="square" rtlCol="0">
                  <a:spAutoFit/>
                </a:bodyPr>
                <a:p>
                  <a:r>
                    <a:rPr lang="en-US" altLang="zh-CN" sz="1600"/>
                    <a:t>B</a:t>
                  </a:r>
                  <a:endParaRPr lang="en-US" altLang="zh-CN" sz="1600"/>
                </a:p>
              </p:txBody>
            </p:sp>
            <p:sp>
              <p:nvSpPr>
                <p:cNvPr id="18" name="椭圆 17"/>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 name="组合 19"/>
              <p:cNvGrpSpPr/>
              <p:nvPr/>
            </p:nvGrpSpPr>
            <p:grpSpPr>
              <a:xfrm>
                <a:off x="3540" y="4410"/>
                <a:ext cx="463" cy="531"/>
                <a:chOff x="2092" y="3920"/>
                <a:chExt cx="597" cy="637"/>
              </a:xfrm>
            </p:grpSpPr>
            <p:sp>
              <p:nvSpPr>
                <p:cNvPr id="22" name="文本框 21"/>
                <p:cNvSpPr txBox="1"/>
                <p:nvPr/>
              </p:nvSpPr>
              <p:spPr>
                <a:xfrm>
                  <a:off x="2092" y="3920"/>
                  <a:ext cx="480" cy="637"/>
                </a:xfrm>
                <a:prstGeom prst="rect">
                  <a:avLst/>
                </a:prstGeom>
                <a:noFill/>
              </p:spPr>
              <p:txBody>
                <a:bodyPr wrap="square" rtlCol="0">
                  <a:spAutoFit/>
                </a:bodyPr>
                <a:p>
                  <a:r>
                    <a:rPr lang="en-US" altLang="zh-CN" sz="1600"/>
                    <a:t>F</a:t>
                  </a:r>
                  <a:endParaRPr lang="en-US" altLang="zh-CN" sz="1600"/>
                </a:p>
              </p:txBody>
            </p:sp>
            <p:sp>
              <p:nvSpPr>
                <p:cNvPr id="21" name="椭圆 2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3" name="组合 22"/>
              <p:cNvGrpSpPr/>
              <p:nvPr/>
            </p:nvGrpSpPr>
            <p:grpSpPr>
              <a:xfrm>
                <a:off x="1585" y="5453"/>
                <a:ext cx="463" cy="531"/>
                <a:chOff x="2092" y="3920"/>
                <a:chExt cx="597" cy="637"/>
              </a:xfrm>
            </p:grpSpPr>
            <p:sp>
              <p:nvSpPr>
                <p:cNvPr id="24" name="椭圆 2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2092" y="3920"/>
                  <a:ext cx="480" cy="637"/>
                </a:xfrm>
                <a:prstGeom prst="rect">
                  <a:avLst/>
                </a:prstGeom>
                <a:noFill/>
              </p:spPr>
              <p:txBody>
                <a:bodyPr wrap="square" rtlCol="0">
                  <a:spAutoFit/>
                </a:bodyPr>
                <a:p>
                  <a:r>
                    <a:rPr lang="en-US" altLang="zh-CN" sz="1600"/>
                    <a:t>C</a:t>
                  </a:r>
                  <a:endParaRPr lang="en-US" altLang="zh-CN" sz="1600"/>
                </a:p>
              </p:txBody>
            </p:sp>
          </p:grpSp>
          <p:grpSp>
            <p:nvGrpSpPr>
              <p:cNvPr id="26" name="组合 25"/>
              <p:cNvGrpSpPr/>
              <p:nvPr/>
            </p:nvGrpSpPr>
            <p:grpSpPr>
              <a:xfrm>
                <a:off x="2549" y="5450"/>
                <a:ext cx="463" cy="531"/>
                <a:chOff x="2092" y="3920"/>
                <a:chExt cx="597" cy="637"/>
              </a:xfrm>
            </p:grpSpPr>
            <p:sp>
              <p:nvSpPr>
                <p:cNvPr id="31" name="文本框 30"/>
                <p:cNvSpPr txBox="1"/>
                <p:nvPr/>
              </p:nvSpPr>
              <p:spPr>
                <a:xfrm>
                  <a:off x="2092" y="3920"/>
                  <a:ext cx="480" cy="637"/>
                </a:xfrm>
                <a:prstGeom prst="rect">
                  <a:avLst/>
                </a:prstGeom>
                <a:noFill/>
              </p:spPr>
              <p:txBody>
                <a:bodyPr wrap="square" rtlCol="0">
                  <a:spAutoFit/>
                </a:bodyPr>
                <a:p>
                  <a:r>
                    <a:rPr lang="en-US" altLang="zh-CN" sz="1600"/>
                    <a:t>D</a:t>
                  </a:r>
                  <a:endParaRPr lang="en-US" altLang="zh-CN" sz="1600"/>
                </a:p>
              </p:txBody>
            </p:sp>
            <p:sp>
              <p:nvSpPr>
                <p:cNvPr id="28" name="椭圆 27"/>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2" name="组合 31"/>
              <p:cNvGrpSpPr/>
              <p:nvPr/>
            </p:nvGrpSpPr>
            <p:grpSpPr>
              <a:xfrm>
                <a:off x="3265" y="5448"/>
                <a:ext cx="463" cy="531"/>
                <a:chOff x="2092" y="3920"/>
                <a:chExt cx="597" cy="637"/>
              </a:xfrm>
            </p:grpSpPr>
            <p:sp>
              <p:nvSpPr>
                <p:cNvPr id="34" name="文本框 33"/>
                <p:cNvSpPr txBox="1"/>
                <p:nvPr/>
              </p:nvSpPr>
              <p:spPr>
                <a:xfrm>
                  <a:off x="2092" y="3920"/>
                  <a:ext cx="480" cy="637"/>
                </a:xfrm>
                <a:prstGeom prst="rect">
                  <a:avLst/>
                </a:prstGeom>
                <a:noFill/>
              </p:spPr>
              <p:txBody>
                <a:bodyPr wrap="square" rtlCol="0">
                  <a:spAutoFit/>
                </a:bodyPr>
                <a:p>
                  <a:r>
                    <a:rPr lang="en-US" altLang="zh-CN" sz="1600"/>
                    <a:t>G</a:t>
                  </a:r>
                  <a:endParaRPr lang="en-US" altLang="zh-CN" sz="1600"/>
                </a:p>
              </p:txBody>
            </p:sp>
            <p:sp>
              <p:nvSpPr>
                <p:cNvPr id="33" name="椭圆 3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5" name="组合 34"/>
              <p:cNvGrpSpPr/>
              <p:nvPr/>
            </p:nvGrpSpPr>
            <p:grpSpPr>
              <a:xfrm>
                <a:off x="4106" y="5451"/>
                <a:ext cx="463" cy="531"/>
                <a:chOff x="2092" y="3920"/>
                <a:chExt cx="597" cy="637"/>
              </a:xfrm>
            </p:grpSpPr>
            <p:sp>
              <p:nvSpPr>
                <p:cNvPr id="39" name="文本框 38"/>
                <p:cNvSpPr txBox="1"/>
                <p:nvPr/>
              </p:nvSpPr>
              <p:spPr>
                <a:xfrm>
                  <a:off x="2092" y="3920"/>
                  <a:ext cx="480" cy="637"/>
                </a:xfrm>
                <a:prstGeom prst="rect">
                  <a:avLst/>
                </a:prstGeom>
                <a:noFill/>
              </p:spPr>
              <p:txBody>
                <a:bodyPr wrap="square" rtlCol="0">
                  <a:spAutoFit/>
                </a:bodyPr>
                <a:p>
                  <a:r>
                    <a:rPr lang="en-US" altLang="zh-CN" sz="1600"/>
                    <a:t>H</a:t>
                  </a:r>
                  <a:endParaRPr lang="en-US" altLang="zh-CN" sz="1600"/>
                </a:p>
              </p:txBody>
            </p:sp>
            <p:sp>
              <p:nvSpPr>
                <p:cNvPr id="36" name="椭圆 3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9" name="组合 48"/>
              <p:cNvGrpSpPr/>
              <p:nvPr/>
            </p:nvGrpSpPr>
            <p:grpSpPr>
              <a:xfrm>
                <a:off x="2550" y="6548"/>
                <a:ext cx="463" cy="531"/>
                <a:chOff x="2092" y="3920"/>
                <a:chExt cx="597" cy="637"/>
              </a:xfrm>
            </p:grpSpPr>
            <p:sp>
              <p:nvSpPr>
                <p:cNvPr id="51" name="文本框 50"/>
                <p:cNvSpPr txBox="1"/>
                <p:nvPr/>
              </p:nvSpPr>
              <p:spPr>
                <a:xfrm>
                  <a:off x="2092" y="3920"/>
                  <a:ext cx="480" cy="637"/>
                </a:xfrm>
                <a:prstGeom prst="rect">
                  <a:avLst/>
                </a:prstGeom>
                <a:noFill/>
              </p:spPr>
              <p:txBody>
                <a:bodyPr wrap="square" rtlCol="0">
                  <a:spAutoFit/>
                </a:bodyPr>
                <a:p>
                  <a:r>
                    <a:rPr lang="en-US" altLang="zh-CN" sz="1600"/>
                    <a:t>E</a:t>
                  </a:r>
                  <a:endParaRPr lang="en-US" altLang="zh-CN" sz="1600"/>
                </a:p>
              </p:txBody>
            </p:sp>
            <p:sp>
              <p:nvSpPr>
                <p:cNvPr id="50" name="椭圆 49"/>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52" name="直接箭头连接符 51"/>
              <p:cNvCxnSpPr>
                <a:stCxn id="10" idx="4"/>
                <a:endCxn id="18" idx="7"/>
              </p:cNvCxnSpPr>
              <p:nvPr/>
            </p:nvCxnSpPr>
            <p:spPr>
              <a:xfrm flipH="1">
                <a:off x="2520" y="3937"/>
                <a:ext cx="555" cy="52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8" idx="4"/>
                <a:endCxn id="24" idx="7"/>
              </p:cNvCxnSpPr>
              <p:nvPr/>
            </p:nvCxnSpPr>
            <p:spPr>
              <a:xfrm flipH="1">
                <a:off x="1985" y="4861"/>
                <a:ext cx="383" cy="68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8" idx="4"/>
                <a:endCxn id="28" idx="0"/>
              </p:cNvCxnSpPr>
              <p:nvPr/>
            </p:nvCxnSpPr>
            <p:spPr>
              <a:xfrm>
                <a:off x="2368" y="4861"/>
                <a:ext cx="429" cy="61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0" idx="4"/>
                <a:endCxn id="21" idx="1"/>
              </p:cNvCxnSpPr>
              <p:nvPr/>
            </p:nvCxnSpPr>
            <p:spPr>
              <a:xfrm>
                <a:off x="3075" y="3937"/>
                <a:ext cx="561" cy="56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1" idx="4"/>
                <a:endCxn id="33" idx="0"/>
              </p:cNvCxnSpPr>
              <p:nvPr/>
            </p:nvCxnSpPr>
            <p:spPr>
              <a:xfrm flipH="1">
                <a:off x="3513" y="4901"/>
                <a:ext cx="275" cy="57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36" idx="0"/>
              </p:cNvCxnSpPr>
              <p:nvPr/>
            </p:nvCxnSpPr>
            <p:spPr>
              <a:xfrm>
                <a:off x="3822" y="4871"/>
                <a:ext cx="532" cy="60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8" idx="4"/>
                <a:endCxn id="50" idx="0"/>
              </p:cNvCxnSpPr>
              <p:nvPr/>
            </p:nvCxnSpPr>
            <p:spPr>
              <a:xfrm>
                <a:off x="2797" y="5941"/>
                <a:ext cx="1" cy="63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21" name="组合 120"/>
            <p:cNvGrpSpPr/>
            <p:nvPr/>
          </p:nvGrpSpPr>
          <p:grpSpPr>
            <a:xfrm>
              <a:off x="7601" y="4390"/>
              <a:ext cx="2273" cy="3650"/>
              <a:chOff x="7601" y="4390"/>
              <a:chExt cx="2273" cy="3650"/>
            </a:xfrm>
          </p:grpSpPr>
          <p:grpSp>
            <p:nvGrpSpPr>
              <p:cNvPr id="80" name="组合 79"/>
              <p:cNvGrpSpPr/>
              <p:nvPr/>
            </p:nvGrpSpPr>
            <p:grpSpPr>
              <a:xfrm rot="0">
                <a:off x="8545" y="4390"/>
                <a:ext cx="461" cy="531"/>
                <a:chOff x="2095" y="3908"/>
                <a:chExt cx="594" cy="637"/>
              </a:xfrm>
            </p:grpSpPr>
            <p:sp>
              <p:nvSpPr>
                <p:cNvPr id="83" name="文本框 82"/>
                <p:cNvSpPr txBox="1"/>
                <p:nvPr/>
              </p:nvSpPr>
              <p:spPr>
                <a:xfrm flipH="1">
                  <a:off x="2095" y="3908"/>
                  <a:ext cx="575" cy="637"/>
                </a:xfrm>
                <a:prstGeom prst="rect">
                  <a:avLst/>
                </a:prstGeom>
                <a:noFill/>
              </p:spPr>
              <p:txBody>
                <a:bodyPr wrap="square" rtlCol="0">
                  <a:spAutoFit/>
                </a:bodyPr>
                <a:p>
                  <a:r>
                    <a:rPr lang="en-US" altLang="zh-CN" sz="1600"/>
                    <a:t>A</a:t>
                  </a:r>
                  <a:endParaRPr lang="en-US" altLang="zh-CN" sz="1600"/>
                </a:p>
              </p:txBody>
            </p:sp>
            <p:sp>
              <p:nvSpPr>
                <p:cNvPr id="84" name="椭圆 8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a:off x="7761" y="5399"/>
                <a:ext cx="463" cy="531"/>
                <a:chOff x="2092" y="3920"/>
                <a:chExt cx="597" cy="637"/>
              </a:xfrm>
            </p:grpSpPr>
            <p:sp>
              <p:nvSpPr>
                <p:cNvPr id="87" name="文本框 86"/>
                <p:cNvSpPr txBox="1"/>
                <p:nvPr/>
              </p:nvSpPr>
              <p:spPr>
                <a:xfrm>
                  <a:off x="2092" y="3920"/>
                  <a:ext cx="480" cy="637"/>
                </a:xfrm>
                <a:prstGeom prst="rect">
                  <a:avLst/>
                </a:prstGeom>
                <a:noFill/>
              </p:spPr>
              <p:txBody>
                <a:bodyPr wrap="square" rtlCol="0">
                  <a:spAutoFit/>
                </a:bodyPr>
                <a:p>
                  <a:r>
                    <a:rPr lang="en-US" altLang="zh-CN" sz="1600"/>
                    <a:t>B</a:t>
                  </a:r>
                  <a:endParaRPr lang="en-US" altLang="zh-CN" sz="1600"/>
                </a:p>
              </p:txBody>
            </p:sp>
            <p:sp>
              <p:nvSpPr>
                <p:cNvPr id="94" name="椭圆 9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5" name="组合 94"/>
              <p:cNvGrpSpPr/>
              <p:nvPr/>
            </p:nvGrpSpPr>
            <p:grpSpPr>
              <a:xfrm rot="0">
                <a:off x="8552" y="5467"/>
                <a:ext cx="463" cy="531"/>
                <a:chOff x="2092" y="3920"/>
                <a:chExt cx="597" cy="637"/>
              </a:xfrm>
            </p:grpSpPr>
            <p:sp>
              <p:nvSpPr>
                <p:cNvPr id="96" name="文本框 95"/>
                <p:cNvSpPr txBox="1"/>
                <p:nvPr/>
              </p:nvSpPr>
              <p:spPr>
                <a:xfrm>
                  <a:off x="2092" y="3920"/>
                  <a:ext cx="480" cy="637"/>
                </a:xfrm>
                <a:prstGeom prst="rect">
                  <a:avLst/>
                </a:prstGeom>
                <a:noFill/>
              </p:spPr>
              <p:txBody>
                <a:bodyPr wrap="square" rtlCol="0">
                  <a:spAutoFit/>
                </a:bodyPr>
                <a:p>
                  <a:r>
                    <a:rPr lang="en-US" altLang="zh-CN" sz="1600"/>
                    <a:t>F</a:t>
                  </a:r>
                  <a:endParaRPr lang="en-US" altLang="zh-CN" sz="1600"/>
                </a:p>
              </p:txBody>
            </p:sp>
            <p:sp>
              <p:nvSpPr>
                <p:cNvPr id="97" name="椭圆 9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8" name="组合 97"/>
              <p:cNvGrpSpPr/>
              <p:nvPr/>
            </p:nvGrpSpPr>
            <p:grpSpPr>
              <a:xfrm rot="0">
                <a:off x="7601" y="6419"/>
                <a:ext cx="463" cy="531"/>
                <a:chOff x="2092" y="3920"/>
                <a:chExt cx="597" cy="637"/>
              </a:xfrm>
            </p:grpSpPr>
            <p:sp>
              <p:nvSpPr>
                <p:cNvPr id="100" name="文本框 99"/>
                <p:cNvSpPr txBox="1"/>
                <p:nvPr/>
              </p:nvSpPr>
              <p:spPr>
                <a:xfrm>
                  <a:off x="2092" y="3920"/>
                  <a:ext cx="480" cy="637"/>
                </a:xfrm>
                <a:prstGeom prst="rect">
                  <a:avLst/>
                </a:prstGeom>
                <a:noFill/>
              </p:spPr>
              <p:txBody>
                <a:bodyPr wrap="square" rtlCol="0">
                  <a:spAutoFit/>
                </a:bodyPr>
                <a:p>
                  <a:r>
                    <a:rPr lang="en-US" altLang="zh-CN" sz="1600"/>
                    <a:t>C</a:t>
                  </a:r>
                  <a:endParaRPr lang="en-US" altLang="zh-CN" sz="1600"/>
                </a:p>
              </p:txBody>
            </p:sp>
            <p:sp>
              <p:nvSpPr>
                <p:cNvPr id="99" name="椭圆 9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1" name="组合 100"/>
              <p:cNvGrpSpPr/>
              <p:nvPr/>
            </p:nvGrpSpPr>
            <p:grpSpPr>
              <a:xfrm rot="0">
                <a:off x="9382" y="5417"/>
                <a:ext cx="463" cy="531"/>
                <a:chOff x="2092" y="3920"/>
                <a:chExt cx="597" cy="637"/>
              </a:xfrm>
            </p:grpSpPr>
            <p:sp>
              <p:nvSpPr>
                <p:cNvPr id="102" name="文本框 101"/>
                <p:cNvSpPr txBox="1"/>
                <p:nvPr/>
              </p:nvSpPr>
              <p:spPr>
                <a:xfrm>
                  <a:off x="2092" y="3920"/>
                  <a:ext cx="480" cy="637"/>
                </a:xfrm>
                <a:prstGeom prst="rect">
                  <a:avLst/>
                </a:prstGeom>
                <a:noFill/>
              </p:spPr>
              <p:txBody>
                <a:bodyPr wrap="square" rtlCol="0">
                  <a:spAutoFit/>
                </a:bodyPr>
                <a:p>
                  <a:r>
                    <a:rPr lang="en-US" altLang="zh-CN" sz="1600"/>
                    <a:t>D</a:t>
                  </a:r>
                  <a:endParaRPr lang="en-US" altLang="zh-CN" sz="1600"/>
                </a:p>
              </p:txBody>
            </p:sp>
            <p:sp>
              <p:nvSpPr>
                <p:cNvPr id="103" name="椭圆 10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4" name="组合 103"/>
              <p:cNvGrpSpPr/>
              <p:nvPr/>
            </p:nvGrpSpPr>
            <p:grpSpPr>
              <a:xfrm rot="0">
                <a:off x="7616" y="7510"/>
                <a:ext cx="463" cy="531"/>
                <a:chOff x="2092" y="3920"/>
                <a:chExt cx="597" cy="637"/>
              </a:xfrm>
            </p:grpSpPr>
            <p:sp>
              <p:nvSpPr>
                <p:cNvPr id="105" name="文本框 104"/>
                <p:cNvSpPr txBox="1"/>
                <p:nvPr/>
              </p:nvSpPr>
              <p:spPr>
                <a:xfrm>
                  <a:off x="2092" y="3920"/>
                  <a:ext cx="480" cy="637"/>
                </a:xfrm>
                <a:prstGeom prst="rect">
                  <a:avLst/>
                </a:prstGeom>
                <a:noFill/>
              </p:spPr>
              <p:txBody>
                <a:bodyPr wrap="square" rtlCol="0">
                  <a:spAutoFit/>
                </a:bodyPr>
                <a:p>
                  <a:r>
                    <a:rPr lang="en-US" altLang="zh-CN" sz="1600"/>
                    <a:t>G</a:t>
                  </a:r>
                  <a:endParaRPr lang="en-US" altLang="zh-CN" sz="1600"/>
                </a:p>
              </p:txBody>
            </p:sp>
            <p:sp>
              <p:nvSpPr>
                <p:cNvPr id="106" name="椭圆 105"/>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7" name="组合 106"/>
              <p:cNvGrpSpPr/>
              <p:nvPr/>
            </p:nvGrpSpPr>
            <p:grpSpPr>
              <a:xfrm rot="0">
                <a:off x="8567" y="6430"/>
                <a:ext cx="463" cy="531"/>
                <a:chOff x="2092" y="3920"/>
                <a:chExt cx="597" cy="637"/>
              </a:xfrm>
            </p:grpSpPr>
            <p:sp>
              <p:nvSpPr>
                <p:cNvPr id="108" name="文本框 107"/>
                <p:cNvSpPr txBox="1"/>
                <p:nvPr/>
              </p:nvSpPr>
              <p:spPr>
                <a:xfrm>
                  <a:off x="2092" y="3920"/>
                  <a:ext cx="480" cy="637"/>
                </a:xfrm>
                <a:prstGeom prst="rect">
                  <a:avLst/>
                </a:prstGeom>
                <a:noFill/>
              </p:spPr>
              <p:txBody>
                <a:bodyPr wrap="square" rtlCol="0">
                  <a:spAutoFit/>
                </a:bodyPr>
                <a:p>
                  <a:r>
                    <a:rPr lang="en-US" altLang="zh-CN" sz="1600"/>
                    <a:t>H</a:t>
                  </a:r>
                  <a:endParaRPr lang="en-US" altLang="zh-CN" sz="1600"/>
                </a:p>
              </p:txBody>
            </p:sp>
            <p:sp>
              <p:nvSpPr>
                <p:cNvPr id="109" name="椭圆 108"/>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0" name="组合 109"/>
              <p:cNvGrpSpPr/>
              <p:nvPr/>
            </p:nvGrpSpPr>
            <p:grpSpPr>
              <a:xfrm rot="0">
                <a:off x="9412" y="6425"/>
                <a:ext cx="463" cy="531"/>
                <a:chOff x="2092" y="3920"/>
                <a:chExt cx="597" cy="637"/>
              </a:xfrm>
            </p:grpSpPr>
            <p:sp>
              <p:nvSpPr>
                <p:cNvPr id="111" name="文本框 110"/>
                <p:cNvSpPr txBox="1"/>
                <p:nvPr/>
              </p:nvSpPr>
              <p:spPr>
                <a:xfrm>
                  <a:off x="2092" y="3920"/>
                  <a:ext cx="480" cy="637"/>
                </a:xfrm>
                <a:prstGeom prst="rect">
                  <a:avLst/>
                </a:prstGeom>
                <a:noFill/>
              </p:spPr>
              <p:txBody>
                <a:bodyPr wrap="square" rtlCol="0">
                  <a:spAutoFit/>
                </a:bodyPr>
                <a:p>
                  <a:r>
                    <a:rPr lang="en-US" altLang="zh-CN" sz="1600"/>
                    <a:t>E</a:t>
                  </a:r>
                  <a:endParaRPr lang="en-US" altLang="zh-CN" sz="1600"/>
                </a:p>
              </p:txBody>
            </p:sp>
            <p:sp>
              <p:nvSpPr>
                <p:cNvPr id="112" name="椭圆 111"/>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13" name="直接箭头连接符 112"/>
              <p:cNvCxnSpPr>
                <a:stCxn id="84" idx="4"/>
                <a:endCxn id="94" idx="7"/>
              </p:cNvCxnSpPr>
              <p:nvPr/>
            </p:nvCxnSpPr>
            <p:spPr>
              <a:xfrm flipH="1">
                <a:off x="8161" y="4891"/>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94" idx="4"/>
                <a:endCxn id="99" idx="0"/>
              </p:cNvCxnSpPr>
              <p:nvPr/>
            </p:nvCxnSpPr>
            <p:spPr>
              <a:xfrm flipH="1">
                <a:off x="7849" y="5890"/>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84" idx="4"/>
                <a:endCxn id="103" idx="0"/>
              </p:cNvCxnSpPr>
              <p:nvPr/>
            </p:nvCxnSpPr>
            <p:spPr>
              <a:xfrm>
                <a:off x="8791" y="4891"/>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84" idx="4"/>
                <a:endCxn id="97" idx="0"/>
              </p:cNvCxnSpPr>
              <p:nvPr/>
            </p:nvCxnSpPr>
            <p:spPr>
              <a:xfrm>
                <a:off x="8791" y="4891"/>
                <a:ext cx="9"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99" idx="4"/>
                <a:endCxn id="106" idx="0"/>
              </p:cNvCxnSpPr>
              <p:nvPr/>
            </p:nvCxnSpPr>
            <p:spPr>
              <a:xfrm>
                <a:off x="7849" y="6910"/>
                <a:ext cx="15" cy="643"/>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97" idx="4"/>
                <a:endCxn id="109" idx="0"/>
              </p:cNvCxnSpPr>
              <p:nvPr/>
            </p:nvCxnSpPr>
            <p:spPr>
              <a:xfrm>
                <a:off x="8800" y="5958"/>
                <a:ext cx="15" cy="500"/>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03" idx="4"/>
                <a:endCxn id="112" idx="0"/>
              </p:cNvCxnSpPr>
              <p:nvPr/>
            </p:nvCxnSpPr>
            <p:spPr>
              <a:xfrm>
                <a:off x="9630" y="5908"/>
                <a:ext cx="30" cy="545"/>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61" name="组合 160"/>
            <p:cNvGrpSpPr/>
            <p:nvPr/>
          </p:nvGrpSpPr>
          <p:grpSpPr>
            <a:xfrm>
              <a:off x="13001" y="4319"/>
              <a:ext cx="2278" cy="4620"/>
              <a:chOff x="13106" y="4409"/>
              <a:chExt cx="2278" cy="4620"/>
            </a:xfrm>
          </p:grpSpPr>
          <p:grpSp>
            <p:nvGrpSpPr>
              <p:cNvPr id="123" name="组合 122"/>
              <p:cNvGrpSpPr/>
              <p:nvPr/>
            </p:nvGrpSpPr>
            <p:grpSpPr>
              <a:xfrm rot="0">
                <a:off x="14050" y="4409"/>
                <a:ext cx="461" cy="531"/>
                <a:chOff x="2095" y="3908"/>
                <a:chExt cx="594" cy="637"/>
              </a:xfrm>
            </p:grpSpPr>
            <p:sp>
              <p:nvSpPr>
                <p:cNvPr id="124" name="文本框 123"/>
                <p:cNvSpPr txBox="1"/>
                <p:nvPr/>
              </p:nvSpPr>
              <p:spPr>
                <a:xfrm flipH="1">
                  <a:off x="2095" y="3908"/>
                  <a:ext cx="575" cy="637"/>
                </a:xfrm>
                <a:prstGeom prst="rect">
                  <a:avLst/>
                </a:prstGeom>
                <a:noFill/>
              </p:spPr>
              <p:txBody>
                <a:bodyPr wrap="square" rtlCol="0">
                  <a:spAutoFit/>
                </a:bodyPr>
                <a:p>
                  <a:r>
                    <a:rPr lang="en-US" altLang="zh-CN" sz="1600"/>
                    <a:t>A</a:t>
                  </a:r>
                  <a:endParaRPr lang="en-US" altLang="zh-CN" sz="1600"/>
                </a:p>
              </p:txBody>
            </p:sp>
            <p:sp>
              <p:nvSpPr>
                <p:cNvPr id="125" name="椭圆 124"/>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6" name="组合 125"/>
              <p:cNvGrpSpPr/>
              <p:nvPr/>
            </p:nvGrpSpPr>
            <p:grpSpPr>
              <a:xfrm rot="0">
                <a:off x="13266" y="5418"/>
                <a:ext cx="463" cy="531"/>
                <a:chOff x="2092" y="3920"/>
                <a:chExt cx="597" cy="637"/>
              </a:xfrm>
            </p:grpSpPr>
            <p:sp>
              <p:nvSpPr>
                <p:cNvPr id="127" name="文本框 126"/>
                <p:cNvSpPr txBox="1"/>
                <p:nvPr/>
              </p:nvSpPr>
              <p:spPr>
                <a:xfrm>
                  <a:off x="2092" y="3920"/>
                  <a:ext cx="480" cy="637"/>
                </a:xfrm>
                <a:prstGeom prst="rect">
                  <a:avLst/>
                </a:prstGeom>
                <a:noFill/>
              </p:spPr>
              <p:txBody>
                <a:bodyPr wrap="square" rtlCol="0">
                  <a:spAutoFit/>
                </a:bodyPr>
                <a:p>
                  <a:r>
                    <a:rPr lang="en-US" altLang="zh-CN" sz="1600"/>
                    <a:t>B</a:t>
                  </a:r>
                  <a:endParaRPr lang="en-US" altLang="zh-CN" sz="1600"/>
                </a:p>
              </p:txBody>
            </p:sp>
            <p:sp>
              <p:nvSpPr>
                <p:cNvPr id="128" name="椭圆 127"/>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9" name="组合 128"/>
              <p:cNvGrpSpPr/>
              <p:nvPr/>
            </p:nvGrpSpPr>
            <p:grpSpPr>
              <a:xfrm rot="0">
                <a:off x="14087" y="5471"/>
                <a:ext cx="463" cy="531"/>
                <a:chOff x="2092" y="3920"/>
                <a:chExt cx="597" cy="637"/>
              </a:xfrm>
            </p:grpSpPr>
            <p:sp>
              <p:nvSpPr>
                <p:cNvPr id="130" name="文本框 129"/>
                <p:cNvSpPr txBox="1"/>
                <p:nvPr/>
              </p:nvSpPr>
              <p:spPr>
                <a:xfrm>
                  <a:off x="2092" y="3920"/>
                  <a:ext cx="480" cy="637"/>
                </a:xfrm>
                <a:prstGeom prst="rect">
                  <a:avLst/>
                </a:prstGeom>
                <a:noFill/>
              </p:spPr>
              <p:txBody>
                <a:bodyPr wrap="square" rtlCol="0">
                  <a:spAutoFit/>
                </a:bodyPr>
                <a:p>
                  <a:r>
                    <a:rPr lang="en-US" altLang="zh-CN" sz="1600"/>
                    <a:t>F</a:t>
                  </a:r>
                  <a:endParaRPr lang="en-US" altLang="zh-CN" sz="1600"/>
                </a:p>
              </p:txBody>
            </p:sp>
            <p:sp>
              <p:nvSpPr>
                <p:cNvPr id="131" name="椭圆 130"/>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2" name="组合 131"/>
              <p:cNvGrpSpPr/>
              <p:nvPr/>
            </p:nvGrpSpPr>
            <p:grpSpPr>
              <a:xfrm rot="0">
                <a:off x="13106" y="6438"/>
                <a:ext cx="463" cy="531"/>
                <a:chOff x="2092" y="3920"/>
                <a:chExt cx="597" cy="637"/>
              </a:xfrm>
            </p:grpSpPr>
            <p:sp>
              <p:nvSpPr>
                <p:cNvPr id="133" name="文本框 132"/>
                <p:cNvSpPr txBox="1"/>
                <p:nvPr/>
              </p:nvSpPr>
              <p:spPr>
                <a:xfrm>
                  <a:off x="2092" y="3920"/>
                  <a:ext cx="480" cy="637"/>
                </a:xfrm>
                <a:prstGeom prst="rect">
                  <a:avLst/>
                </a:prstGeom>
                <a:noFill/>
              </p:spPr>
              <p:txBody>
                <a:bodyPr wrap="square" rtlCol="0">
                  <a:spAutoFit/>
                </a:bodyPr>
                <a:p>
                  <a:r>
                    <a:rPr lang="en-US" altLang="zh-CN" sz="1600"/>
                    <a:t>C</a:t>
                  </a:r>
                  <a:endParaRPr lang="en-US" altLang="zh-CN" sz="1600"/>
                </a:p>
              </p:txBody>
            </p:sp>
            <p:sp>
              <p:nvSpPr>
                <p:cNvPr id="134" name="椭圆 133"/>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5" name="组合 134"/>
              <p:cNvGrpSpPr/>
              <p:nvPr/>
            </p:nvGrpSpPr>
            <p:grpSpPr>
              <a:xfrm rot="0">
                <a:off x="14887" y="5436"/>
                <a:ext cx="463" cy="531"/>
                <a:chOff x="2092" y="3920"/>
                <a:chExt cx="597" cy="637"/>
              </a:xfrm>
            </p:grpSpPr>
            <p:sp>
              <p:nvSpPr>
                <p:cNvPr id="136" name="文本框 135"/>
                <p:cNvSpPr txBox="1"/>
                <p:nvPr/>
              </p:nvSpPr>
              <p:spPr>
                <a:xfrm>
                  <a:off x="2092" y="3920"/>
                  <a:ext cx="480" cy="637"/>
                </a:xfrm>
                <a:prstGeom prst="rect">
                  <a:avLst/>
                </a:prstGeom>
                <a:noFill/>
              </p:spPr>
              <p:txBody>
                <a:bodyPr wrap="square" rtlCol="0">
                  <a:spAutoFit/>
                </a:bodyPr>
                <a:p>
                  <a:r>
                    <a:rPr lang="en-US" altLang="zh-CN" sz="1600"/>
                    <a:t>D</a:t>
                  </a:r>
                  <a:endParaRPr lang="en-US" altLang="zh-CN" sz="1600"/>
                </a:p>
              </p:txBody>
            </p:sp>
            <p:sp>
              <p:nvSpPr>
                <p:cNvPr id="137" name="椭圆 136"/>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8" name="组合 137"/>
              <p:cNvGrpSpPr/>
              <p:nvPr/>
            </p:nvGrpSpPr>
            <p:grpSpPr>
              <a:xfrm rot="0">
                <a:off x="13106" y="7484"/>
                <a:ext cx="463" cy="531"/>
                <a:chOff x="2092" y="3920"/>
                <a:chExt cx="597" cy="637"/>
              </a:xfrm>
            </p:grpSpPr>
            <p:sp>
              <p:nvSpPr>
                <p:cNvPr id="139" name="文本框 138"/>
                <p:cNvSpPr txBox="1"/>
                <p:nvPr/>
              </p:nvSpPr>
              <p:spPr>
                <a:xfrm>
                  <a:off x="2092" y="3920"/>
                  <a:ext cx="480" cy="637"/>
                </a:xfrm>
                <a:prstGeom prst="rect">
                  <a:avLst/>
                </a:prstGeom>
                <a:noFill/>
              </p:spPr>
              <p:txBody>
                <a:bodyPr wrap="square" rtlCol="0">
                  <a:spAutoFit/>
                </a:bodyPr>
                <a:p>
                  <a:r>
                    <a:rPr lang="en-US" altLang="zh-CN" sz="1600"/>
                    <a:t>G</a:t>
                  </a:r>
                  <a:endParaRPr lang="en-US" altLang="zh-CN" sz="1600"/>
                </a:p>
              </p:txBody>
            </p:sp>
            <p:sp>
              <p:nvSpPr>
                <p:cNvPr id="140" name="椭圆 139"/>
                <p:cNvSpPr/>
                <p:nvPr/>
              </p:nvSpPr>
              <p:spPr>
                <a:xfrm>
                  <a:off x="2135" y="3971"/>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1" name="组合 140"/>
              <p:cNvGrpSpPr/>
              <p:nvPr/>
            </p:nvGrpSpPr>
            <p:grpSpPr>
              <a:xfrm rot="0">
                <a:off x="14922" y="6435"/>
                <a:ext cx="463" cy="531"/>
                <a:chOff x="2092" y="3920"/>
                <a:chExt cx="597" cy="637"/>
              </a:xfrm>
            </p:grpSpPr>
            <p:sp>
              <p:nvSpPr>
                <p:cNvPr id="142" name="文本框 141"/>
                <p:cNvSpPr txBox="1"/>
                <p:nvPr/>
              </p:nvSpPr>
              <p:spPr>
                <a:xfrm>
                  <a:off x="2092" y="3920"/>
                  <a:ext cx="480" cy="637"/>
                </a:xfrm>
                <a:prstGeom prst="rect">
                  <a:avLst/>
                </a:prstGeom>
                <a:noFill/>
              </p:spPr>
              <p:txBody>
                <a:bodyPr wrap="square" rtlCol="0">
                  <a:spAutoFit/>
                </a:bodyPr>
                <a:p>
                  <a:r>
                    <a:rPr lang="en-US" altLang="zh-CN" sz="1600"/>
                    <a:t>H</a:t>
                  </a:r>
                  <a:endParaRPr lang="en-US" altLang="zh-CN" sz="1600"/>
                </a:p>
              </p:txBody>
            </p:sp>
            <p:sp>
              <p:nvSpPr>
                <p:cNvPr id="143" name="椭圆 142"/>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4" name="组合 143"/>
              <p:cNvGrpSpPr/>
              <p:nvPr/>
            </p:nvGrpSpPr>
            <p:grpSpPr>
              <a:xfrm rot="0">
                <a:off x="13130" y="8499"/>
                <a:ext cx="463" cy="531"/>
                <a:chOff x="2092" y="3920"/>
                <a:chExt cx="597" cy="637"/>
              </a:xfrm>
            </p:grpSpPr>
            <p:sp>
              <p:nvSpPr>
                <p:cNvPr id="145" name="文本框 144"/>
                <p:cNvSpPr txBox="1"/>
                <p:nvPr/>
              </p:nvSpPr>
              <p:spPr>
                <a:xfrm>
                  <a:off x="2092" y="3920"/>
                  <a:ext cx="480" cy="637"/>
                </a:xfrm>
                <a:prstGeom prst="rect">
                  <a:avLst/>
                </a:prstGeom>
                <a:noFill/>
              </p:spPr>
              <p:txBody>
                <a:bodyPr wrap="square" rtlCol="0">
                  <a:spAutoFit/>
                </a:bodyPr>
                <a:p>
                  <a:r>
                    <a:rPr lang="en-US" altLang="zh-CN" sz="1600"/>
                    <a:t>E</a:t>
                  </a:r>
                  <a:endParaRPr lang="en-US" altLang="zh-CN" sz="1600"/>
                </a:p>
              </p:txBody>
            </p:sp>
            <p:sp>
              <p:nvSpPr>
                <p:cNvPr id="146" name="椭圆 145"/>
                <p:cNvSpPr/>
                <p:nvPr/>
              </p:nvSpPr>
              <p:spPr>
                <a:xfrm>
                  <a:off x="2135" y="3953"/>
                  <a:ext cx="554" cy="556"/>
                </a:xfrm>
                <a:prstGeom prst="ellipse">
                  <a:avLst/>
                </a:prstGeom>
                <a:solidFill>
                  <a:schemeClr val="tx2">
                    <a:lumMod val="40000"/>
                    <a:lumOff val="60000"/>
                    <a:alpha val="1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47" name="直接箭头连接符 146"/>
              <p:cNvCxnSpPr>
                <a:stCxn id="125" idx="4"/>
                <a:endCxn id="128" idx="7"/>
              </p:cNvCxnSpPr>
              <p:nvPr/>
            </p:nvCxnSpPr>
            <p:spPr>
              <a:xfrm flipH="1">
                <a:off x="13666" y="4910"/>
                <a:ext cx="630" cy="60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stCxn id="128" idx="4"/>
                <a:endCxn id="134" idx="0"/>
              </p:cNvCxnSpPr>
              <p:nvPr/>
            </p:nvCxnSpPr>
            <p:spPr>
              <a:xfrm flipH="1">
                <a:off x="13354" y="5909"/>
                <a:ext cx="160" cy="55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125" idx="4"/>
                <a:endCxn id="137" idx="0"/>
              </p:cNvCxnSpPr>
              <p:nvPr/>
            </p:nvCxnSpPr>
            <p:spPr>
              <a:xfrm>
                <a:off x="14296" y="4910"/>
                <a:ext cx="839" cy="554"/>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25" idx="4"/>
                <a:endCxn id="131" idx="0"/>
              </p:cNvCxnSpPr>
              <p:nvPr/>
            </p:nvCxnSpPr>
            <p:spPr>
              <a:xfrm>
                <a:off x="14296" y="4910"/>
                <a:ext cx="39" cy="589"/>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34" idx="4"/>
                <a:endCxn id="140" idx="0"/>
              </p:cNvCxnSpPr>
              <p:nvPr/>
            </p:nvCxnSpPr>
            <p:spPr>
              <a:xfrm>
                <a:off x="13354" y="6929"/>
                <a:ext cx="0" cy="598"/>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37" idx="4"/>
                <a:endCxn id="143" idx="0"/>
              </p:cNvCxnSpPr>
              <p:nvPr/>
            </p:nvCxnSpPr>
            <p:spPr>
              <a:xfrm>
                <a:off x="15135" y="5927"/>
                <a:ext cx="35" cy="536"/>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40" idx="4"/>
                <a:endCxn id="146" idx="0"/>
              </p:cNvCxnSpPr>
              <p:nvPr/>
            </p:nvCxnSpPr>
            <p:spPr>
              <a:xfrm>
                <a:off x="13354" y="7990"/>
                <a:ext cx="24" cy="537"/>
              </a:xfrm>
              <a:prstGeom prst="straightConnector1">
                <a:avLst/>
              </a:prstGeom>
              <a:ln w="25400">
                <a:solidFill>
                  <a:srgbClr val="323F4F"/>
                </a:solidFill>
                <a:tailEnd type="arrow"/>
              </a:ln>
            </p:spPr>
            <p:style>
              <a:lnRef idx="1">
                <a:schemeClr val="accent1"/>
              </a:lnRef>
              <a:fillRef idx="0">
                <a:schemeClr val="accent1"/>
              </a:fillRef>
              <a:effectRef idx="0">
                <a:schemeClr val="accent1"/>
              </a:effectRef>
              <a:fontRef idx="minor">
                <a:schemeClr val="tx1"/>
              </a:fontRef>
            </p:style>
          </p:cxnSp>
        </p:grpSp>
        <p:grpSp>
          <p:nvGrpSpPr>
            <p:cNvPr id="165" name="组合 164"/>
            <p:cNvGrpSpPr/>
            <p:nvPr/>
          </p:nvGrpSpPr>
          <p:grpSpPr>
            <a:xfrm>
              <a:off x="2004" y="8305"/>
              <a:ext cx="15103" cy="1085"/>
              <a:chOff x="2004" y="8305"/>
              <a:chExt cx="15103" cy="1085"/>
            </a:xfrm>
          </p:grpSpPr>
          <p:sp>
            <p:nvSpPr>
              <p:cNvPr id="162" name="文本框 161"/>
              <p:cNvSpPr txBox="1"/>
              <p:nvPr/>
            </p:nvSpPr>
            <p:spPr>
              <a:xfrm>
                <a:off x="2004" y="8320"/>
                <a:ext cx="3574" cy="580"/>
              </a:xfrm>
              <a:prstGeom prst="rect">
                <a:avLst/>
              </a:prstGeom>
              <a:noFill/>
            </p:spPr>
            <p:txBody>
              <a:bodyPr wrap="square" rtlCol="0">
                <a:spAutoFit/>
              </a:bodyPr>
              <a:p>
                <a:r>
                  <a:rPr lang="en-US" altLang="zh-CN">
                    <a:solidFill>
                      <a:srgbClr val="C00000"/>
                    </a:solidFill>
                  </a:rPr>
                  <a:t>SNAPSHOT - 1</a:t>
                </a:r>
                <a:endParaRPr lang="en-US" altLang="zh-CN">
                  <a:solidFill>
                    <a:srgbClr val="C00000"/>
                  </a:solidFill>
                </a:endParaRPr>
              </a:p>
            </p:txBody>
          </p:sp>
          <p:sp>
            <p:nvSpPr>
              <p:cNvPr id="163" name="文本框 162"/>
              <p:cNvSpPr txBox="1"/>
              <p:nvPr/>
            </p:nvSpPr>
            <p:spPr>
              <a:xfrm>
                <a:off x="7408" y="8305"/>
                <a:ext cx="3574" cy="580"/>
              </a:xfrm>
              <a:prstGeom prst="rect">
                <a:avLst/>
              </a:prstGeom>
              <a:noFill/>
            </p:spPr>
            <p:txBody>
              <a:bodyPr wrap="square" rtlCol="0">
                <a:spAutoFit/>
              </a:bodyPr>
              <a:p>
                <a:r>
                  <a:rPr lang="en-US" altLang="zh-CN">
                    <a:solidFill>
                      <a:srgbClr val="C00000"/>
                    </a:solidFill>
                  </a:rPr>
                  <a:t>SNAPSHOT - 2</a:t>
                </a:r>
                <a:endParaRPr lang="en-US" altLang="zh-CN">
                  <a:solidFill>
                    <a:srgbClr val="C00000"/>
                  </a:solidFill>
                </a:endParaRPr>
              </a:p>
            </p:txBody>
          </p:sp>
          <p:sp>
            <p:nvSpPr>
              <p:cNvPr id="164" name="文本框 163"/>
              <p:cNvSpPr txBox="1"/>
              <p:nvPr/>
            </p:nvSpPr>
            <p:spPr>
              <a:xfrm>
                <a:off x="13533" y="8810"/>
                <a:ext cx="3574" cy="580"/>
              </a:xfrm>
              <a:prstGeom prst="rect">
                <a:avLst/>
              </a:prstGeom>
              <a:noFill/>
            </p:spPr>
            <p:txBody>
              <a:bodyPr wrap="square" rtlCol="0">
                <a:spAutoFit/>
              </a:bodyPr>
              <a:p>
                <a:r>
                  <a:rPr lang="en-US" altLang="zh-CN">
                    <a:solidFill>
                      <a:srgbClr val="C00000"/>
                    </a:solidFill>
                  </a:rPr>
                  <a:t>SNAPSHOT - 3</a:t>
                </a:r>
                <a:endParaRPr lang="en-US" altLang="zh-CN">
                  <a:solidFill>
                    <a:srgbClr val="C00000"/>
                  </a:solidFill>
                </a:endParaRPr>
              </a:p>
            </p:txBody>
          </p:sp>
        </p:grpSp>
        <p:cxnSp>
          <p:nvCxnSpPr>
            <p:cNvPr id="300" name="直接箭头连接符 299"/>
            <p:cNvCxnSpPr/>
            <p:nvPr/>
          </p:nvCxnSpPr>
          <p:spPr>
            <a:xfrm flipV="1">
              <a:off x="5680" y="6577"/>
              <a:ext cx="1622" cy="13"/>
            </a:xfrm>
            <a:prstGeom prst="straightConnector1">
              <a:avLst/>
            </a:prstGeom>
            <a:ln w="412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1" name="文本框 310"/>
            <p:cNvSpPr txBox="1"/>
            <p:nvPr/>
          </p:nvSpPr>
          <p:spPr>
            <a:xfrm>
              <a:off x="5578" y="5867"/>
              <a:ext cx="1621" cy="580"/>
            </a:xfrm>
            <a:prstGeom prst="rect">
              <a:avLst/>
            </a:prstGeom>
            <a:noFill/>
          </p:spPr>
          <p:txBody>
            <a:bodyPr wrap="square" rtlCol="0">
              <a:spAutoFit/>
            </a:bodyPr>
            <a:p>
              <a:r>
                <a:rPr lang="en-US" altLang="zh-CN" b="1">
                  <a:solidFill>
                    <a:schemeClr val="tx1"/>
                  </a:solidFill>
                </a:rPr>
                <a:t>Edit(1,2)</a:t>
              </a:r>
              <a:r>
                <a:rPr lang="en-US" altLang="zh-CN"/>
                <a:t> </a:t>
              </a:r>
              <a:endParaRPr lang="en-US" altLang="zh-CN"/>
            </a:p>
          </p:txBody>
        </p:sp>
        <p:cxnSp>
          <p:nvCxnSpPr>
            <p:cNvPr id="304" name="直接箭头连接符 303"/>
            <p:cNvCxnSpPr/>
            <p:nvPr/>
          </p:nvCxnSpPr>
          <p:spPr>
            <a:xfrm flipV="1">
              <a:off x="10904" y="6628"/>
              <a:ext cx="1501" cy="6"/>
            </a:xfrm>
            <a:prstGeom prst="straightConnector1">
              <a:avLst/>
            </a:prstGeom>
            <a:ln w="412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2" name="文本框 311"/>
            <p:cNvSpPr txBox="1"/>
            <p:nvPr/>
          </p:nvSpPr>
          <p:spPr>
            <a:xfrm>
              <a:off x="10736" y="5908"/>
              <a:ext cx="1669" cy="580"/>
            </a:xfrm>
            <a:prstGeom prst="rect">
              <a:avLst/>
            </a:prstGeom>
            <a:noFill/>
          </p:spPr>
          <p:txBody>
            <a:bodyPr wrap="square" rtlCol="0">
              <a:spAutoFit/>
            </a:bodyPr>
            <a:p>
              <a:r>
                <a:rPr lang="en-US" altLang="zh-CN" b="1">
                  <a:solidFill>
                    <a:schemeClr val="tx1"/>
                  </a:solidFill>
                </a:rPr>
                <a:t>Edit(2,3)</a:t>
              </a:r>
              <a:r>
                <a:rPr lang="en-US" altLang="zh-CN"/>
                <a:t> </a:t>
              </a:r>
              <a:endParaRPr lang="en-US" altLang="zh-CN"/>
            </a:p>
          </p:txBody>
        </p:sp>
        <p:sp>
          <p:nvSpPr>
            <p:cNvPr id="5" name="文本框 4"/>
            <p:cNvSpPr txBox="1"/>
            <p:nvPr/>
          </p:nvSpPr>
          <p:spPr>
            <a:xfrm>
              <a:off x="1008" y="8882"/>
              <a:ext cx="4983" cy="725"/>
            </a:xfrm>
            <a:prstGeom prst="rect">
              <a:avLst/>
            </a:prstGeom>
            <a:noFill/>
          </p:spPr>
          <p:txBody>
            <a:bodyPr wrap="square" rtlCol="0">
              <a:spAutoFit/>
            </a:bodyPr>
            <a:p>
              <a:r>
                <a:rPr lang="en-US" altLang="zh-CN" sz="2400">
                  <a:solidFill>
                    <a:srgbClr val="FF0000"/>
                  </a:solidFill>
                  <a:sym typeface="+mn-ea"/>
                </a:rPr>
                <a:t>SSReach ( v , w , S )</a:t>
              </a:r>
              <a:endParaRPr lang="en-US" altLang="zh-CN" sz="2400">
                <a:solidFill>
                  <a:srgbClr val="FF0000"/>
                </a:solidFill>
              </a:endParaRPr>
            </a:p>
          </p:txBody>
        </p:sp>
      </p:grpSp>
      <p:sp>
        <p:nvSpPr>
          <p:cNvPr id="4" name="文本框 3"/>
          <p:cNvSpPr txBox="1"/>
          <p:nvPr/>
        </p:nvSpPr>
        <p:spPr>
          <a:xfrm>
            <a:off x="1475105" y="1950720"/>
            <a:ext cx="317500" cy="368300"/>
          </a:xfrm>
          <a:prstGeom prst="rect">
            <a:avLst/>
          </a:prstGeom>
          <a:noFill/>
        </p:spPr>
        <p:txBody>
          <a:bodyPr wrap="square" rtlCol="0">
            <a:spAutoFit/>
          </a:bodyPr>
          <a:p>
            <a:r>
              <a:rPr lang="en-US" altLang="zh-CN"/>
              <a:t>0</a:t>
            </a:r>
            <a:endParaRPr lang="en-US" altLang="zh-CN"/>
          </a:p>
        </p:txBody>
      </p:sp>
      <p:sp>
        <p:nvSpPr>
          <p:cNvPr id="12" name="文本框 11"/>
          <p:cNvSpPr txBox="1"/>
          <p:nvPr/>
        </p:nvSpPr>
        <p:spPr>
          <a:xfrm>
            <a:off x="1066165" y="2534285"/>
            <a:ext cx="317500" cy="368300"/>
          </a:xfrm>
          <a:prstGeom prst="rect">
            <a:avLst/>
          </a:prstGeom>
          <a:noFill/>
        </p:spPr>
        <p:txBody>
          <a:bodyPr wrap="square" rtlCol="0">
            <a:spAutoFit/>
          </a:bodyPr>
          <a:p>
            <a:r>
              <a:rPr lang="en-US" altLang="zh-CN"/>
              <a:t>1</a:t>
            </a:r>
            <a:endParaRPr lang="en-US" altLang="zh-CN"/>
          </a:p>
        </p:txBody>
      </p:sp>
      <p:sp>
        <p:nvSpPr>
          <p:cNvPr id="13" name="文本框 12"/>
          <p:cNvSpPr txBox="1"/>
          <p:nvPr/>
        </p:nvSpPr>
        <p:spPr>
          <a:xfrm>
            <a:off x="821690" y="3352165"/>
            <a:ext cx="317500" cy="368300"/>
          </a:xfrm>
          <a:prstGeom prst="rect">
            <a:avLst/>
          </a:prstGeom>
          <a:noFill/>
        </p:spPr>
        <p:txBody>
          <a:bodyPr wrap="square" rtlCol="0">
            <a:spAutoFit/>
          </a:bodyPr>
          <a:p>
            <a:r>
              <a:rPr lang="en-US" altLang="zh-CN"/>
              <a:t>2</a:t>
            </a:r>
            <a:endParaRPr lang="en-US" altLang="zh-CN"/>
          </a:p>
        </p:txBody>
      </p:sp>
      <p:grpSp>
        <p:nvGrpSpPr>
          <p:cNvPr id="58" name="组合 57"/>
          <p:cNvGrpSpPr/>
          <p:nvPr/>
        </p:nvGrpSpPr>
        <p:grpSpPr>
          <a:xfrm>
            <a:off x="1182370" y="1754505"/>
            <a:ext cx="8575040" cy="2996565"/>
            <a:chOff x="1862" y="2958"/>
            <a:chExt cx="13504" cy="4719"/>
          </a:xfrm>
        </p:grpSpPr>
        <p:sp>
          <p:nvSpPr>
            <p:cNvPr id="42" name="文本框 41"/>
            <p:cNvSpPr txBox="1"/>
            <p:nvPr/>
          </p:nvSpPr>
          <p:spPr>
            <a:xfrm>
              <a:off x="3162" y="4277"/>
              <a:ext cx="500" cy="580"/>
            </a:xfrm>
            <a:prstGeom prst="rect">
              <a:avLst/>
            </a:prstGeom>
            <a:noFill/>
          </p:spPr>
          <p:txBody>
            <a:bodyPr wrap="square" rtlCol="0">
              <a:spAutoFit/>
            </a:bodyPr>
            <a:p>
              <a:r>
                <a:rPr lang="en-US" altLang="zh-CN"/>
                <a:t>9</a:t>
              </a:r>
              <a:endParaRPr lang="en-US" altLang="zh-CN"/>
            </a:p>
          </p:txBody>
        </p:sp>
        <p:grpSp>
          <p:nvGrpSpPr>
            <p:cNvPr id="57" name="组合 56"/>
            <p:cNvGrpSpPr/>
            <p:nvPr/>
          </p:nvGrpSpPr>
          <p:grpSpPr>
            <a:xfrm>
              <a:off x="1862" y="2958"/>
              <a:ext cx="13504" cy="4719"/>
              <a:chOff x="1862" y="2958"/>
              <a:chExt cx="13504" cy="4719"/>
            </a:xfrm>
          </p:grpSpPr>
          <p:sp>
            <p:nvSpPr>
              <p:cNvPr id="14" name="文本框 13"/>
              <p:cNvSpPr txBox="1"/>
              <p:nvPr/>
            </p:nvSpPr>
            <p:spPr>
              <a:xfrm>
                <a:off x="1862" y="5474"/>
                <a:ext cx="500" cy="580"/>
              </a:xfrm>
              <a:prstGeom prst="rect">
                <a:avLst/>
              </a:prstGeom>
              <a:noFill/>
            </p:spPr>
            <p:txBody>
              <a:bodyPr wrap="square" rtlCol="0">
                <a:spAutoFit/>
              </a:bodyPr>
              <a:p>
                <a:r>
                  <a:rPr lang="en-US" altLang="zh-CN"/>
                  <a:t>3</a:t>
                </a:r>
                <a:endParaRPr lang="en-US" altLang="zh-CN"/>
              </a:p>
            </p:txBody>
          </p:sp>
          <p:sp>
            <p:nvSpPr>
              <p:cNvPr id="30" name="文本框 29"/>
              <p:cNvSpPr txBox="1"/>
              <p:nvPr/>
            </p:nvSpPr>
            <p:spPr>
              <a:xfrm>
                <a:off x="2289" y="5465"/>
                <a:ext cx="500" cy="580"/>
              </a:xfrm>
              <a:prstGeom prst="rect">
                <a:avLst/>
              </a:prstGeom>
              <a:noFill/>
            </p:spPr>
            <p:txBody>
              <a:bodyPr wrap="square" rtlCol="0">
                <a:spAutoFit/>
              </a:bodyPr>
              <a:p>
                <a:r>
                  <a:rPr lang="en-US" altLang="zh-CN"/>
                  <a:t>4</a:t>
                </a:r>
                <a:endParaRPr lang="en-US" altLang="zh-CN"/>
              </a:p>
            </p:txBody>
          </p:sp>
          <p:sp>
            <p:nvSpPr>
              <p:cNvPr id="37" name="文本框 36"/>
              <p:cNvSpPr txBox="1"/>
              <p:nvPr/>
            </p:nvSpPr>
            <p:spPr>
              <a:xfrm>
                <a:off x="2179" y="6256"/>
                <a:ext cx="500" cy="580"/>
              </a:xfrm>
              <a:prstGeom prst="rect">
                <a:avLst/>
              </a:prstGeom>
              <a:noFill/>
            </p:spPr>
            <p:txBody>
              <a:bodyPr wrap="square" rtlCol="0">
                <a:spAutoFit/>
              </a:bodyPr>
              <a:p>
                <a:r>
                  <a:rPr lang="en-US" altLang="zh-CN"/>
                  <a:t>5</a:t>
                </a:r>
                <a:endParaRPr lang="en-US" altLang="zh-CN"/>
              </a:p>
            </p:txBody>
          </p:sp>
          <p:sp>
            <p:nvSpPr>
              <p:cNvPr id="38" name="文本框 37"/>
              <p:cNvSpPr txBox="1"/>
              <p:nvPr/>
            </p:nvSpPr>
            <p:spPr>
              <a:xfrm>
                <a:off x="2840" y="5465"/>
                <a:ext cx="500" cy="580"/>
              </a:xfrm>
              <a:prstGeom prst="rect">
                <a:avLst/>
              </a:prstGeom>
              <a:noFill/>
            </p:spPr>
            <p:txBody>
              <a:bodyPr wrap="square" rtlCol="0">
                <a:spAutoFit/>
              </a:bodyPr>
              <a:p>
                <a:r>
                  <a:rPr lang="en-US" altLang="zh-CN"/>
                  <a:t>7</a:t>
                </a:r>
                <a:endParaRPr lang="en-US" altLang="zh-CN"/>
              </a:p>
            </p:txBody>
          </p:sp>
          <p:sp>
            <p:nvSpPr>
              <p:cNvPr id="40" name="文本框 39"/>
              <p:cNvSpPr txBox="1"/>
              <p:nvPr/>
            </p:nvSpPr>
            <p:spPr>
              <a:xfrm>
                <a:off x="2994" y="6271"/>
                <a:ext cx="500" cy="580"/>
              </a:xfrm>
              <a:prstGeom prst="rect">
                <a:avLst/>
              </a:prstGeom>
              <a:noFill/>
            </p:spPr>
            <p:txBody>
              <a:bodyPr wrap="square" rtlCol="0">
                <a:spAutoFit/>
              </a:bodyPr>
              <a:p>
                <a:r>
                  <a:rPr lang="en-US" altLang="zh-CN"/>
                  <a:t>6</a:t>
                </a:r>
                <a:endParaRPr lang="en-US" altLang="zh-CN"/>
              </a:p>
            </p:txBody>
          </p:sp>
          <p:sp>
            <p:nvSpPr>
              <p:cNvPr id="41" name="文本框 40"/>
              <p:cNvSpPr txBox="1"/>
              <p:nvPr/>
            </p:nvSpPr>
            <p:spPr>
              <a:xfrm>
                <a:off x="2601" y="4127"/>
                <a:ext cx="500" cy="580"/>
              </a:xfrm>
              <a:prstGeom prst="rect">
                <a:avLst/>
              </a:prstGeom>
              <a:noFill/>
            </p:spPr>
            <p:txBody>
              <a:bodyPr wrap="square" rtlCol="0">
                <a:spAutoFit/>
              </a:bodyPr>
              <a:p>
                <a:r>
                  <a:rPr lang="en-US" altLang="zh-CN"/>
                  <a:t>8</a:t>
                </a:r>
                <a:endParaRPr lang="en-US" altLang="zh-CN"/>
              </a:p>
            </p:txBody>
          </p:sp>
          <p:sp>
            <p:nvSpPr>
              <p:cNvPr id="43" name="文本框 42"/>
              <p:cNvSpPr txBox="1"/>
              <p:nvPr/>
            </p:nvSpPr>
            <p:spPr>
              <a:xfrm>
                <a:off x="3884" y="4186"/>
                <a:ext cx="711" cy="580"/>
              </a:xfrm>
              <a:prstGeom prst="rect">
                <a:avLst/>
              </a:prstGeom>
              <a:noFill/>
            </p:spPr>
            <p:txBody>
              <a:bodyPr wrap="square" rtlCol="0">
                <a:spAutoFit/>
              </a:bodyPr>
              <a:p>
                <a:r>
                  <a:rPr lang="en-US" altLang="zh-CN"/>
                  <a:t>14</a:t>
                </a:r>
                <a:endParaRPr lang="en-US" altLang="zh-CN"/>
              </a:p>
            </p:txBody>
          </p:sp>
          <p:sp>
            <p:nvSpPr>
              <p:cNvPr id="44" name="文本框 43"/>
              <p:cNvSpPr txBox="1"/>
              <p:nvPr/>
            </p:nvSpPr>
            <p:spPr>
              <a:xfrm>
                <a:off x="3043" y="5517"/>
                <a:ext cx="711" cy="580"/>
              </a:xfrm>
              <a:prstGeom prst="rect">
                <a:avLst/>
              </a:prstGeom>
              <a:noFill/>
            </p:spPr>
            <p:txBody>
              <a:bodyPr wrap="square" rtlCol="0">
                <a:spAutoFit/>
              </a:bodyPr>
              <a:p>
                <a:r>
                  <a:rPr lang="en-US" altLang="zh-CN"/>
                  <a:t>10</a:t>
                </a:r>
                <a:endParaRPr lang="en-US" altLang="zh-CN"/>
              </a:p>
            </p:txBody>
          </p:sp>
          <p:sp>
            <p:nvSpPr>
              <p:cNvPr id="45" name="文本框 44"/>
              <p:cNvSpPr txBox="1"/>
              <p:nvPr/>
            </p:nvSpPr>
            <p:spPr>
              <a:xfrm>
                <a:off x="3494" y="5517"/>
                <a:ext cx="711" cy="580"/>
              </a:xfrm>
              <a:prstGeom prst="rect">
                <a:avLst/>
              </a:prstGeom>
              <a:noFill/>
            </p:spPr>
            <p:txBody>
              <a:bodyPr wrap="square" rtlCol="0">
                <a:spAutoFit/>
              </a:bodyPr>
              <a:p>
                <a:r>
                  <a:rPr lang="en-US" altLang="zh-CN"/>
                  <a:t>11</a:t>
                </a:r>
                <a:endParaRPr lang="en-US" altLang="zh-CN"/>
              </a:p>
            </p:txBody>
          </p:sp>
          <p:sp>
            <p:nvSpPr>
              <p:cNvPr id="46" name="文本框 45"/>
              <p:cNvSpPr txBox="1"/>
              <p:nvPr/>
            </p:nvSpPr>
            <p:spPr>
              <a:xfrm>
                <a:off x="3754" y="5294"/>
                <a:ext cx="711" cy="580"/>
              </a:xfrm>
              <a:prstGeom prst="rect">
                <a:avLst/>
              </a:prstGeom>
              <a:noFill/>
            </p:spPr>
            <p:txBody>
              <a:bodyPr wrap="square" rtlCol="0">
                <a:spAutoFit/>
              </a:bodyPr>
              <a:p>
                <a:r>
                  <a:rPr lang="en-US" altLang="zh-CN"/>
                  <a:t>12</a:t>
                </a:r>
                <a:endParaRPr lang="en-US" altLang="zh-CN"/>
              </a:p>
            </p:txBody>
          </p:sp>
          <p:sp>
            <p:nvSpPr>
              <p:cNvPr id="47" name="文本框 46"/>
              <p:cNvSpPr txBox="1"/>
              <p:nvPr/>
            </p:nvSpPr>
            <p:spPr>
              <a:xfrm>
                <a:off x="4380" y="5294"/>
                <a:ext cx="711" cy="580"/>
              </a:xfrm>
              <a:prstGeom prst="rect">
                <a:avLst/>
              </a:prstGeom>
              <a:noFill/>
            </p:spPr>
            <p:txBody>
              <a:bodyPr wrap="square" rtlCol="0">
                <a:spAutoFit/>
              </a:bodyPr>
              <a:p>
                <a:r>
                  <a:rPr lang="en-US" altLang="zh-CN"/>
                  <a:t>13</a:t>
                </a:r>
                <a:endParaRPr lang="en-US" altLang="zh-CN"/>
              </a:p>
            </p:txBody>
          </p:sp>
          <p:sp>
            <p:nvSpPr>
              <p:cNvPr id="48" name="文本框 47"/>
              <p:cNvSpPr txBox="1"/>
              <p:nvPr/>
            </p:nvSpPr>
            <p:spPr>
              <a:xfrm>
                <a:off x="3316" y="3267"/>
                <a:ext cx="711" cy="580"/>
              </a:xfrm>
              <a:prstGeom prst="rect">
                <a:avLst/>
              </a:prstGeom>
              <a:noFill/>
            </p:spPr>
            <p:txBody>
              <a:bodyPr wrap="square" rtlCol="0">
                <a:spAutoFit/>
              </a:bodyPr>
              <a:p>
                <a:r>
                  <a:rPr lang="en-US" altLang="zh-CN"/>
                  <a:t>15</a:t>
                </a:r>
                <a:endParaRPr lang="en-US" altLang="zh-CN"/>
              </a:p>
            </p:txBody>
          </p:sp>
          <p:sp>
            <p:nvSpPr>
              <p:cNvPr id="54" name="文本框 53"/>
              <p:cNvSpPr txBox="1"/>
              <p:nvPr/>
            </p:nvSpPr>
            <p:spPr>
              <a:xfrm>
                <a:off x="6804" y="6355"/>
                <a:ext cx="500" cy="580"/>
              </a:xfrm>
              <a:prstGeom prst="rect">
                <a:avLst/>
              </a:prstGeom>
              <a:noFill/>
            </p:spPr>
            <p:txBody>
              <a:bodyPr wrap="square" rtlCol="0">
                <a:spAutoFit/>
              </a:bodyPr>
              <a:p>
                <a:r>
                  <a:rPr lang="en-US" altLang="zh-CN"/>
                  <a:t>3</a:t>
                </a:r>
                <a:endParaRPr lang="en-US" altLang="zh-CN"/>
              </a:p>
            </p:txBody>
          </p:sp>
          <p:sp>
            <p:nvSpPr>
              <p:cNvPr id="56" name="文本框 55"/>
              <p:cNvSpPr txBox="1"/>
              <p:nvPr/>
            </p:nvSpPr>
            <p:spPr>
              <a:xfrm>
                <a:off x="7624" y="6385"/>
                <a:ext cx="500" cy="580"/>
              </a:xfrm>
              <a:prstGeom prst="rect">
                <a:avLst/>
              </a:prstGeom>
              <a:noFill/>
            </p:spPr>
            <p:txBody>
              <a:bodyPr wrap="square" rtlCol="0">
                <a:spAutoFit/>
              </a:bodyPr>
              <a:p>
                <a:r>
                  <a:rPr lang="en-US" altLang="zh-CN"/>
                  <a:t>4</a:t>
                </a:r>
                <a:endParaRPr lang="en-US" altLang="zh-CN"/>
              </a:p>
            </p:txBody>
          </p:sp>
          <p:sp>
            <p:nvSpPr>
              <p:cNvPr id="59" name="文本框 58"/>
              <p:cNvSpPr txBox="1"/>
              <p:nvPr/>
            </p:nvSpPr>
            <p:spPr>
              <a:xfrm>
                <a:off x="6799" y="5279"/>
                <a:ext cx="500" cy="580"/>
              </a:xfrm>
              <a:prstGeom prst="rect">
                <a:avLst/>
              </a:prstGeom>
              <a:noFill/>
            </p:spPr>
            <p:txBody>
              <a:bodyPr wrap="square" rtlCol="0">
                <a:spAutoFit/>
              </a:bodyPr>
              <a:p>
                <a:r>
                  <a:rPr lang="en-US" altLang="zh-CN"/>
                  <a:t>2</a:t>
                </a:r>
                <a:endParaRPr lang="en-US" altLang="zh-CN"/>
              </a:p>
            </p:txBody>
          </p:sp>
          <p:sp>
            <p:nvSpPr>
              <p:cNvPr id="60" name="文本框 59"/>
              <p:cNvSpPr txBox="1"/>
              <p:nvPr/>
            </p:nvSpPr>
            <p:spPr>
              <a:xfrm>
                <a:off x="7031" y="4291"/>
                <a:ext cx="500" cy="580"/>
              </a:xfrm>
              <a:prstGeom prst="rect">
                <a:avLst/>
              </a:prstGeom>
              <a:noFill/>
            </p:spPr>
            <p:txBody>
              <a:bodyPr wrap="square" rtlCol="0">
                <a:spAutoFit/>
              </a:bodyPr>
              <a:p>
                <a:r>
                  <a:rPr lang="en-US" altLang="zh-CN"/>
                  <a:t>1</a:t>
                </a:r>
                <a:endParaRPr lang="en-US" altLang="zh-CN"/>
              </a:p>
            </p:txBody>
          </p:sp>
          <p:sp>
            <p:nvSpPr>
              <p:cNvPr id="67" name="文本框 66"/>
              <p:cNvSpPr txBox="1"/>
              <p:nvPr/>
            </p:nvSpPr>
            <p:spPr>
              <a:xfrm>
                <a:off x="7657" y="3050"/>
                <a:ext cx="500" cy="580"/>
              </a:xfrm>
              <a:prstGeom prst="rect">
                <a:avLst/>
              </a:prstGeom>
              <a:noFill/>
            </p:spPr>
            <p:txBody>
              <a:bodyPr wrap="square" rtlCol="0">
                <a:spAutoFit/>
              </a:bodyPr>
              <a:p>
                <a:r>
                  <a:rPr lang="en-US" altLang="zh-CN"/>
                  <a:t>0</a:t>
                </a:r>
                <a:endParaRPr lang="en-US" altLang="zh-CN"/>
              </a:p>
            </p:txBody>
          </p:sp>
          <p:sp>
            <p:nvSpPr>
              <p:cNvPr id="68" name="文本框 67"/>
              <p:cNvSpPr txBox="1"/>
              <p:nvPr/>
            </p:nvSpPr>
            <p:spPr>
              <a:xfrm>
                <a:off x="7563" y="5294"/>
                <a:ext cx="500" cy="580"/>
              </a:xfrm>
              <a:prstGeom prst="rect">
                <a:avLst/>
              </a:prstGeom>
              <a:noFill/>
            </p:spPr>
            <p:txBody>
              <a:bodyPr wrap="square" rtlCol="0">
                <a:spAutoFit/>
              </a:bodyPr>
              <a:p>
                <a:r>
                  <a:rPr lang="en-US" altLang="zh-CN"/>
                  <a:t>5</a:t>
                </a:r>
                <a:endParaRPr lang="en-US" altLang="zh-CN"/>
              </a:p>
            </p:txBody>
          </p:sp>
          <p:sp>
            <p:nvSpPr>
              <p:cNvPr id="69" name="文本框 68"/>
              <p:cNvSpPr txBox="1"/>
              <p:nvPr/>
            </p:nvSpPr>
            <p:spPr>
              <a:xfrm>
                <a:off x="7642" y="4305"/>
                <a:ext cx="500" cy="580"/>
              </a:xfrm>
              <a:prstGeom prst="rect">
                <a:avLst/>
              </a:prstGeom>
              <a:noFill/>
            </p:spPr>
            <p:txBody>
              <a:bodyPr wrap="square" rtlCol="0">
                <a:spAutoFit/>
              </a:bodyPr>
              <a:p>
                <a:r>
                  <a:rPr lang="en-US" altLang="zh-CN"/>
                  <a:t>6</a:t>
                </a:r>
                <a:endParaRPr lang="en-US" altLang="zh-CN"/>
              </a:p>
            </p:txBody>
          </p:sp>
          <p:sp>
            <p:nvSpPr>
              <p:cNvPr id="70" name="文本框 69"/>
              <p:cNvSpPr txBox="1"/>
              <p:nvPr/>
            </p:nvSpPr>
            <p:spPr>
              <a:xfrm>
                <a:off x="7890" y="4475"/>
                <a:ext cx="500" cy="580"/>
              </a:xfrm>
              <a:prstGeom prst="rect">
                <a:avLst/>
              </a:prstGeom>
              <a:noFill/>
            </p:spPr>
            <p:txBody>
              <a:bodyPr wrap="square" rtlCol="0">
                <a:spAutoFit/>
              </a:bodyPr>
              <a:p>
                <a:r>
                  <a:rPr lang="en-US" altLang="zh-CN"/>
                  <a:t>7</a:t>
                </a:r>
                <a:endParaRPr lang="en-US" altLang="zh-CN"/>
              </a:p>
            </p:txBody>
          </p:sp>
          <p:sp>
            <p:nvSpPr>
              <p:cNvPr id="71" name="文本框 70"/>
              <p:cNvSpPr txBox="1"/>
              <p:nvPr/>
            </p:nvSpPr>
            <p:spPr>
              <a:xfrm>
                <a:off x="7905" y="5474"/>
                <a:ext cx="500" cy="580"/>
              </a:xfrm>
              <a:prstGeom prst="rect">
                <a:avLst/>
              </a:prstGeom>
              <a:noFill/>
            </p:spPr>
            <p:txBody>
              <a:bodyPr wrap="square" rtlCol="0">
                <a:spAutoFit/>
              </a:bodyPr>
              <a:p>
                <a:r>
                  <a:rPr lang="en-US" altLang="zh-CN"/>
                  <a:t>8</a:t>
                </a:r>
                <a:endParaRPr lang="en-US" altLang="zh-CN"/>
              </a:p>
            </p:txBody>
          </p:sp>
          <p:sp>
            <p:nvSpPr>
              <p:cNvPr id="8" name="文本框 7"/>
              <p:cNvSpPr txBox="1"/>
              <p:nvPr/>
            </p:nvSpPr>
            <p:spPr>
              <a:xfrm>
                <a:off x="8405" y="5465"/>
                <a:ext cx="500" cy="580"/>
              </a:xfrm>
              <a:prstGeom prst="rect">
                <a:avLst/>
              </a:prstGeom>
              <a:noFill/>
            </p:spPr>
            <p:txBody>
              <a:bodyPr wrap="square" rtlCol="0">
                <a:spAutoFit/>
              </a:bodyPr>
              <a:p>
                <a:r>
                  <a:rPr lang="en-US" altLang="zh-CN"/>
                  <a:t>9</a:t>
                </a:r>
                <a:endParaRPr lang="en-US" altLang="zh-CN"/>
              </a:p>
            </p:txBody>
          </p:sp>
          <p:sp>
            <p:nvSpPr>
              <p:cNvPr id="9" name="文本框 8"/>
              <p:cNvSpPr txBox="1"/>
              <p:nvPr/>
            </p:nvSpPr>
            <p:spPr>
              <a:xfrm>
                <a:off x="8294" y="4453"/>
                <a:ext cx="711" cy="580"/>
              </a:xfrm>
              <a:prstGeom prst="rect">
                <a:avLst/>
              </a:prstGeom>
              <a:noFill/>
            </p:spPr>
            <p:txBody>
              <a:bodyPr wrap="square" rtlCol="0">
                <a:spAutoFit/>
              </a:bodyPr>
              <a:p>
                <a:r>
                  <a:rPr lang="en-US" altLang="zh-CN"/>
                  <a:t>10</a:t>
                </a:r>
                <a:endParaRPr lang="en-US" altLang="zh-CN"/>
              </a:p>
            </p:txBody>
          </p:sp>
          <p:sp>
            <p:nvSpPr>
              <p:cNvPr id="61" name="文本框 60"/>
              <p:cNvSpPr txBox="1"/>
              <p:nvPr/>
            </p:nvSpPr>
            <p:spPr>
              <a:xfrm>
                <a:off x="8633" y="4186"/>
                <a:ext cx="711" cy="580"/>
              </a:xfrm>
              <a:prstGeom prst="rect">
                <a:avLst/>
              </a:prstGeom>
              <a:noFill/>
            </p:spPr>
            <p:txBody>
              <a:bodyPr wrap="square" rtlCol="0">
                <a:spAutoFit/>
              </a:bodyPr>
              <a:p>
                <a:r>
                  <a:rPr lang="en-US" altLang="zh-CN"/>
                  <a:t>11</a:t>
                </a:r>
                <a:endParaRPr lang="en-US" altLang="zh-CN"/>
              </a:p>
            </p:txBody>
          </p:sp>
          <p:sp>
            <p:nvSpPr>
              <p:cNvPr id="72" name="文本框 71"/>
              <p:cNvSpPr txBox="1"/>
              <p:nvPr/>
            </p:nvSpPr>
            <p:spPr>
              <a:xfrm>
                <a:off x="8724" y="5496"/>
                <a:ext cx="711" cy="580"/>
              </a:xfrm>
              <a:prstGeom prst="rect">
                <a:avLst/>
              </a:prstGeom>
              <a:noFill/>
            </p:spPr>
            <p:txBody>
              <a:bodyPr wrap="square" rtlCol="0">
                <a:spAutoFit/>
              </a:bodyPr>
              <a:p>
                <a:r>
                  <a:rPr lang="en-US" altLang="zh-CN"/>
                  <a:t>12</a:t>
                </a:r>
                <a:endParaRPr lang="en-US" altLang="zh-CN"/>
              </a:p>
            </p:txBody>
          </p:sp>
          <p:sp>
            <p:nvSpPr>
              <p:cNvPr id="73" name="文本框 72"/>
              <p:cNvSpPr txBox="1"/>
              <p:nvPr/>
            </p:nvSpPr>
            <p:spPr>
              <a:xfrm>
                <a:off x="9175" y="5495"/>
                <a:ext cx="711" cy="580"/>
              </a:xfrm>
              <a:prstGeom prst="rect">
                <a:avLst/>
              </a:prstGeom>
              <a:noFill/>
            </p:spPr>
            <p:txBody>
              <a:bodyPr wrap="square" rtlCol="0">
                <a:spAutoFit/>
              </a:bodyPr>
              <a:p>
                <a:r>
                  <a:rPr lang="en-US" altLang="zh-CN"/>
                  <a:t>13</a:t>
                </a:r>
                <a:endParaRPr lang="en-US" altLang="zh-CN"/>
              </a:p>
            </p:txBody>
          </p:sp>
          <p:sp>
            <p:nvSpPr>
              <p:cNvPr id="74" name="文本框 73"/>
              <p:cNvSpPr txBox="1"/>
              <p:nvPr/>
            </p:nvSpPr>
            <p:spPr>
              <a:xfrm>
                <a:off x="9220" y="4277"/>
                <a:ext cx="711" cy="580"/>
              </a:xfrm>
              <a:prstGeom prst="rect">
                <a:avLst/>
              </a:prstGeom>
              <a:noFill/>
            </p:spPr>
            <p:txBody>
              <a:bodyPr wrap="square" rtlCol="0">
                <a:spAutoFit/>
              </a:bodyPr>
              <a:p>
                <a:r>
                  <a:rPr lang="en-US" altLang="zh-CN"/>
                  <a:t>14</a:t>
                </a:r>
                <a:endParaRPr lang="en-US" altLang="zh-CN"/>
              </a:p>
            </p:txBody>
          </p:sp>
          <p:sp>
            <p:nvSpPr>
              <p:cNvPr id="75" name="文本框 74"/>
              <p:cNvSpPr txBox="1"/>
              <p:nvPr/>
            </p:nvSpPr>
            <p:spPr>
              <a:xfrm>
                <a:off x="8566" y="3064"/>
                <a:ext cx="711" cy="580"/>
              </a:xfrm>
              <a:prstGeom prst="rect">
                <a:avLst/>
              </a:prstGeom>
              <a:noFill/>
            </p:spPr>
            <p:txBody>
              <a:bodyPr wrap="square" rtlCol="0">
                <a:spAutoFit/>
              </a:bodyPr>
              <a:p>
                <a:r>
                  <a:rPr lang="en-US" altLang="zh-CN"/>
                  <a:t>15</a:t>
                </a:r>
                <a:endParaRPr lang="en-US" altLang="zh-CN"/>
              </a:p>
            </p:txBody>
          </p:sp>
          <p:sp>
            <p:nvSpPr>
              <p:cNvPr id="76" name="文本框 75"/>
              <p:cNvSpPr txBox="1"/>
              <p:nvPr/>
            </p:nvSpPr>
            <p:spPr>
              <a:xfrm>
                <a:off x="13123" y="2958"/>
                <a:ext cx="500" cy="580"/>
              </a:xfrm>
              <a:prstGeom prst="rect">
                <a:avLst/>
              </a:prstGeom>
              <a:noFill/>
            </p:spPr>
            <p:txBody>
              <a:bodyPr wrap="square" rtlCol="0">
                <a:spAutoFit/>
              </a:bodyPr>
              <a:p>
                <a:r>
                  <a:rPr lang="en-US" altLang="zh-CN"/>
                  <a:t>0</a:t>
                </a:r>
                <a:endParaRPr lang="en-US" altLang="zh-CN"/>
              </a:p>
            </p:txBody>
          </p:sp>
          <p:sp>
            <p:nvSpPr>
              <p:cNvPr id="77" name="文本框 76"/>
              <p:cNvSpPr txBox="1"/>
              <p:nvPr/>
            </p:nvSpPr>
            <p:spPr>
              <a:xfrm>
                <a:off x="12487" y="4041"/>
                <a:ext cx="500" cy="580"/>
              </a:xfrm>
              <a:prstGeom prst="rect">
                <a:avLst/>
              </a:prstGeom>
              <a:noFill/>
            </p:spPr>
            <p:txBody>
              <a:bodyPr wrap="square" rtlCol="0">
                <a:spAutoFit/>
              </a:bodyPr>
              <a:p>
                <a:r>
                  <a:rPr lang="en-US" altLang="zh-CN"/>
                  <a:t>1</a:t>
                </a:r>
                <a:endParaRPr lang="en-US" altLang="zh-CN"/>
              </a:p>
            </p:txBody>
          </p:sp>
          <p:sp>
            <p:nvSpPr>
              <p:cNvPr id="78" name="文本框 77"/>
              <p:cNvSpPr txBox="1"/>
              <p:nvPr/>
            </p:nvSpPr>
            <p:spPr>
              <a:xfrm>
                <a:off x="12251" y="5079"/>
                <a:ext cx="500" cy="580"/>
              </a:xfrm>
              <a:prstGeom prst="rect">
                <a:avLst/>
              </a:prstGeom>
              <a:noFill/>
            </p:spPr>
            <p:txBody>
              <a:bodyPr wrap="square" rtlCol="0">
                <a:spAutoFit/>
              </a:bodyPr>
              <a:p>
                <a:r>
                  <a:rPr lang="en-US" altLang="zh-CN"/>
                  <a:t>2</a:t>
                </a:r>
                <a:endParaRPr lang="en-US" altLang="zh-CN"/>
              </a:p>
            </p:txBody>
          </p:sp>
          <p:sp>
            <p:nvSpPr>
              <p:cNvPr id="79" name="文本框 78"/>
              <p:cNvSpPr txBox="1"/>
              <p:nvPr/>
            </p:nvSpPr>
            <p:spPr>
              <a:xfrm>
                <a:off x="12251" y="6121"/>
                <a:ext cx="500" cy="580"/>
              </a:xfrm>
              <a:prstGeom prst="rect">
                <a:avLst/>
              </a:prstGeom>
              <a:noFill/>
            </p:spPr>
            <p:txBody>
              <a:bodyPr wrap="square" rtlCol="0">
                <a:spAutoFit/>
              </a:bodyPr>
              <a:p>
                <a:r>
                  <a:rPr lang="en-US" altLang="zh-CN"/>
                  <a:t>3</a:t>
                </a:r>
                <a:endParaRPr lang="en-US" altLang="zh-CN"/>
              </a:p>
            </p:txBody>
          </p:sp>
          <p:sp>
            <p:nvSpPr>
              <p:cNvPr id="81" name="文本框 80"/>
              <p:cNvSpPr txBox="1"/>
              <p:nvPr/>
            </p:nvSpPr>
            <p:spPr>
              <a:xfrm>
                <a:off x="12251" y="7097"/>
                <a:ext cx="500" cy="580"/>
              </a:xfrm>
              <a:prstGeom prst="rect">
                <a:avLst/>
              </a:prstGeom>
              <a:noFill/>
            </p:spPr>
            <p:txBody>
              <a:bodyPr wrap="square" rtlCol="0">
                <a:spAutoFit/>
              </a:bodyPr>
              <a:p>
                <a:r>
                  <a:rPr lang="en-US" altLang="zh-CN"/>
                  <a:t>4</a:t>
                </a:r>
                <a:endParaRPr lang="en-US" altLang="zh-CN"/>
              </a:p>
            </p:txBody>
          </p:sp>
          <p:sp>
            <p:nvSpPr>
              <p:cNvPr id="82" name="文本框 81"/>
              <p:cNvSpPr txBox="1"/>
              <p:nvPr/>
            </p:nvSpPr>
            <p:spPr>
              <a:xfrm>
                <a:off x="13033" y="7097"/>
                <a:ext cx="500" cy="580"/>
              </a:xfrm>
              <a:prstGeom prst="rect">
                <a:avLst/>
              </a:prstGeom>
              <a:noFill/>
            </p:spPr>
            <p:txBody>
              <a:bodyPr wrap="square" rtlCol="0">
                <a:spAutoFit/>
              </a:bodyPr>
              <a:p>
                <a:r>
                  <a:rPr lang="en-US" altLang="zh-CN"/>
                  <a:t>5</a:t>
                </a:r>
                <a:endParaRPr lang="en-US" altLang="zh-CN"/>
              </a:p>
            </p:txBody>
          </p:sp>
          <p:sp>
            <p:nvSpPr>
              <p:cNvPr id="86" name="文本框 85"/>
              <p:cNvSpPr txBox="1"/>
              <p:nvPr/>
            </p:nvSpPr>
            <p:spPr>
              <a:xfrm>
                <a:off x="12999" y="6116"/>
                <a:ext cx="500" cy="580"/>
              </a:xfrm>
              <a:prstGeom prst="rect">
                <a:avLst/>
              </a:prstGeom>
              <a:noFill/>
            </p:spPr>
            <p:txBody>
              <a:bodyPr wrap="square" rtlCol="0">
                <a:spAutoFit/>
              </a:bodyPr>
              <a:p>
                <a:r>
                  <a:rPr lang="en-US" altLang="zh-CN"/>
                  <a:t>6</a:t>
                </a:r>
                <a:endParaRPr lang="en-US" altLang="zh-CN"/>
              </a:p>
            </p:txBody>
          </p:sp>
          <p:sp>
            <p:nvSpPr>
              <p:cNvPr id="88" name="文本框 87"/>
              <p:cNvSpPr txBox="1"/>
              <p:nvPr/>
            </p:nvSpPr>
            <p:spPr>
              <a:xfrm>
                <a:off x="12963" y="5094"/>
                <a:ext cx="500" cy="580"/>
              </a:xfrm>
              <a:prstGeom prst="rect">
                <a:avLst/>
              </a:prstGeom>
              <a:noFill/>
            </p:spPr>
            <p:txBody>
              <a:bodyPr wrap="square" rtlCol="0">
                <a:spAutoFit/>
              </a:bodyPr>
              <a:p>
                <a:r>
                  <a:rPr lang="en-US" altLang="zh-CN"/>
                  <a:t>7</a:t>
                </a:r>
                <a:endParaRPr lang="en-US" altLang="zh-CN"/>
              </a:p>
            </p:txBody>
          </p:sp>
          <p:sp>
            <p:nvSpPr>
              <p:cNvPr id="89" name="文本框 88"/>
              <p:cNvSpPr txBox="1"/>
              <p:nvPr/>
            </p:nvSpPr>
            <p:spPr>
              <a:xfrm>
                <a:off x="13044" y="4081"/>
                <a:ext cx="500" cy="580"/>
              </a:xfrm>
              <a:prstGeom prst="rect">
                <a:avLst/>
              </a:prstGeom>
              <a:noFill/>
            </p:spPr>
            <p:txBody>
              <a:bodyPr wrap="square" rtlCol="0">
                <a:spAutoFit/>
              </a:bodyPr>
              <a:p>
                <a:r>
                  <a:rPr lang="en-US" altLang="zh-CN"/>
                  <a:t>8</a:t>
                </a:r>
                <a:endParaRPr lang="en-US" altLang="zh-CN"/>
              </a:p>
            </p:txBody>
          </p:sp>
          <p:sp>
            <p:nvSpPr>
              <p:cNvPr id="90" name="文本框 89"/>
              <p:cNvSpPr txBox="1"/>
              <p:nvPr/>
            </p:nvSpPr>
            <p:spPr>
              <a:xfrm>
                <a:off x="13320" y="4456"/>
                <a:ext cx="500" cy="580"/>
              </a:xfrm>
              <a:prstGeom prst="rect">
                <a:avLst/>
              </a:prstGeom>
              <a:noFill/>
            </p:spPr>
            <p:txBody>
              <a:bodyPr wrap="square" rtlCol="0">
                <a:spAutoFit/>
              </a:bodyPr>
              <a:p>
                <a:r>
                  <a:rPr lang="en-US" altLang="zh-CN"/>
                  <a:t>9</a:t>
                </a:r>
                <a:endParaRPr lang="en-US" altLang="zh-CN"/>
              </a:p>
            </p:txBody>
          </p:sp>
          <p:sp>
            <p:nvSpPr>
              <p:cNvPr id="91" name="文本框 90"/>
              <p:cNvSpPr txBox="1"/>
              <p:nvPr/>
            </p:nvSpPr>
            <p:spPr>
              <a:xfrm>
                <a:off x="13666" y="4469"/>
                <a:ext cx="711" cy="580"/>
              </a:xfrm>
              <a:prstGeom prst="rect">
                <a:avLst/>
              </a:prstGeom>
              <a:noFill/>
            </p:spPr>
            <p:txBody>
              <a:bodyPr wrap="square" rtlCol="0">
                <a:spAutoFit/>
              </a:bodyPr>
              <a:p>
                <a:r>
                  <a:rPr lang="en-US" altLang="zh-CN"/>
                  <a:t>10</a:t>
                </a:r>
                <a:endParaRPr lang="en-US" altLang="zh-CN"/>
              </a:p>
            </p:txBody>
          </p:sp>
          <p:sp>
            <p:nvSpPr>
              <p:cNvPr id="92" name="文本框 91"/>
              <p:cNvSpPr txBox="1"/>
              <p:nvPr/>
            </p:nvSpPr>
            <p:spPr>
              <a:xfrm>
                <a:off x="13981" y="4105"/>
                <a:ext cx="711" cy="580"/>
              </a:xfrm>
              <a:prstGeom prst="rect">
                <a:avLst/>
              </a:prstGeom>
              <a:noFill/>
            </p:spPr>
            <p:txBody>
              <a:bodyPr wrap="square" rtlCol="0">
                <a:spAutoFit/>
              </a:bodyPr>
              <a:p>
                <a:r>
                  <a:rPr lang="en-US" altLang="zh-CN"/>
                  <a:t>11</a:t>
                </a:r>
                <a:endParaRPr lang="en-US" altLang="zh-CN"/>
              </a:p>
            </p:txBody>
          </p:sp>
          <p:sp>
            <p:nvSpPr>
              <p:cNvPr id="93" name="文本框 92"/>
              <p:cNvSpPr txBox="1"/>
              <p:nvPr/>
            </p:nvSpPr>
            <p:spPr>
              <a:xfrm>
                <a:off x="14033" y="5294"/>
                <a:ext cx="711" cy="580"/>
              </a:xfrm>
              <a:prstGeom prst="rect">
                <a:avLst/>
              </a:prstGeom>
              <a:noFill/>
            </p:spPr>
            <p:txBody>
              <a:bodyPr wrap="square" rtlCol="0">
                <a:spAutoFit/>
              </a:bodyPr>
              <a:p>
                <a:r>
                  <a:rPr lang="en-US" altLang="zh-CN"/>
                  <a:t>12</a:t>
                </a:r>
                <a:endParaRPr lang="en-US" altLang="zh-CN"/>
              </a:p>
            </p:txBody>
          </p:sp>
          <p:sp>
            <p:nvSpPr>
              <p:cNvPr id="120" name="文本框 119"/>
              <p:cNvSpPr txBox="1"/>
              <p:nvPr/>
            </p:nvSpPr>
            <p:spPr>
              <a:xfrm>
                <a:off x="14655" y="5294"/>
                <a:ext cx="711" cy="580"/>
              </a:xfrm>
              <a:prstGeom prst="rect">
                <a:avLst/>
              </a:prstGeom>
              <a:noFill/>
            </p:spPr>
            <p:txBody>
              <a:bodyPr wrap="square" rtlCol="0">
                <a:spAutoFit/>
              </a:bodyPr>
              <a:p>
                <a:r>
                  <a:rPr lang="en-US" altLang="zh-CN"/>
                  <a:t>13</a:t>
                </a:r>
                <a:endParaRPr lang="en-US" altLang="zh-CN"/>
              </a:p>
            </p:txBody>
          </p:sp>
          <p:sp>
            <p:nvSpPr>
              <p:cNvPr id="122" name="文本框 121"/>
              <p:cNvSpPr txBox="1"/>
              <p:nvPr/>
            </p:nvSpPr>
            <p:spPr>
              <a:xfrm>
                <a:off x="14620" y="4110"/>
                <a:ext cx="711" cy="580"/>
              </a:xfrm>
              <a:prstGeom prst="rect">
                <a:avLst/>
              </a:prstGeom>
              <a:noFill/>
            </p:spPr>
            <p:txBody>
              <a:bodyPr wrap="square" rtlCol="0">
                <a:spAutoFit/>
              </a:bodyPr>
              <a:p>
                <a:r>
                  <a:rPr lang="en-US" altLang="zh-CN"/>
                  <a:t>14</a:t>
                </a:r>
                <a:endParaRPr lang="en-US" altLang="zh-CN"/>
              </a:p>
            </p:txBody>
          </p:sp>
          <p:sp>
            <p:nvSpPr>
              <p:cNvPr id="154" name="文本框 153"/>
              <p:cNvSpPr txBox="1"/>
              <p:nvPr/>
            </p:nvSpPr>
            <p:spPr>
              <a:xfrm>
                <a:off x="13921" y="2977"/>
                <a:ext cx="711" cy="580"/>
              </a:xfrm>
              <a:prstGeom prst="rect">
                <a:avLst/>
              </a:prstGeom>
              <a:noFill/>
            </p:spPr>
            <p:txBody>
              <a:bodyPr wrap="square" rtlCol="0">
                <a:spAutoFit/>
              </a:bodyPr>
              <a:p>
                <a:r>
                  <a:rPr lang="en-US" altLang="zh-CN"/>
                  <a:t>15</a:t>
                </a:r>
                <a:endParaRPr lang="en-US" altLang="zh-CN"/>
              </a:p>
            </p:txBody>
          </p:sp>
        </p:grpSp>
      </p:grpSp>
      <p:sp>
        <p:nvSpPr>
          <p:cNvPr id="155" name="文本框 154"/>
          <p:cNvSpPr txBox="1"/>
          <p:nvPr/>
        </p:nvSpPr>
        <p:spPr>
          <a:xfrm>
            <a:off x="304800" y="5020945"/>
            <a:ext cx="9631680" cy="460375"/>
          </a:xfrm>
          <a:prstGeom prst="rect">
            <a:avLst/>
          </a:prstGeom>
          <a:noFill/>
        </p:spPr>
        <p:txBody>
          <a:bodyPr wrap="square" rtlCol="0">
            <a:spAutoFit/>
          </a:bodyPr>
          <a:p>
            <a:r>
              <a:rPr lang="en-US" altLang="zh-CN" sz="2400">
                <a:solidFill>
                  <a:srgbClr val="0070C0"/>
                </a:solidFill>
                <a:sym typeface="+mn-ea"/>
              </a:rPr>
              <a:t> index every snapshot of the TEH using interval-based indexing</a:t>
            </a:r>
            <a:endParaRPr lang="en-US" altLang="zh-CN" sz="2400">
              <a:solidFill>
                <a:srgbClr val="0070C0"/>
              </a:solidFill>
              <a:sym typeface="+mn-ea"/>
            </a:endParaRPr>
          </a:p>
        </p:txBody>
      </p:sp>
      <p:sp>
        <p:nvSpPr>
          <p:cNvPr id="156" name="文本框 155"/>
          <p:cNvSpPr txBox="1"/>
          <p:nvPr/>
        </p:nvSpPr>
        <p:spPr>
          <a:xfrm>
            <a:off x="337185" y="5363845"/>
            <a:ext cx="11706860" cy="1568450"/>
          </a:xfrm>
          <a:prstGeom prst="rect">
            <a:avLst/>
          </a:prstGeom>
          <a:noFill/>
        </p:spPr>
        <p:txBody>
          <a:bodyPr wrap="square" rtlCol="0">
            <a:spAutoFit/>
          </a:bodyPr>
          <a:p>
            <a:pPr algn="l"/>
            <a:r>
              <a:rPr lang="en-US" altLang="zh-CN" sz="2400">
                <a:solidFill>
                  <a:srgbClr val="FF0000"/>
                </a:solidFill>
                <a:sym typeface="+mn-ea"/>
              </a:rPr>
              <a:t>Problem</a:t>
            </a:r>
            <a:r>
              <a:rPr lang="zh-CN" altLang="en-US" sz="2400">
                <a:solidFill>
                  <a:srgbClr val="FF0000"/>
                </a:solidFill>
                <a:sym typeface="+mn-ea"/>
              </a:rPr>
              <a:t>：</a:t>
            </a:r>
            <a:r>
              <a:rPr lang="zh-CN" altLang="zh-CN" sz="2400">
                <a:solidFill>
                  <a:schemeClr val="tx1"/>
                </a:solidFill>
                <a:sym typeface="+mn-ea"/>
              </a:rPr>
              <a:t>① </a:t>
            </a:r>
            <a:r>
              <a:rPr lang="en-US" altLang="zh-CN" sz="2400">
                <a:solidFill>
                  <a:schemeClr val="tx1"/>
                </a:solidFill>
                <a:sym typeface="+mn-ea"/>
              </a:rPr>
              <a:t>computational very high(for Indexing every snapshot)</a:t>
            </a:r>
            <a:r>
              <a:rPr lang="zh-CN" altLang="en-US" sz="2400">
                <a:solidFill>
                  <a:schemeClr val="tx1"/>
                </a:solidFill>
                <a:sym typeface="+mn-ea"/>
              </a:rPr>
              <a:t>；</a:t>
            </a:r>
            <a:endParaRPr lang="zh-CN" altLang="en-US" sz="2400">
              <a:solidFill>
                <a:schemeClr val="tx1"/>
              </a:solidFill>
            </a:endParaRPr>
          </a:p>
          <a:p>
            <a:pPr algn="l"/>
            <a:r>
              <a:rPr lang="zh-CN" altLang="en-US" sz="2400">
                <a:solidFill>
                  <a:schemeClr val="tx1"/>
                </a:solidFill>
              </a:rPr>
              <a:t>                 ② storage overheads are going to be high；</a:t>
            </a:r>
            <a:endParaRPr lang="zh-CN" altLang="en-US" sz="2400">
              <a:solidFill>
                <a:schemeClr val="tx1"/>
              </a:solidFill>
            </a:endParaRPr>
          </a:p>
          <a:p>
            <a:pPr algn="l"/>
            <a:r>
              <a:rPr lang="zh-CN" altLang="en-US" sz="2400">
                <a:solidFill>
                  <a:schemeClr val="tx1"/>
                </a:solidFill>
              </a:rPr>
              <a:t>                 ③  few queries on some snap</a:t>
            </a:r>
            <a:r>
              <a:rPr lang="en-US" altLang="zh-CN" sz="2400">
                <a:solidFill>
                  <a:schemeClr val="tx1"/>
                </a:solidFill>
              </a:rPr>
              <a:t>s</a:t>
            </a:r>
            <a:r>
              <a:rPr lang="zh-CN" altLang="en-US" sz="2400">
                <a:solidFill>
                  <a:schemeClr val="tx1"/>
                </a:solidFill>
              </a:rPr>
              <a:t>hots</a:t>
            </a:r>
            <a:r>
              <a:rPr lang="en-US" altLang="zh-CN" sz="2400">
                <a:solidFill>
                  <a:schemeClr val="tx1"/>
                </a:solidFill>
              </a:rPr>
              <a:t>,</a:t>
            </a:r>
            <a:r>
              <a:rPr lang="zh-CN" altLang="en-US" sz="2400">
                <a:solidFill>
                  <a:schemeClr val="tx1"/>
                </a:solidFill>
              </a:rPr>
              <a:t> waste both storage and computation；</a:t>
            </a:r>
            <a:endParaRPr lang="zh-CN" altLang="en-US" sz="2400">
              <a:solidFill>
                <a:schemeClr val="tx1"/>
              </a:solidFill>
            </a:endParaRPr>
          </a:p>
          <a:p>
            <a:pPr algn="l"/>
            <a:r>
              <a:rPr lang="zh-CN" altLang="en-US" sz="2400">
                <a:solidFill>
                  <a:schemeClr val="tx1"/>
                </a:solidFill>
              </a:rPr>
              <a:t>                 ④  </a:t>
            </a:r>
            <a:r>
              <a:rPr lang="en-US" altLang="zh-CN" sz="2400">
                <a:solidFill>
                  <a:schemeClr val="tx1"/>
                </a:solidFill>
              </a:rPr>
              <a:t>can't</a:t>
            </a:r>
            <a:r>
              <a:rPr lang="zh-CN" altLang="en-US" sz="2400">
                <a:solidFill>
                  <a:schemeClr val="tx1"/>
                </a:solidFill>
              </a:rPr>
              <a:t> control over the indexing costs vs. query efficiency  tradeoff；</a:t>
            </a:r>
            <a:endParaRPr lang="zh-CN" altLang="en-US" sz="240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500"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Par">
                                  <p:stCondLst>
                                    <p:cond delay="0"/>
                                  </p:stCondLst>
                                  <p:childTnLst>
                                    <p:set>
                                      <p:cBhvr>
                                        <p:cTn id="16" dur="500" fill="hold">
                                          <p:stCondLst>
                                            <p:cond delay="0"/>
                                          </p:stCondLst>
                                        </p:cTn>
                                        <p:tgtEl>
                                          <p:spTgt spid="155"/>
                                        </p:tgtEl>
                                        <p:attrNameLst>
                                          <p:attrName>style.visibility</p:attrName>
                                        </p:attrNameLst>
                                      </p:cBhvr>
                                      <p:to>
                                        <p:strVal val="visible"/>
                                      </p:to>
                                    </p:set>
                                    <p:animEffect transition="in" filter="blinds(horizontal)">
                                      <p:cBhvr>
                                        <p:cTn id="17" dur="5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500" fill="hold">
                                          <p:stCondLst>
                                            <p:cond delay="0"/>
                                          </p:stCondLst>
                                        </p:cTn>
                                        <p:tgtEl>
                                          <p:spTgt spid="156"/>
                                        </p:tgtEl>
                                        <p:attrNameLst>
                                          <p:attrName>style.visibility</p:attrName>
                                        </p:attrNameLst>
                                      </p:cBhvr>
                                      <p:to>
                                        <p:strVal val="visible"/>
                                      </p:to>
                                    </p:set>
                                    <p:animEffect transition="in" filter="blinds(horizontal)">
                                      <p:cBhvr>
                                        <p:cTn id="38"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12" grpId="0"/>
      <p:bldP spid="13" grpId="0"/>
      <p:bldP spid="155" grpId="0"/>
      <p:bldP spid="156" grpId="0"/>
    </p:bldLst>
  </p:timing>
</p:sld>
</file>

<file path=ppt/theme/theme1.xml><?xml version="1.0" encoding="utf-8"?>
<a:theme xmlns:a="http://schemas.openxmlformats.org/drawingml/2006/main" name="包图主题2">
  <a:themeElements>
    <a:clrScheme name="自定义 384">
      <a:dk1>
        <a:sysClr val="windowText" lastClr="000000"/>
      </a:dk1>
      <a:lt1>
        <a:sysClr val="window" lastClr="FFFFFF"/>
      </a:lt1>
      <a:dk2>
        <a:srgbClr val="44546A"/>
      </a:dk2>
      <a:lt2>
        <a:srgbClr val="E7E6E6"/>
      </a:lt2>
      <a:accent1>
        <a:srgbClr val="FFC200"/>
      </a:accent1>
      <a:accent2>
        <a:srgbClr val="323F4F"/>
      </a:accent2>
      <a:accent3>
        <a:srgbClr val="FFC200"/>
      </a:accent3>
      <a:accent4>
        <a:srgbClr val="323F4F"/>
      </a:accent4>
      <a:accent5>
        <a:srgbClr val="FFC200"/>
      </a:accent5>
      <a:accent6>
        <a:srgbClr val="323F4F"/>
      </a:accent6>
      <a:hlink>
        <a:srgbClr val="FFC200"/>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9954</Words>
  <Application>WPS 演示</Application>
  <PresentationFormat>自定义</PresentationFormat>
  <Paragraphs>1989</Paragraphs>
  <Slides>34</Slides>
  <Notes>31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22</vt:i4>
      </vt:variant>
      <vt:variant>
        <vt:lpstr>幻灯片标题</vt:lpstr>
      </vt:variant>
      <vt:variant>
        <vt:i4>34</vt:i4>
      </vt:variant>
    </vt:vector>
  </HeadingPairs>
  <TitlesOfParts>
    <vt:vector size="68" baseType="lpstr">
      <vt:lpstr>Arial</vt:lpstr>
      <vt:lpstr>宋体</vt:lpstr>
      <vt:lpstr>Wingdings</vt:lpstr>
      <vt:lpstr>微软雅黑</vt:lpstr>
      <vt:lpstr>华文楷体</vt:lpstr>
      <vt:lpstr>经典综艺体简</vt:lpstr>
      <vt:lpstr>Century Gothic</vt:lpstr>
      <vt:lpstr>楷体</vt:lpstr>
      <vt:lpstr>Georgia</vt:lpstr>
      <vt:lpstr>Arial Unicode MS</vt:lpstr>
      <vt:lpstr>等线</vt:lpstr>
      <vt:lpstr>包图主题2</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Kevin_ZH</cp:lastModifiedBy>
  <cp:revision>681</cp:revision>
  <dcterms:created xsi:type="dcterms:W3CDTF">2017-08-18T03:02:00Z</dcterms:created>
  <dcterms:modified xsi:type="dcterms:W3CDTF">2018-10-08T13:30:02Z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