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905" r:id="rId5"/>
    <p:sldId id="262" r:id="rId6"/>
    <p:sldId id="268" r:id="rId7"/>
    <p:sldId id="717" r:id="rId8"/>
    <p:sldId id="813" r:id="rId9"/>
    <p:sldId id="818" r:id="rId10"/>
    <p:sldId id="720" r:id="rId11"/>
    <p:sldId id="814" r:id="rId12"/>
    <p:sldId id="886" r:id="rId13"/>
    <p:sldId id="816" r:id="rId14"/>
    <p:sldId id="817" r:id="rId15"/>
    <p:sldId id="819" r:id="rId16"/>
    <p:sldId id="702" r:id="rId17"/>
    <p:sldId id="742" r:id="rId18"/>
    <p:sldId id="820" r:id="rId19"/>
    <p:sldId id="849" r:id="rId20"/>
    <p:sldId id="874" r:id="rId21"/>
    <p:sldId id="850" r:id="rId22"/>
    <p:sldId id="873" r:id="rId23"/>
    <p:sldId id="875" r:id="rId24"/>
    <p:sldId id="877" r:id="rId25"/>
    <p:sldId id="878" r:id="rId26"/>
    <p:sldId id="879" r:id="rId27"/>
    <p:sldId id="876" r:id="rId28"/>
    <p:sldId id="677" r:id="rId29"/>
    <p:sldId id="884" r:id="rId30"/>
    <p:sldId id="446" r:id="rId31"/>
    <p:sldId id="93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606FF"/>
    <a:srgbClr val="AA0000"/>
    <a:srgbClr val="0070C0"/>
    <a:srgbClr val="FF0000"/>
    <a:srgbClr val="1D1DFF"/>
    <a:srgbClr val="8F8F8F"/>
    <a:srgbClr val="2DD52D"/>
    <a:srgbClr val="1CD11C"/>
    <a:srgbClr val="00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1" autoAdjust="0"/>
    <p:restoredTop sz="94660"/>
  </p:normalViewPr>
  <p:slideViewPr>
    <p:cSldViewPr snapToGrid="0" showGuides="1">
      <p:cViewPr>
        <p:scale>
          <a:sx n="75" d="100"/>
          <a:sy n="75" d="100"/>
        </p:scale>
        <p:origin x="738" y="-342"/>
      </p:cViewPr>
      <p:guideLst>
        <p:guide orient="horz" pos="2380"/>
        <p:guide pos="42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a:sym typeface="+mn-ea"/>
              </a:rPr>
              <a:t>EDBT / ICDT研讨会主席</a:t>
            </a:r>
            <a:endParaRPr lang="zh-CN" altLang="en-US" sz="3600">
              <a:sym typeface="+mn-ea"/>
            </a:endParaRPr>
          </a:p>
          <a:p>
            <a:r>
              <a:rPr lang="zh-CN" altLang="en-US" sz="3600">
                <a:sym typeface="+mn-ea"/>
              </a:rPr>
              <a:t>Nikolaus Augsten，奥地利萨尔茨堡大学</a:t>
            </a:r>
            <a:endParaRPr lang="zh-CN" altLang="en-US" sz="3600">
              <a:sym typeface="+mn-ea"/>
            </a:endParaRPr>
          </a:p>
          <a:p>
            <a:r>
              <a:rPr lang="zh-CN" altLang="en-US" sz="3600">
                <a:sym typeface="+mn-ea"/>
              </a:rPr>
              <a:t>第28届地理标志 - 数据库基础研讨会</a:t>
            </a:r>
            <a:endParaRPr lang="zh-CN" altLang="en-US" sz="3600">
              <a:sym typeface="+mn-ea"/>
            </a:endParaRPr>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endParaRPr lang="zh-CN" altLang="en-US"/>
          </a:p>
          <a:p>
            <a:r>
              <a:rPr lang="zh-CN" altLang="en-US"/>
              <a:t>平衡查询处理效率和索引成本</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库研究小组是奥地利萨尔茨堡大学计算机科学系的一部分。我们的研究兴趣包括数据库和信息系统中以数据为中心的应用，特别关注大数据集合上的相似性搜索查询，例如，字符串和树的近似匹配，距离计算的有效索引以及top-k查询。其他研究领域包括分布式框架（如MapReduce）和地理信息系统中的查询的负载平衡算法。研究结果是具有性能保证的新算法，在激励应用上实施和评估</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我们确定了一组有效分区应满足的属性：</a:t>
            </a:r>
            <a:endParaRPr lang="zh-CN" altLang="en-US"/>
          </a:p>
          <a:p>
            <a:endParaRPr lang="zh-CN" altLang="en-US"/>
          </a:p>
          <a:p>
            <a:r>
              <a:rPr lang="zh-CN" altLang="en-US"/>
              <a:t>•每个小区的边界节点数应该很小;</a:t>
            </a:r>
            <a:endParaRPr lang="zh-CN" altLang="en-US"/>
          </a:p>
          <a:p>
            <a:r>
              <a:rPr lang="zh-CN" altLang="en-US"/>
              <a:t>•边界边缘的总数应该很小;</a:t>
            </a:r>
            <a:endParaRPr lang="zh-CN" altLang="en-US"/>
          </a:p>
          <a:p>
            <a:r>
              <a:rPr lang="zh-CN" altLang="en-US"/>
              <a:t>•细胞上限和下限之间的差异应该很小;</a:t>
            </a:r>
            <a:endParaRPr lang="zh-CN" altLang="en-US"/>
          </a:p>
          <a:p>
            <a:r>
              <a:rPr lang="zh-CN" altLang="en-US"/>
              <a:t>•单元中的所有节点应成对可达;</a:t>
            </a:r>
            <a:endParaRPr lang="zh-CN" altLang="en-US"/>
          </a:p>
          <a:p>
            <a:r>
              <a:rPr lang="zh-CN" altLang="en-US"/>
              <a:t>•不同的细胞应具有相似的大小（即，就上限遍历时间而言是均质的）。</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我们确定了一组有效分区应满足的属性：</a:t>
            </a:r>
            <a:endParaRPr lang="zh-CN" altLang="en-US"/>
          </a:p>
          <a:p>
            <a:endParaRPr lang="zh-CN" altLang="en-US"/>
          </a:p>
          <a:p>
            <a:r>
              <a:rPr lang="zh-CN" altLang="en-US"/>
              <a:t>•每个小区的边界节点数应该很小;</a:t>
            </a:r>
            <a:endParaRPr lang="zh-CN" altLang="en-US"/>
          </a:p>
          <a:p>
            <a:r>
              <a:rPr lang="zh-CN" altLang="en-US"/>
              <a:t>•边界边缘的总数应该很小;</a:t>
            </a:r>
            <a:endParaRPr lang="zh-CN" altLang="en-US"/>
          </a:p>
          <a:p>
            <a:r>
              <a:rPr lang="zh-CN" altLang="en-US"/>
              <a:t>•细胞上限和下限之间的差异应该很小;</a:t>
            </a:r>
            <a:endParaRPr lang="zh-CN" altLang="en-US"/>
          </a:p>
          <a:p>
            <a:r>
              <a:rPr lang="zh-CN" altLang="en-US"/>
              <a:t>•单元中的所有节点应成对可达;</a:t>
            </a:r>
            <a:endParaRPr lang="zh-CN" altLang="en-US"/>
          </a:p>
          <a:p>
            <a:r>
              <a:rPr lang="zh-CN" altLang="en-US"/>
              <a:t>•不同的细胞应具有相似的大小（即，就上限遍历时间而言是均质的）。</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对于许多现代应用程序来说，在时间推移层次结构中对可达性查询进行高效且可扩展的处理非常重要。 </a:t>
            </a:r>
            <a:endParaRPr lang="zh-CN" altLang="en-US"/>
          </a:p>
          <a:p>
            <a:r>
              <a:rPr lang="zh-CN" altLang="en-US"/>
              <a:t>在本文中，我们提出了一个可调，时间和空间有效的框架，称为SCISSOR，用于测试TEH任何给定快照上给定顶点对之间的可达性。</a:t>
            </a:r>
            <a:endParaRPr lang="zh-CN" altLang="en-US"/>
          </a:p>
          <a:p>
            <a:r>
              <a:rPr lang="zh-CN" altLang="en-US"/>
              <a:t>SCISSOR背后的主要思想是有选择地索引TEH快照的子集，并使用这些快照索引来回应TEH的所有快照上的可达性查询。</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对于许多现代应用程序来说，在时间推移层次结构中对可达性查询进行高效且可扩展的处理非常重要。 </a:t>
            </a:r>
            <a:endParaRPr lang="zh-CN" altLang="en-US"/>
          </a:p>
          <a:p>
            <a:r>
              <a:rPr lang="zh-CN" altLang="en-US"/>
              <a:t>在本文中，我们提出了一个可调，时间和空间有效的框架，称为SCISSOR，用于测试TEH任何给定快照上给定顶点对之间的可达性。</a:t>
            </a:r>
            <a:endParaRPr lang="zh-CN" altLang="en-US"/>
          </a:p>
          <a:p>
            <a:r>
              <a:rPr lang="zh-CN" altLang="en-US"/>
              <a:t>SCISSOR背后的主要思想是有选择地索引TEH快照的子集，并使用这些快照索引来回应TEH的所有快照上的可达性查询。</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65"/>
            <a:ext cx="12192000" cy="161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374140" y="2300605"/>
            <a:ext cx="10301605"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sz="2800" b="1" dirty="0">
                <a:solidFill>
                  <a:schemeClr val="bg1"/>
                </a:solidFill>
                <a:latin typeface="+mn-ea"/>
              </a:rPr>
              <a:t>Reachability Queries in Public Transport Networks</a:t>
            </a:r>
            <a:endParaRPr sz="2800" b="1" dirty="0">
              <a:solidFill>
                <a:schemeClr val="bg1"/>
              </a:solidFill>
              <a:latin typeface="+mn-ea"/>
            </a:endParaRPr>
          </a:p>
        </p:txBody>
      </p:sp>
      <p:sp>
        <p:nvSpPr>
          <p:cNvPr id="3" name="文本框 2"/>
          <p:cNvSpPr txBox="1"/>
          <p:nvPr/>
        </p:nvSpPr>
        <p:spPr>
          <a:xfrm>
            <a:off x="590550" y="334010"/>
            <a:ext cx="1398270" cy="460375"/>
          </a:xfrm>
          <a:prstGeom prst="rect">
            <a:avLst/>
          </a:prstGeom>
          <a:noFill/>
        </p:spPr>
        <p:txBody>
          <a:bodyPr wrap="square" rtlCol="0">
            <a:spAutoFit/>
          </a:bodyPr>
          <a:lstStyle/>
          <a:p>
            <a:pPr algn="ctr"/>
            <a:r>
              <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rPr>
              <a:t>郑凯文</a:t>
            </a:r>
            <a:endPar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endParaRPr>
          </a:p>
        </p:txBody>
      </p:sp>
      <p:sp>
        <p:nvSpPr>
          <p:cNvPr id="5" name="文本框 4"/>
          <p:cNvSpPr txBox="1"/>
          <p:nvPr/>
        </p:nvSpPr>
        <p:spPr>
          <a:xfrm>
            <a:off x="92075" y="718185"/>
            <a:ext cx="2630170" cy="460375"/>
          </a:xfrm>
          <a:prstGeom prst="rect">
            <a:avLst/>
          </a:prstGeom>
          <a:noFill/>
        </p:spPr>
        <p:txBody>
          <a:bodyPr wrap="square" rtlCol="0">
            <a:spAutoFit/>
          </a:bodyPr>
          <a:lstStyle/>
          <a:p>
            <a:pPr algn="ctr"/>
            <a:r>
              <a:rPr lang="en-US" altLang="zh-CN" sz="2400">
                <a:ln w="22225">
                  <a:solidFill>
                    <a:schemeClr val="accent2"/>
                  </a:solidFill>
                  <a:prstDash val="solid"/>
                </a:ln>
                <a:solidFill>
                  <a:srgbClr val="323F4F"/>
                </a:solidFill>
                <a:effectLst/>
              </a:rPr>
              <a:t>2018 - 10 - 19</a:t>
            </a:r>
            <a:endParaRPr lang="en-US" altLang="zh-CN" sz="2400">
              <a:ln w="22225">
                <a:solidFill>
                  <a:schemeClr val="accent2"/>
                </a:solidFill>
                <a:prstDash val="solid"/>
              </a:ln>
              <a:solidFill>
                <a:srgbClr val="323F4F"/>
              </a:solidFill>
              <a:effectLst/>
            </a:endParaRPr>
          </a:p>
        </p:txBody>
      </p:sp>
      <p:pic>
        <p:nvPicPr>
          <p:cNvPr id="11" name="图片 10"/>
          <p:cNvPicPr>
            <a:picLocks noChangeAspect="1"/>
          </p:cNvPicPr>
          <p:nvPr/>
        </p:nvPicPr>
        <p:blipFill>
          <a:blip r:embed="rId1"/>
          <a:stretch>
            <a:fillRect/>
          </a:stretch>
        </p:blipFill>
        <p:spPr>
          <a:xfrm>
            <a:off x="285115" y="4665345"/>
            <a:ext cx="5727700" cy="2105660"/>
          </a:xfrm>
          <a:prstGeom prst="rect">
            <a:avLst/>
          </a:prstGeom>
        </p:spPr>
      </p:pic>
      <p:pic>
        <p:nvPicPr>
          <p:cNvPr id="14" name="图片 13"/>
          <p:cNvPicPr>
            <a:picLocks noChangeAspect="1"/>
          </p:cNvPicPr>
          <p:nvPr/>
        </p:nvPicPr>
        <p:blipFill>
          <a:blip r:embed="rId2"/>
          <a:stretch>
            <a:fillRect/>
          </a:stretch>
        </p:blipFill>
        <p:spPr>
          <a:xfrm>
            <a:off x="6414135" y="4592955"/>
            <a:ext cx="5261610" cy="2178050"/>
          </a:xfrm>
          <a:prstGeom prst="rect">
            <a:avLst/>
          </a:prstGeom>
        </p:spPr>
      </p:pic>
      <p:pic>
        <p:nvPicPr>
          <p:cNvPr id="15" name="图片 14"/>
          <p:cNvPicPr>
            <a:picLocks noChangeAspect="1"/>
          </p:cNvPicPr>
          <p:nvPr/>
        </p:nvPicPr>
        <p:blipFill>
          <a:blip r:embed="rId3"/>
          <a:stretch>
            <a:fillRect/>
          </a:stretch>
        </p:blipFill>
        <p:spPr>
          <a:xfrm>
            <a:off x="4418965" y="3390265"/>
            <a:ext cx="7773035" cy="599440"/>
          </a:xfrm>
          <a:prstGeom prst="rect">
            <a:avLst/>
          </a:prstGeom>
        </p:spPr>
      </p:pic>
      <p:pic>
        <p:nvPicPr>
          <p:cNvPr id="7" name="图片 6"/>
          <p:cNvPicPr>
            <a:picLocks noChangeAspect="1"/>
          </p:cNvPicPr>
          <p:nvPr/>
        </p:nvPicPr>
        <p:blipFill>
          <a:blip r:embed="rId4"/>
          <a:stretch>
            <a:fillRect/>
          </a:stretch>
        </p:blipFill>
        <p:spPr>
          <a:xfrm>
            <a:off x="7729855" y="3989705"/>
            <a:ext cx="3018790" cy="304800"/>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683895"/>
            <a:ext cx="6560820" cy="4890770"/>
          </a:xfrm>
          <a:prstGeom prst="rect">
            <a:avLst/>
          </a:prstGeom>
        </p:spPr>
      </p:pic>
      <p:sp>
        <p:nvSpPr>
          <p:cNvPr id="13" name="文本框 12"/>
          <p:cNvSpPr txBox="1"/>
          <p:nvPr/>
        </p:nvSpPr>
        <p:spPr>
          <a:xfrm>
            <a:off x="104775" y="3489325"/>
            <a:ext cx="8121015" cy="119888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pre-compute (and maintain) cost high time. </a:t>
            </a:r>
            <a:endParaRPr lang="en-US" altLang="zh-CN" sz="2400">
              <a:solidFill>
                <a:srgbClr val="0070C0"/>
              </a:solidFill>
              <a:sym typeface="+mn-ea"/>
            </a:endParaRPr>
          </a:p>
          <a:p>
            <a:r>
              <a:rPr lang="en-US" altLang="zh-CN" sz="2400">
                <a:solidFill>
                  <a:srgbClr val="0070C0"/>
                </a:solidFill>
                <a:sym typeface="+mn-ea"/>
              </a:rPr>
              <a:t>storage overhead too large ,and bad for scalability.</a:t>
            </a:r>
            <a:endParaRPr lang="en-US" altLang="zh-CN" sz="2400">
              <a:solidFill>
                <a:srgbClr val="0070C0"/>
              </a:solidFill>
              <a:sym typeface="+mn-ea"/>
            </a:endParaRPr>
          </a:p>
        </p:txBody>
      </p:sp>
      <p:sp>
        <p:nvSpPr>
          <p:cNvPr id="12" name="文本框 11"/>
          <p:cNvSpPr txBox="1"/>
          <p:nvPr/>
        </p:nvSpPr>
        <p:spPr>
          <a:xfrm>
            <a:off x="-3810" y="1477645"/>
            <a:ext cx="5982335" cy="1198880"/>
          </a:xfrm>
          <a:prstGeom prst="rect">
            <a:avLst/>
          </a:prstGeom>
          <a:noFill/>
        </p:spPr>
        <p:txBody>
          <a:bodyPr wrap="square" rtlCol="0">
            <a:spAutoFit/>
          </a:bodyPr>
          <a:p>
            <a:r>
              <a:rPr lang="en-US" altLang="zh-CN" sz="2400">
                <a:solidFill>
                  <a:srgbClr val="FF0000"/>
                </a:solidFill>
                <a:sym typeface="+mn-ea"/>
              </a:rPr>
              <a:t>(c)</a:t>
            </a:r>
            <a:r>
              <a:rPr lang="en-US" altLang="zh-CN" sz="2400">
                <a:solidFill>
                  <a:srgbClr val="0070C0"/>
                </a:solidFill>
                <a:sym typeface="+mn-ea"/>
              </a:rPr>
              <a:t> </a:t>
            </a:r>
            <a:r>
              <a:rPr lang="en-US" altLang="zh-CN" sz="2400">
                <a:solidFill>
                  <a:srgbClr val="FF0000"/>
                </a:solidFill>
                <a:sym typeface="+mn-ea"/>
              </a:rPr>
              <a:t>pre-compute</a:t>
            </a:r>
            <a:r>
              <a:rPr lang="en-US" altLang="zh-CN" sz="2400">
                <a:solidFill>
                  <a:srgbClr val="0070C0"/>
                </a:solidFill>
                <a:sym typeface="+mn-ea"/>
              </a:rPr>
              <a:t> the </a:t>
            </a:r>
            <a:r>
              <a:rPr lang="en-US" altLang="zh-CN" sz="2400">
                <a:solidFill>
                  <a:srgbClr val="FF0000"/>
                </a:solidFill>
                <a:sym typeface="+mn-ea"/>
              </a:rPr>
              <a:t>shortest path</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between each two vertexs ,and storage the </a:t>
            </a:r>
            <a:r>
              <a:rPr lang="en-US" altLang="zh-CN" sz="2400">
                <a:solidFill>
                  <a:srgbClr val="FF0000"/>
                </a:solidFill>
                <a:sym typeface="+mn-ea"/>
              </a:rPr>
              <a:t>transitive closure </a:t>
            </a:r>
            <a:r>
              <a:rPr lang="en-US" altLang="zh-CN" sz="2400" b="1">
                <a:sym typeface="+mn-ea"/>
              </a:rPr>
              <a:t> </a:t>
            </a:r>
            <a:endParaRPr lang="en-US" altLang="zh-CN" sz="2400" b="1">
              <a:solidFill>
                <a:srgbClr val="0070C0"/>
              </a:solidFill>
              <a:sym typeface="+mn-ea"/>
            </a:endParaRPr>
          </a:p>
        </p:txBody>
      </p:sp>
      <p:sp>
        <p:nvSpPr>
          <p:cNvPr id="6" name="文本框 5"/>
          <p:cNvSpPr txBox="1"/>
          <p:nvPr/>
        </p:nvSpPr>
        <p:spPr>
          <a:xfrm>
            <a:off x="104775" y="2761615"/>
            <a:ext cx="1776095" cy="398780"/>
          </a:xfrm>
          <a:prstGeom prst="rect">
            <a:avLst/>
          </a:prstGeom>
          <a:noFill/>
        </p:spPr>
        <p:txBody>
          <a:bodyPr wrap="none" rtlCol="0" anchor="t">
            <a:spAutoFit/>
          </a:bodyPr>
          <a:p>
            <a:r>
              <a:rPr lang="en-US" altLang="zh-CN" sz="2000">
                <a:solidFill>
                  <a:srgbClr val="FF0000"/>
                </a:solidFill>
                <a:sym typeface="+mn-ea"/>
              </a:rPr>
              <a:t>road networks</a:t>
            </a:r>
            <a:endParaRPr lang="en-US" altLang="zh-CN" sz="2000">
              <a:solidFill>
                <a:srgbClr val="FF000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500"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07289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sp>
        <p:nvSpPr>
          <p:cNvPr id="7" name="文本框 6"/>
          <p:cNvSpPr txBox="1"/>
          <p:nvPr/>
        </p:nvSpPr>
        <p:spPr>
          <a:xfrm>
            <a:off x="176530" y="3665855"/>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is the minimum cost</a:t>
            </a:r>
            <a:endParaRPr lang="en-US" altLang="zh-CN" sz="2400">
              <a:solidFill>
                <a:srgbClr val="0070C0"/>
              </a:solidFill>
              <a:sym typeface="+mn-ea"/>
            </a:endParaRPr>
          </a:p>
        </p:txBody>
      </p:sp>
      <p:sp>
        <p:nvSpPr>
          <p:cNvPr id="2" name="文本框 1"/>
          <p:cNvSpPr txBox="1"/>
          <p:nvPr/>
        </p:nvSpPr>
        <p:spPr>
          <a:xfrm>
            <a:off x="1463040" y="2372360"/>
            <a:ext cx="1217930" cy="460375"/>
          </a:xfrm>
          <a:prstGeom prst="rect">
            <a:avLst/>
          </a:prstGeom>
          <a:noFill/>
        </p:spPr>
        <p:txBody>
          <a:bodyPr wrap="square" rtlCol="0">
            <a:spAutoFit/>
          </a:bodyPr>
          <a:p>
            <a:r>
              <a:rPr lang="en-US" altLang="zh-CN" sz="2400" b="1">
                <a:solidFill>
                  <a:srgbClr val="FF0000"/>
                </a:solidFill>
                <a:sym typeface="+mn-ea"/>
              </a:rPr>
              <a:t>TIME</a:t>
            </a:r>
            <a:endParaRPr lang="en-US" altLang="zh-CN" sz="2400" b="1">
              <a:solidFill>
                <a:srgbClr val="FF0000"/>
              </a:solidFill>
              <a:sym typeface="+mn-ea"/>
            </a:endParaRPr>
          </a:p>
        </p:txBody>
      </p:sp>
      <p:sp>
        <p:nvSpPr>
          <p:cNvPr id="6" name="圆角矩形 5"/>
          <p:cNvSpPr/>
          <p:nvPr/>
        </p:nvSpPr>
        <p:spPr>
          <a:xfrm>
            <a:off x="7044055" y="1604645"/>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770370" y="1595120"/>
            <a:ext cx="528955" cy="398780"/>
          </a:xfrm>
          <a:prstGeom prst="rect">
            <a:avLst/>
          </a:prstGeom>
          <a:noFill/>
        </p:spPr>
        <p:txBody>
          <a:bodyPr wrap="square" rtlCol="0">
            <a:spAutoFit/>
          </a:bodyPr>
          <a:p>
            <a:r>
              <a:rPr lang="en-US" altLang="zh-CN" sz="2000" b="1">
                <a:solidFill>
                  <a:srgbClr val="FF0000"/>
                </a:solidFill>
                <a:sym typeface="+mn-ea"/>
              </a:rPr>
              <a:t>80</a:t>
            </a:r>
            <a:endParaRPr lang="en-US" altLang="zh-CN" sz="2000" b="1">
              <a:solidFill>
                <a:srgbClr val="FF0000"/>
              </a:solidFill>
              <a:sym typeface="+mn-ea"/>
            </a:endParaRPr>
          </a:p>
        </p:txBody>
      </p:sp>
      <p:sp>
        <p:nvSpPr>
          <p:cNvPr id="10" name="圆角矩形 9"/>
          <p:cNvSpPr/>
          <p:nvPr/>
        </p:nvSpPr>
        <p:spPr>
          <a:xfrm>
            <a:off x="8743950" y="313690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76005" y="3013075"/>
            <a:ext cx="618490" cy="398780"/>
          </a:xfrm>
          <a:prstGeom prst="rect">
            <a:avLst/>
          </a:prstGeom>
          <a:noFill/>
        </p:spPr>
        <p:txBody>
          <a:bodyPr wrap="square" rtlCol="0">
            <a:spAutoFit/>
          </a:bodyPr>
          <a:p>
            <a:r>
              <a:rPr lang="en-US" altLang="zh-CN" sz="2000" b="1">
                <a:solidFill>
                  <a:srgbClr val="FF0000"/>
                </a:solidFill>
                <a:sym typeface="+mn-ea"/>
              </a:rPr>
              <a:t>30</a:t>
            </a:r>
            <a:endParaRPr lang="en-US" altLang="zh-CN" sz="2000" b="1">
              <a:solidFill>
                <a:srgbClr val="FF0000"/>
              </a:solidFill>
              <a:sym typeface="+mn-ea"/>
            </a:endParaRPr>
          </a:p>
        </p:txBody>
      </p:sp>
      <p:sp>
        <p:nvSpPr>
          <p:cNvPr id="12" name="圆角矩形 11"/>
          <p:cNvSpPr/>
          <p:nvPr/>
        </p:nvSpPr>
        <p:spPr>
          <a:xfrm>
            <a:off x="9873615" y="420751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9560560" y="4083685"/>
            <a:ext cx="618490" cy="398780"/>
          </a:xfrm>
          <a:prstGeom prst="rect">
            <a:avLst/>
          </a:prstGeom>
          <a:noFill/>
        </p:spPr>
        <p:txBody>
          <a:bodyPr wrap="square" rtlCol="0">
            <a:spAutoFit/>
          </a:bodyPr>
          <a:p>
            <a:r>
              <a:rPr lang="en-US" altLang="zh-CN" sz="2000" b="1">
                <a:solidFill>
                  <a:srgbClr val="FF0000"/>
                </a:solidFill>
                <a:sym typeface="+mn-ea"/>
              </a:rPr>
              <a:t>40</a:t>
            </a:r>
            <a:endParaRPr lang="en-US" altLang="zh-CN" sz="2000" b="1">
              <a:solidFill>
                <a:srgbClr val="FF0000"/>
              </a:solidFill>
              <a:sym typeface="+mn-ea"/>
            </a:endParaRPr>
          </a:p>
        </p:txBody>
      </p:sp>
      <p:sp>
        <p:nvSpPr>
          <p:cNvPr id="14" name="文本框 13"/>
          <p:cNvSpPr txBox="1"/>
          <p:nvPr/>
        </p:nvSpPr>
        <p:spPr>
          <a:xfrm>
            <a:off x="498475" y="1342390"/>
            <a:ext cx="3147060" cy="460375"/>
          </a:xfrm>
          <a:prstGeom prst="rect">
            <a:avLst/>
          </a:prstGeom>
          <a:noFill/>
        </p:spPr>
        <p:txBody>
          <a:bodyPr wrap="square" rtlCol="0">
            <a:spAutoFit/>
          </a:bodyPr>
          <a:p>
            <a:r>
              <a:rPr lang="en-US" altLang="zh-CN" sz="2400" b="1">
                <a:solidFill>
                  <a:srgbClr val="FF0000"/>
                </a:solidFill>
              </a:rPr>
              <a:t>Another Problem</a:t>
            </a:r>
            <a:endParaRPr lang="en-US" altLang="zh-CN" sz="2400" b="1">
              <a:solidFill>
                <a:srgbClr val="FF0000"/>
              </a:solidFill>
            </a:endParaRPr>
          </a:p>
        </p:txBody>
      </p:sp>
      <p:sp>
        <p:nvSpPr>
          <p:cNvPr id="20" name="椭圆 19"/>
          <p:cNvSpPr/>
          <p:nvPr/>
        </p:nvSpPr>
        <p:spPr>
          <a:xfrm>
            <a:off x="8336280" y="2676525"/>
            <a:ext cx="24511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10860405" y="5053965"/>
            <a:ext cx="245745" cy="22669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75895" y="4326890"/>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 16 </a:t>
            </a:r>
            <a:endParaRPr lang="en-US" altLang="zh-CN" sz="2400">
              <a:solidFill>
                <a:srgbClr val="0070C0"/>
              </a:solidFill>
              <a:sym typeface="+mn-ea"/>
            </a:endParaRPr>
          </a:p>
        </p:txBody>
      </p:sp>
      <p:sp>
        <p:nvSpPr>
          <p:cNvPr id="26" name="文本框 25"/>
          <p:cNvSpPr txBox="1"/>
          <p:nvPr/>
        </p:nvSpPr>
        <p:spPr>
          <a:xfrm>
            <a:off x="195580" y="5044440"/>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 5+7+4+13+5=34 </a:t>
            </a:r>
            <a:endParaRPr lang="en-US" altLang="zh-CN" sz="2400">
              <a:solidFill>
                <a:srgbClr val="0070C0"/>
              </a:solidFill>
              <a:sym typeface="+mn-ea"/>
            </a:endParaRPr>
          </a:p>
        </p:txBody>
      </p:sp>
      <p:sp>
        <p:nvSpPr>
          <p:cNvPr id="4" name="文本框 3"/>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500"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500"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500" fill="hold">
                                          <p:stCondLst>
                                            <p:cond delay="0"/>
                                          </p:stCondLst>
                                        </p:cTn>
                                        <p:tgtEl>
                                          <p:spTgt spid="13"/>
                                        </p:tgtEl>
                                        <p:attrNameLst>
                                          <p:attrName>style.visibility</p:attrName>
                                        </p:attrNameLst>
                                      </p:cBhvr>
                                      <p:to>
                                        <p:strVal val="visible"/>
                                      </p:to>
                                    </p:set>
                                    <p:animEffect transition="in" filter="blinds(horizontal)">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500"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5" grpId="0"/>
      <p:bldP spid="6" grpId="0" bldLvl="0" animBg="1"/>
      <p:bldP spid="9" grpId="0"/>
      <p:bldP spid="10" grpId="0" bldLvl="0" animBg="1"/>
      <p:bldP spid="12" grpId="0" bldLvl="0" animBg="1"/>
      <p:bldP spid="13" grpId="0"/>
      <p:bldP spid="25" grpId="0"/>
      <p:bldP spid="26" grpId="0"/>
      <p:bldP spid="20" grpId="0" bldLvl="0" animBg="1"/>
      <p:bldP spid="2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20624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pic>
        <p:nvPicPr>
          <p:cNvPr id="11" name="图片 10"/>
          <p:cNvPicPr>
            <a:picLocks noChangeAspect="1"/>
          </p:cNvPicPr>
          <p:nvPr/>
        </p:nvPicPr>
        <p:blipFill>
          <a:blip r:embed="rId2"/>
          <a:stretch>
            <a:fillRect/>
          </a:stretch>
        </p:blipFill>
        <p:spPr>
          <a:xfrm>
            <a:off x="4239260" y="962660"/>
            <a:ext cx="7868920" cy="5866130"/>
          </a:xfrm>
          <a:prstGeom prst="rect">
            <a:avLst/>
          </a:prstGeom>
        </p:spPr>
      </p:pic>
      <p:grpSp>
        <p:nvGrpSpPr>
          <p:cNvPr id="16" name="组合 15"/>
          <p:cNvGrpSpPr/>
          <p:nvPr/>
        </p:nvGrpSpPr>
        <p:grpSpPr>
          <a:xfrm>
            <a:off x="222250" y="3665855"/>
            <a:ext cx="8961755" cy="3161665"/>
            <a:chOff x="350" y="5773"/>
            <a:chExt cx="14113" cy="4979"/>
          </a:xfrm>
        </p:grpSpPr>
        <p:pic>
          <p:nvPicPr>
            <p:cNvPr id="15" name="图片 14"/>
            <p:cNvPicPr>
              <a:picLocks noChangeAspect="1"/>
            </p:cNvPicPr>
            <p:nvPr/>
          </p:nvPicPr>
          <p:blipFill>
            <a:blip r:embed="rId3"/>
            <a:stretch>
              <a:fillRect/>
            </a:stretch>
          </p:blipFill>
          <p:spPr>
            <a:xfrm>
              <a:off x="917" y="6797"/>
              <a:ext cx="6689" cy="795"/>
            </a:xfrm>
            <a:prstGeom prst="rect">
              <a:avLst/>
            </a:prstGeom>
          </p:spPr>
        </p:pic>
        <p:sp>
          <p:nvSpPr>
            <p:cNvPr id="318" name="文本框 317"/>
            <p:cNvSpPr txBox="1"/>
            <p:nvPr/>
          </p:nvSpPr>
          <p:spPr>
            <a:xfrm>
              <a:off x="917" y="7700"/>
              <a:ext cx="13546" cy="3052"/>
            </a:xfrm>
            <a:prstGeom prst="rect">
              <a:avLst/>
            </a:prstGeom>
            <a:noFill/>
          </p:spPr>
          <p:txBody>
            <a:bodyPr wrap="square" rtlCol="0">
              <a:spAutoFit/>
            </a:bodyPr>
            <a:p>
              <a:r>
                <a:rPr lang="en-US" altLang="zh-CN" sz="2400">
                  <a:solidFill>
                    <a:srgbClr val="0070C0"/>
                  </a:solidFill>
                </a:rPr>
                <a:t>cost budget </a:t>
              </a:r>
              <a:r>
                <a:rPr lang="en-US" altLang="zh-CN" sz="2400" i="1">
                  <a:solidFill>
                    <a:srgbClr val="FF0000"/>
                  </a:solidFill>
                </a:rPr>
                <a:t>∆t</a:t>
              </a:r>
              <a:endParaRPr lang="en-US" altLang="zh-CN" sz="2400" i="1">
                <a:solidFill>
                  <a:srgbClr val="FF0000"/>
                </a:solidFill>
              </a:endParaRPr>
            </a:p>
            <a:p>
              <a:r>
                <a:rPr lang="en-US" altLang="zh-CN" sz="2400">
                  <a:solidFill>
                    <a:srgbClr val="0070C0"/>
                  </a:solidFill>
                </a:rPr>
                <a:t>a set of points of interest </a:t>
              </a:r>
              <a:r>
                <a:rPr lang="en-US" altLang="zh-CN" sz="2400" i="1">
                  <a:solidFill>
                    <a:srgbClr val="FF0000"/>
                  </a:solidFill>
                </a:rPr>
                <a:t>P</a:t>
              </a:r>
              <a:endParaRPr lang="en-US" altLang="zh-CN" sz="2400">
                <a:solidFill>
                  <a:srgbClr val="0070C0"/>
                </a:solidFill>
              </a:endParaRPr>
            </a:p>
            <a:p>
              <a:r>
                <a:rPr lang="en-US" altLang="zh-CN" sz="2400">
                  <a:solidFill>
                    <a:srgbClr val="0070C0"/>
                  </a:solidFill>
                </a:rPr>
                <a:t>a query point </a:t>
              </a:r>
              <a:r>
                <a:rPr lang="en-US" altLang="zh-CN" sz="2400" i="1">
                  <a:solidFill>
                    <a:srgbClr val="FF0000"/>
                  </a:solidFill>
                </a:rPr>
                <a:t>q</a:t>
              </a:r>
              <a:r>
                <a:rPr lang="en-US" altLang="zh-CN" sz="2400">
                  <a:solidFill>
                    <a:srgbClr val="0070C0"/>
                  </a:solidFill>
                </a:rPr>
                <a:t> in G</a:t>
              </a:r>
              <a:endParaRPr lang="en-US" altLang="zh-CN" sz="2400">
                <a:solidFill>
                  <a:srgbClr val="0070C0"/>
                </a:solidFill>
              </a:endParaRPr>
            </a:p>
            <a:p>
              <a:r>
                <a:rPr lang="en-US" altLang="zh-CN" sz="2400" i="1">
                  <a:solidFill>
                    <a:srgbClr val="FF0000"/>
                  </a:solidFill>
                  <a:sym typeface="+mn-ea"/>
                </a:rPr>
                <a:t>d</a:t>
              </a:r>
              <a:r>
                <a:rPr lang="en-US" altLang="zh-CN" sz="2400" i="1" baseline="-25000">
                  <a:solidFill>
                    <a:srgbClr val="FF0000"/>
                  </a:solidFill>
                  <a:sym typeface="+mn-ea"/>
                </a:rPr>
                <a:t>t</a:t>
              </a:r>
              <a:r>
                <a:rPr lang="en-US" altLang="zh-CN" sz="2400" i="1">
                  <a:solidFill>
                    <a:srgbClr val="FF0000"/>
                  </a:solidFill>
                  <a:sym typeface="+mn-ea"/>
                </a:rPr>
                <a:t>(u,v)</a:t>
              </a:r>
              <a:r>
                <a:rPr lang="en-US" altLang="zh-CN" sz="2400" i="1">
                  <a:solidFill>
                    <a:srgbClr val="0070C0"/>
                  </a:solidFill>
                  <a:sym typeface="+mn-ea"/>
                </a:rPr>
                <a:t> </a:t>
              </a:r>
              <a:r>
                <a:rPr lang="en-US" altLang="zh-CN" sz="2400">
                  <a:solidFill>
                    <a:srgbClr val="0070C0"/>
                  </a:solidFill>
                  <a:sym typeface="+mn-ea"/>
                </a:rPr>
                <a:t> is the minimum cost of </a:t>
              </a:r>
              <a:r>
                <a:rPr lang="en-US" altLang="zh-CN" sz="2400" i="1">
                  <a:solidFill>
                    <a:srgbClr val="0070C0"/>
                  </a:solidFill>
                  <a:sym typeface="+mn-ea"/>
                </a:rPr>
                <a:t>u→v</a:t>
              </a:r>
              <a:endParaRPr lang="en-US" altLang="zh-CN" sz="2400">
                <a:solidFill>
                  <a:srgbClr val="0070C0"/>
                </a:solidFill>
              </a:endParaRPr>
            </a:p>
            <a:p>
              <a:r>
                <a:rPr lang="en-US" altLang="zh-CN" sz="2400">
                  <a:solidFill>
                    <a:srgbClr val="0070C0"/>
                  </a:solidFill>
                </a:rPr>
                <a:t>query time </a:t>
              </a:r>
              <a:r>
                <a:rPr lang="en-US" altLang="zh-CN" sz="2400" i="1">
                  <a:solidFill>
                    <a:srgbClr val="FF0000"/>
                  </a:solidFill>
                </a:rPr>
                <a:t>t</a:t>
              </a:r>
              <a:endParaRPr lang="en-US" altLang="zh-CN" sz="2400" i="1">
                <a:solidFill>
                  <a:srgbClr val="FF0000"/>
                </a:solidFill>
              </a:endParaRPr>
            </a:p>
          </p:txBody>
        </p:sp>
        <p:sp>
          <p:nvSpPr>
            <p:cNvPr id="18" name="文本框 17"/>
            <p:cNvSpPr txBox="1"/>
            <p:nvPr/>
          </p:nvSpPr>
          <p:spPr>
            <a:xfrm>
              <a:off x="350" y="5773"/>
              <a:ext cx="4956" cy="725"/>
            </a:xfrm>
            <a:prstGeom prst="rect">
              <a:avLst/>
            </a:prstGeom>
            <a:noFill/>
          </p:spPr>
          <p:txBody>
            <a:bodyPr wrap="square" rtlCol="0">
              <a:spAutoFit/>
            </a:bodyPr>
            <a:p>
              <a:r>
                <a:rPr lang="en-US" altLang="zh-CN" sz="2400" b="1">
                  <a:solidFill>
                    <a:srgbClr val="FF0000"/>
                  </a:solidFill>
                </a:rPr>
                <a:t>Query:</a:t>
              </a:r>
              <a:endParaRPr lang="en-US" altLang="zh-CN" sz="2400" b="1">
                <a:solidFill>
                  <a:srgbClr val="FF0000"/>
                </a:solidFill>
              </a:endParaRPr>
            </a:p>
          </p:txBody>
        </p:sp>
      </p:grpSp>
      <p:sp>
        <p:nvSpPr>
          <p:cNvPr id="14" name="文本框 13"/>
          <p:cNvSpPr txBox="1"/>
          <p:nvPr/>
        </p:nvSpPr>
        <p:spPr>
          <a:xfrm>
            <a:off x="4829810" y="635000"/>
            <a:ext cx="3147060" cy="521970"/>
          </a:xfrm>
          <a:prstGeom prst="rect">
            <a:avLst/>
          </a:prstGeom>
          <a:noFill/>
        </p:spPr>
        <p:txBody>
          <a:bodyPr wrap="square" rtlCol="0">
            <a:spAutoFit/>
          </a:bodyPr>
          <a:p>
            <a:r>
              <a:rPr lang="en-US" altLang="zh-CN" sz="2800" b="1">
                <a:solidFill>
                  <a:srgbClr val="FF0000"/>
                </a:solidFill>
              </a:rPr>
              <a:t>Review</a:t>
            </a:r>
            <a:endParaRPr lang="en-US" altLang="zh-CN" sz="2800" b="1">
              <a:solidFill>
                <a:srgbClr val="FF0000"/>
              </a:solidFill>
            </a:endParaRPr>
          </a:p>
        </p:txBody>
      </p:sp>
      <p:sp>
        <p:nvSpPr>
          <p:cNvPr id="13" name="文本框 12"/>
          <p:cNvSpPr txBox="1"/>
          <p:nvPr/>
        </p:nvSpPr>
        <p:spPr>
          <a:xfrm>
            <a:off x="222250" y="1411605"/>
            <a:ext cx="4394200" cy="1938020"/>
          </a:xfrm>
          <a:prstGeom prst="rect">
            <a:avLst/>
          </a:prstGeom>
          <a:noFill/>
        </p:spPr>
        <p:txBody>
          <a:bodyPr wrap="square" rtlCol="0">
            <a:spAutoFit/>
          </a:bodyPr>
          <a:p>
            <a:r>
              <a:rPr lang="en-US" altLang="zh-CN" sz="2400" b="1">
                <a:solidFill>
                  <a:srgbClr val="FF0000"/>
                </a:solidFill>
                <a:sym typeface="+mn-ea"/>
              </a:rPr>
              <a:t>Problem:</a:t>
            </a:r>
            <a:r>
              <a:rPr lang="en-US" altLang="zh-CN" sz="2400" b="1">
                <a:solidFill>
                  <a:srgbClr val="0070C0"/>
                </a:solidFill>
                <a:sym typeface="+mn-ea"/>
              </a:rPr>
              <a:t> </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 either restricted to road networks (</a:t>
            </a:r>
            <a:r>
              <a:rPr lang="en-US" altLang="zh-CN" sz="2400">
                <a:solidFill>
                  <a:srgbClr val="FF0000"/>
                </a:solidFill>
                <a:sym typeface="+mn-ea"/>
              </a:rPr>
              <a:t>don't think about time</a:t>
            </a:r>
            <a:r>
              <a:rPr lang="en-US" altLang="zh-CN" sz="2400">
                <a:solidFill>
                  <a:srgbClr val="0070C0"/>
                </a:solidFill>
                <a:sym typeface="+mn-ea"/>
              </a:rPr>
              <a:t>) or do not scale to large networks</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40190" y="67347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11/</a:t>
            </a:r>
            <a:r>
              <a:rPr lang="en-US" b="1"/>
              <a:t>34</a:t>
            </a:r>
            <a:endParaRPr lang="en-US" b="1"/>
          </a:p>
        </p:txBody>
      </p:sp>
      <p:sp>
        <p:nvSpPr>
          <p:cNvPr id="7" name="文本框 6"/>
          <p:cNvSpPr txBox="1"/>
          <p:nvPr/>
        </p:nvSpPr>
        <p:spPr>
          <a:xfrm>
            <a:off x="2121535" y="2755900"/>
            <a:ext cx="8349615" cy="2245360"/>
          </a:xfrm>
          <a:prstGeom prst="rect">
            <a:avLst/>
          </a:prstGeom>
          <a:noFill/>
        </p:spPr>
        <p:txBody>
          <a:bodyPr wrap="square" rtlCol="0">
            <a:spAutoFit/>
          </a:bodyPr>
          <a:p>
            <a:r>
              <a:rPr lang="en-US" altLang="zh-CN" sz="4400" b="1"/>
              <a:t>improve</a:t>
            </a:r>
            <a:endParaRPr lang="en-US" altLang="zh-CN" sz="2400" b="1"/>
          </a:p>
          <a:p>
            <a:r>
              <a:rPr lang="en-US" altLang="zh-CN" sz="3200" b="1">
                <a:solidFill>
                  <a:srgbClr val="FF0000"/>
                </a:solidFill>
              </a:rPr>
              <a:t>query processing efficiency</a:t>
            </a:r>
            <a:r>
              <a:rPr lang="en-US" altLang="zh-CN" sz="3200" b="1"/>
              <a:t> </a:t>
            </a:r>
            <a:endParaRPr lang="en-US" altLang="zh-CN" sz="3200" b="1"/>
          </a:p>
          <a:p>
            <a:r>
              <a:rPr lang="en-US" altLang="zh-CN" sz="3200" b="1"/>
              <a:t>and</a:t>
            </a:r>
            <a:endParaRPr lang="en-US" altLang="zh-CN" sz="2400" b="1"/>
          </a:p>
          <a:p>
            <a:r>
              <a:rPr lang="en-US" altLang="zh-CN" sz="3200" b="1">
                <a:solidFill>
                  <a:srgbClr val="FF0000"/>
                </a:solidFill>
              </a:rPr>
              <a:t>Scalability </a:t>
            </a:r>
            <a:endParaRPr lang="en-US" altLang="zh-CN" sz="3200" b="1">
              <a:solidFill>
                <a:srgbClr val="FF0000"/>
              </a:solidFill>
            </a:endParaRPr>
          </a:p>
        </p:txBody>
      </p:sp>
      <p:sp>
        <p:nvSpPr>
          <p:cNvPr id="110" name="矩形 109"/>
          <p:cNvSpPr/>
          <p:nvPr/>
        </p:nvSpPr>
        <p:spPr>
          <a:xfrm>
            <a:off x="318135" y="1257300"/>
            <a:ext cx="12242165" cy="107632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network partitions and </a:t>
            </a:r>
            <a:endParaRPr lang="en-US" altLang="zh-CN" sz="3200" b="1">
              <a:solidFill>
                <a:srgbClr val="0070C0"/>
              </a:solidFill>
              <a:effectLst>
                <a:outerShdw blurRad="38100" dist="19050" dir="2700000" algn="tl" rotWithShape="0">
                  <a:schemeClr val="dk1">
                    <a:alpha val="40000"/>
                  </a:schemeClr>
                </a:outerShdw>
              </a:effectLst>
            </a:endParaRPr>
          </a:p>
          <a:p>
            <a:pPr algn="ctr"/>
            <a:r>
              <a:rPr lang="en-US" altLang="zh-CN" sz="3200" b="1">
                <a:solidFill>
                  <a:srgbClr val="0070C0"/>
                </a:solidFill>
                <a:effectLst>
                  <a:outerShdw blurRad="38100" dist="19050" dir="2700000" algn="tl" rotWithShape="0">
                    <a:schemeClr val="dk1">
                      <a:alpha val="40000"/>
                    </a:schemeClr>
                  </a:outerShdw>
                </a:effectLst>
              </a:rPr>
              <a:t>local precomputations within each partition.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pic>
        <p:nvPicPr>
          <p:cNvPr id="7" name="图片 6"/>
          <p:cNvPicPr>
            <a:picLocks noChangeAspect="1"/>
          </p:cNvPicPr>
          <p:nvPr/>
        </p:nvPicPr>
        <p:blipFill>
          <a:blip r:embed="rId1"/>
          <a:stretch>
            <a:fillRect/>
          </a:stretch>
        </p:blipFill>
        <p:spPr>
          <a:xfrm>
            <a:off x="4545965" y="696595"/>
            <a:ext cx="7701915" cy="5537200"/>
          </a:xfrm>
          <a:prstGeom prst="rect">
            <a:avLst/>
          </a:prstGeom>
        </p:spPr>
      </p:pic>
      <p:sp>
        <p:nvSpPr>
          <p:cNvPr id="8" name="文本框 7"/>
          <p:cNvSpPr txBox="1"/>
          <p:nvPr/>
        </p:nvSpPr>
        <p:spPr>
          <a:xfrm>
            <a:off x="140970" y="3642995"/>
            <a:ext cx="5964555" cy="3107690"/>
          </a:xfrm>
          <a:prstGeom prst="rect">
            <a:avLst/>
          </a:prstGeom>
          <a:noFill/>
        </p:spPr>
        <p:txBody>
          <a:bodyPr wrap="square" rtlCol="0">
            <a:spAutoFit/>
          </a:bodyPr>
          <a:p>
            <a:r>
              <a:rPr lang="en-US" altLang="zh-CN" sz="2800" b="1">
                <a:solidFill>
                  <a:srgbClr val="FF0000"/>
                </a:solidFill>
                <a:latin typeface="Georgia" panose="02040502050405020303" charset="0"/>
                <a:cs typeface="Georgia" panose="02040502050405020303" charset="0"/>
              </a:rPr>
              <a:t>Main Idea</a:t>
            </a:r>
            <a:r>
              <a:rPr lang="zh-CN" altLang="en-US" sz="2800" b="1">
                <a:solidFill>
                  <a:srgbClr val="FF0000"/>
                </a:solidFill>
                <a:latin typeface="Georgia" panose="02040502050405020303" charset="0"/>
                <a:cs typeface="Georgia" panose="02040502050405020303" charset="0"/>
              </a:rPr>
              <a:t>：</a:t>
            </a:r>
            <a:endParaRPr lang="zh-CN" altLang="en-US" sz="2800" b="1">
              <a:solidFill>
                <a:srgbClr val="FF0000"/>
              </a:solidFill>
              <a:latin typeface="Georgia" panose="02040502050405020303" charset="0"/>
              <a:cs typeface="Georgia" panose="02040502050405020303" charset="0"/>
            </a:endParaRPr>
          </a:p>
          <a:p>
            <a:r>
              <a:rPr lang="zh-CN" altLang="zh-CN" sz="2800" b="1">
                <a:solidFill>
                  <a:srgbClr val="0070C0"/>
                </a:solidFill>
                <a:latin typeface="Georgia" panose="02040502050405020303" charset="0"/>
                <a:cs typeface="Georgia" panose="02040502050405020303" charset="0"/>
              </a:rPr>
              <a:t>①</a:t>
            </a:r>
            <a:r>
              <a:rPr lang="en-US" altLang="zh-CN" sz="2800" b="1">
                <a:solidFill>
                  <a:srgbClr val="0070C0"/>
                </a:solidFill>
                <a:latin typeface="Georgia" panose="02040502050405020303" charset="0"/>
                <a:cs typeface="Georgia" panose="02040502050405020303" charset="0"/>
              </a:rPr>
              <a:t>partition the graph into n cells</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 </a:t>
            </a:r>
            <a:r>
              <a:rPr lang="en-US" altLang="zh-CN" sz="2800" b="1">
                <a:solidFill>
                  <a:srgbClr val="FF0000"/>
                </a:solidFill>
                <a:latin typeface="Georgia" panose="02040502050405020303" charset="0"/>
                <a:cs typeface="Georgia" panose="02040502050405020303" charset="0"/>
              </a:rPr>
              <a:t>A cell C is a connected</a:t>
            </a:r>
            <a:endParaRPr lang="en-US" altLang="zh-CN" sz="2800" b="1">
              <a:solidFill>
                <a:srgbClr val="FF0000"/>
              </a:solidFill>
              <a:latin typeface="Georgia" panose="02040502050405020303" charset="0"/>
              <a:cs typeface="Georgia" panose="02040502050405020303" charset="0"/>
            </a:endParaRPr>
          </a:p>
          <a:p>
            <a:r>
              <a:rPr lang="en-US" altLang="zh-CN" sz="2800" b="1">
                <a:solidFill>
                  <a:srgbClr val="FF0000"/>
                </a:solidFill>
                <a:latin typeface="Georgia" panose="02040502050405020303" charset="0"/>
                <a:cs typeface="Georgia" panose="02040502050405020303" charset="0"/>
              </a:rPr>
              <a:t>subgraph</a:t>
            </a:r>
            <a:r>
              <a:rPr lang="en-US" altLang="zh-CN" sz="2800" b="1">
                <a:solidFill>
                  <a:srgbClr val="0070C0"/>
                </a:solidFill>
                <a:latin typeface="Georgia" panose="02040502050405020303" charset="0"/>
                <a:cs typeface="Georgia" panose="02040502050405020303" charset="0"/>
              </a:rPr>
              <a:t>)</a:t>
            </a:r>
            <a:endParaRPr lang="zh-CN" altLang="en-US"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② compute </a:t>
            </a:r>
            <a:r>
              <a:rPr lang="en-US" altLang="zh-CN" sz="2800" b="1">
                <a:solidFill>
                  <a:srgbClr val="FF0000"/>
                </a:solidFill>
                <a:latin typeface="Georgia" panose="02040502050405020303" charset="0"/>
                <a:cs typeface="Georgia" panose="02040502050405020303" charset="0"/>
              </a:rPr>
              <a:t>cost</a:t>
            </a:r>
            <a:r>
              <a:rPr lang="zh-CN" altLang="en-US" sz="2800" b="1">
                <a:solidFill>
                  <a:srgbClr val="FF0000"/>
                </a:solidFill>
                <a:latin typeface="Georgia" panose="02040502050405020303" charset="0"/>
                <a:cs typeface="Georgia" panose="02040502050405020303" charset="0"/>
              </a:rPr>
              <a:t> upper bounds and lower bounds </a:t>
            </a:r>
            <a:r>
              <a:rPr lang="zh-CN" altLang="en-US" sz="2800" b="1">
                <a:solidFill>
                  <a:srgbClr val="0070C0"/>
                </a:solidFill>
                <a:latin typeface="Georgia" panose="02040502050405020303" charset="0"/>
                <a:cs typeface="Georgia" panose="02040502050405020303" charset="0"/>
              </a:rPr>
              <a:t>between</a:t>
            </a:r>
            <a:endParaRPr lang="zh-CN" altLang="en-US"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specific pairs of nodes</a:t>
            </a:r>
            <a:endParaRPr lang="zh-CN" altLang="en-US" sz="2800" b="1">
              <a:solidFill>
                <a:srgbClr val="0070C0"/>
              </a:solidFill>
              <a:latin typeface="Georgia" panose="02040502050405020303" charset="0"/>
              <a:cs typeface="Georgia" panose="02040502050405020303" charset="0"/>
            </a:endParaRPr>
          </a:p>
        </p:txBody>
      </p:sp>
      <p:sp>
        <p:nvSpPr>
          <p:cNvPr id="3" name="任意多边形 2"/>
          <p:cNvSpPr/>
          <p:nvPr/>
        </p:nvSpPr>
        <p:spPr>
          <a:xfrm>
            <a:off x="4276725" y="1437005"/>
            <a:ext cx="4674235" cy="4981575"/>
          </a:xfrm>
          <a:custGeom>
            <a:avLst/>
            <a:gdLst>
              <a:gd name="connisteX0" fmla="*/ 306705 w 4674235"/>
              <a:gd name="connsiteY0" fmla="*/ 0 h 4981575"/>
              <a:gd name="connisteX1" fmla="*/ 383540 w 4674235"/>
              <a:gd name="connsiteY1" fmla="*/ 33020 h 4981575"/>
              <a:gd name="connisteX2" fmla="*/ 449580 w 4674235"/>
              <a:gd name="connsiteY2" fmla="*/ 54610 h 4981575"/>
              <a:gd name="connisteX3" fmla="*/ 526415 w 4674235"/>
              <a:gd name="connsiteY3" fmla="*/ 98425 h 4981575"/>
              <a:gd name="connisteX4" fmla="*/ 592455 w 4674235"/>
              <a:gd name="connsiteY4" fmla="*/ 131445 h 4981575"/>
              <a:gd name="connisteX5" fmla="*/ 657860 w 4674235"/>
              <a:gd name="connsiteY5" fmla="*/ 175260 h 4981575"/>
              <a:gd name="connisteX6" fmla="*/ 723900 w 4674235"/>
              <a:gd name="connsiteY6" fmla="*/ 219075 h 4981575"/>
              <a:gd name="connisteX7" fmla="*/ 789940 w 4674235"/>
              <a:gd name="connsiteY7" fmla="*/ 274320 h 4981575"/>
              <a:gd name="connisteX8" fmla="*/ 833755 w 4674235"/>
              <a:gd name="connsiteY8" fmla="*/ 339725 h 4981575"/>
              <a:gd name="connisteX9" fmla="*/ 888365 w 4674235"/>
              <a:gd name="connsiteY9" fmla="*/ 416560 h 4981575"/>
              <a:gd name="connisteX10" fmla="*/ 954405 w 4674235"/>
              <a:gd name="connsiteY10" fmla="*/ 471805 h 4981575"/>
              <a:gd name="connisteX11" fmla="*/ 987425 w 4674235"/>
              <a:gd name="connsiteY11" fmla="*/ 537210 h 4981575"/>
              <a:gd name="connisteX12" fmla="*/ 1009015 w 4674235"/>
              <a:gd name="connsiteY12" fmla="*/ 614045 h 4981575"/>
              <a:gd name="connisteX13" fmla="*/ 943610 w 4674235"/>
              <a:gd name="connsiteY13" fmla="*/ 680085 h 4981575"/>
              <a:gd name="connisteX14" fmla="*/ 877570 w 4674235"/>
              <a:gd name="connsiteY14" fmla="*/ 746125 h 4981575"/>
              <a:gd name="connisteX15" fmla="*/ 844550 w 4674235"/>
              <a:gd name="connsiteY15" fmla="*/ 811530 h 4981575"/>
              <a:gd name="connisteX16" fmla="*/ 811530 w 4674235"/>
              <a:gd name="connsiteY16" fmla="*/ 877570 h 4981575"/>
              <a:gd name="connisteX17" fmla="*/ 789940 w 4674235"/>
              <a:gd name="connsiteY17" fmla="*/ 943610 h 4981575"/>
              <a:gd name="connisteX18" fmla="*/ 756920 w 4674235"/>
              <a:gd name="connsiteY18" fmla="*/ 1020445 h 4981575"/>
              <a:gd name="connisteX19" fmla="*/ 756920 w 4674235"/>
              <a:gd name="connsiteY19" fmla="*/ 1085850 h 4981575"/>
              <a:gd name="connisteX20" fmla="*/ 734695 w 4674235"/>
              <a:gd name="connsiteY20" fmla="*/ 1151890 h 4981575"/>
              <a:gd name="connisteX21" fmla="*/ 702310 w 4674235"/>
              <a:gd name="connsiteY21" fmla="*/ 1217930 h 4981575"/>
              <a:gd name="connisteX22" fmla="*/ 657860 w 4674235"/>
              <a:gd name="connsiteY22" fmla="*/ 1283335 h 4981575"/>
              <a:gd name="connisteX23" fmla="*/ 625475 w 4674235"/>
              <a:gd name="connsiteY23" fmla="*/ 1360170 h 4981575"/>
              <a:gd name="connisteX24" fmla="*/ 603250 w 4674235"/>
              <a:gd name="connsiteY24" fmla="*/ 1426210 h 4981575"/>
              <a:gd name="connisteX25" fmla="*/ 581025 w 4674235"/>
              <a:gd name="connsiteY25" fmla="*/ 1492250 h 4981575"/>
              <a:gd name="connisteX26" fmla="*/ 581025 w 4674235"/>
              <a:gd name="connsiteY26" fmla="*/ 1569085 h 4981575"/>
              <a:gd name="connisteX27" fmla="*/ 581025 w 4674235"/>
              <a:gd name="connsiteY27" fmla="*/ 1634490 h 4981575"/>
              <a:gd name="connisteX28" fmla="*/ 647065 w 4674235"/>
              <a:gd name="connsiteY28" fmla="*/ 1678940 h 4981575"/>
              <a:gd name="connisteX29" fmla="*/ 723900 w 4674235"/>
              <a:gd name="connsiteY29" fmla="*/ 1766570 h 4981575"/>
              <a:gd name="connisteX30" fmla="*/ 789940 w 4674235"/>
              <a:gd name="connsiteY30" fmla="*/ 1810385 h 4981575"/>
              <a:gd name="connisteX31" fmla="*/ 855345 w 4674235"/>
              <a:gd name="connsiteY31" fmla="*/ 1854200 h 4981575"/>
              <a:gd name="connisteX32" fmla="*/ 921385 w 4674235"/>
              <a:gd name="connsiteY32" fmla="*/ 1887220 h 4981575"/>
              <a:gd name="connisteX33" fmla="*/ 998220 w 4674235"/>
              <a:gd name="connsiteY33" fmla="*/ 1964055 h 4981575"/>
              <a:gd name="connisteX34" fmla="*/ 1075055 w 4674235"/>
              <a:gd name="connsiteY34" fmla="*/ 2007870 h 4981575"/>
              <a:gd name="connisteX35" fmla="*/ 1174115 w 4674235"/>
              <a:gd name="connsiteY35" fmla="*/ 2095500 h 4981575"/>
              <a:gd name="connisteX36" fmla="*/ 1316355 w 4674235"/>
              <a:gd name="connsiteY36" fmla="*/ 2205355 h 4981575"/>
              <a:gd name="connisteX37" fmla="*/ 1371600 w 4674235"/>
              <a:gd name="connsiteY37" fmla="*/ 2292985 h 4981575"/>
              <a:gd name="connisteX38" fmla="*/ 1437005 w 4674235"/>
              <a:gd name="connsiteY38" fmla="*/ 2359025 h 4981575"/>
              <a:gd name="connisteX39" fmla="*/ 1513840 w 4674235"/>
              <a:gd name="connsiteY39" fmla="*/ 2435860 h 4981575"/>
              <a:gd name="connisteX40" fmla="*/ 1590675 w 4674235"/>
              <a:gd name="connsiteY40" fmla="*/ 2490470 h 4981575"/>
              <a:gd name="connisteX41" fmla="*/ 1656715 w 4674235"/>
              <a:gd name="connsiteY41" fmla="*/ 2490470 h 4981575"/>
              <a:gd name="connisteX42" fmla="*/ 1711325 w 4674235"/>
              <a:gd name="connsiteY42" fmla="*/ 2556510 h 4981575"/>
              <a:gd name="connisteX43" fmla="*/ 1777365 w 4674235"/>
              <a:gd name="connsiteY43" fmla="*/ 2589530 h 4981575"/>
              <a:gd name="connisteX44" fmla="*/ 1843405 w 4674235"/>
              <a:gd name="connsiteY44" fmla="*/ 2622550 h 4981575"/>
              <a:gd name="connisteX45" fmla="*/ 1908810 w 4674235"/>
              <a:gd name="connsiteY45" fmla="*/ 2654935 h 4981575"/>
              <a:gd name="connisteX46" fmla="*/ 2007870 w 4674235"/>
              <a:gd name="connsiteY46" fmla="*/ 2710180 h 4981575"/>
              <a:gd name="connisteX47" fmla="*/ 2084705 w 4674235"/>
              <a:gd name="connsiteY47" fmla="*/ 2776220 h 4981575"/>
              <a:gd name="connisteX48" fmla="*/ 2161540 w 4674235"/>
              <a:gd name="connsiteY48" fmla="*/ 2820035 h 4981575"/>
              <a:gd name="connisteX49" fmla="*/ 2226945 w 4674235"/>
              <a:gd name="connsiteY49" fmla="*/ 2852420 h 4981575"/>
              <a:gd name="connisteX50" fmla="*/ 2303780 w 4674235"/>
              <a:gd name="connsiteY50" fmla="*/ 2896870 h 4981575"/>
              <a:gd name="connisteX51" fmla="*/ 2369820 w 4674235"/>
              <a:gd name="connsiteY51" fmla="*/ 2940685 h 4981575"/>
              <a:gd name="connisteX52" fmla="*/ 2457450 w 4674235"/>
              <a:gd name="connsiteY52" fmla="*/ 2984500 h 4981575"/>
              <a:gd name="connisteX53" fmla="*/ 2523490 w 4674235"/>
              <a:gd name="connsiteY53" fmla="*/ 3006090 h 4981575"/>
              <a:gd name="connisteX54" fmla="*/ 2622550 w 4674235"/>
              <a:gd name="connsiteY54" fmla="*/ 3094355 h 4981575"/>
              <a:gd name="connisteX55" fmla="*/ 2731770 w 4674235"/>
              <a:gd name="connsiteY55" fmla="*/ 3171190 h 4981575"/>
              <a:gd name="connisteX56" fmla="*/ 2830830 w 4674235"/>
              <a:gd name="connsiteY56" fmla="*/ 3215005 h 4981575"/>
              <a:gd name="connisteX57" fmla="*/ 2896870 w 4674235"/>
              <a:gd name="connsiteY57" fmla="*/ 3248025 h 4981575"/>
              <a:gd name="connisteX58" fmla="*/ 2962275 w 4674235"/>
              <a:gd name="connsiteY58" fmla="*/ 3313430 h 4981575"/>
              <a:gd name="connisteX59" fmla="*/ 3028315 w 4674235"/>
              <a:gd name="connsiteY59" fmla="*/ 3357245 h 4981575"/>
              <a:gd name="connisteX60" fmla="*/ 3126740 w 4674235"/>
              <a:gd name="connsiteY60" fmla="*/ 3434080 h 4981575"/>
              <a:gd name="connisteX61" fmla="*/ 3192780 w 4674235"/>
              <a:gd name="connsiteY61" fmla="*/ 3477895 h 4981575"/>
              <a:gd name="connisteX62" fmla="*/ 3324225 w 4674235"/>
              <a:gd name="connsiteY62" fmla="*/ 3543935 h 4981575"/>
              <a:gd name="connisteX63" fmla="*/ 3412490 w 4674235"/>
              <a:gd name="connsiteY63" fmla="*/ 3609975 h 4981575"/>
              <a:gd name="connisteX64" fmla="*/ 3477895 w 4674235"/>
              <a:gd name="connsiteY64" fmla="*/ 3620770 h 4981575"/>
              <a:gd name="connisteX65" fmla="*/ 3543935 w 4674235"/>
              <a:gd name="connsiteY65" fmla="*/ 3675380 h 4981575"/>
              <a:gd name="connisteX66" fmla="*/ 3609975 w 4674235"/>
              <a:gd name="connsiteY66" fmla="*/ 3719830 h 4981575"/>
              <a:gd name="connisteX67" fmla="*/ 3697605 w 4674235"/>
              <a:gd name="connsiteY67" fmla="*/ 3785235 h 4981575"/>
              <a:gd name="connisteX68" fmla="*/ 3774440 w 4674235"/>
              <a:gd name="connsiteY68" fmla="*/ 3818255 h 4981575"/>
              <a:gd name="connisteX69" fmla="*/ 3862070 w 4674235"/>
              <a:gd name="connsiteY69" fmla="*/ 3851275 h 4981575"/>
              <a:gd name="connisteX70" fmla="*/ 3982720 w 4674235"/>
              <a:gd name="connsiteY70" fmla="*/ 3961130 h 4981575"/>
              <a:gd name="connisteX71" fmla="*/ 4136390 w 4674235"/>
              <a:gd name="connsiteY71" fmla="*/ 4059555 h 4981575"/>
              <a:gd name="connisteX72" fmla="*/ 4202430 w 4674235"/>
              <a:gd name="connsiteY72" fmla="*/ 4103370 h 4981575"/>
              <a:gd name="connisteX73" fmla="*/ 4323080 w 4674235"/>
              <a:gd name="connsiteY73" fmla="*/ 4180205 h 4981575"/>
              <a:gd name="connisteX74" fmla="*/ 4410710 w 4674235"/>
              <a:gd name="connsiteY74" fmla="*/ 4246245 h 4981575"/>
              <a:gd name="connisteX75" fmla="*/ 4498340 w 4674235"/>
              <a:gd name="connsiteY75" fmla="*/ 4300855 h 4981575"/>
              <a:gd name="connisteX76" fmla="*/ 4564380 w 4674235"/>
              <a:gd name="connsiteY76" fmla="*/ 4356100 h 4981575"/>
              <a:gd name="connisteX77" fmla="*/ 4586605 w 4674235"/>
              <a:gd name="connsiteY77" fmla="*/ 4422140 h 4981575"/>
              <a:gd name="connisteX78" fmla="*/ 4641215 w 4674235"/>
              <a:gd name="connsiteY78" fmla="*/ 4487545 h 4981575"/>
              <a:gd name="connisteX79" fmla="*/ 4674235 w 4674235"/>
              <a:gd name="connsiteY79" fmla="*/ 4553585 h 4981575"/>
              <a:gd name="connisteX80" fmla="*/ 4641215 w 4674235"/>
              <a:gd name="connsiteY80" fmla="*/ 4619625 h 4981575"/>
              <a:gd name="connisteX81" fmla="*/ 4630420 w 4674235"/>
              <a:gd name="connsiteY81" fmla="*/ 4685030 h 4981575"/>
              <a:gd name="connisteX82" fmla="*/ 4586605 w 4674235"/>
              <a:gd name="connsiteY82" fmla="*/ 4761865 h 4981575"/>
              <a:gd name="connisteX83" fmla="*/ 4465955 w 4674235"/>
              <a:gd name="connsiteY83" fmla="*/ 4871720 h 4981575"/>
              <a:gd name="connisteX84" fmla="*/ 4399915 w 4674235"/>
              <a:gd name="connsiteY84" fmla="*/ 4915535 h 4981575"/>
              <a:gd name="connisteX85" fmla="*/ 4312285 w 4674235"/>
              <a:gd name="connsiteY85" fmla="*/ 4970780 h 4981575"/>
              <a:gd name="connisteX86" fmla="*/ 4246245 w 4674235"/>
              <a:gd name="connsiteY86" fmla="*/ 4970780 h 4981575"/>
              <a:gd name="connisteX87" fmla="*/ 4180205 w 4674235"/>
              <a:gd name="connsiteY87" fmla="*/ 4981575 h 4981575"/>
              <a:gd name="connisteX88" fmla="*/ 4081780 w 4674235"/>
              <a:gd name="connsiteY88" fmla="*/ 4981575 h 4981575"/>
              <a:gd name="connisteX89" fmla="*/ 3949700 w 4674235"/>
              <a:gd name="connsiteY89" fmla="*/ 4970780 h 4981575"/>
              <a:gd name="connisteX90" fmla="*/ 3884295 w 4674235"/>
              <a:gd name="connsiteY90" fmla="*/ 4948555 h 4981575"/>
              <a:gd name="connisteX91" fmla="*/ 3796665 w 4674235"/>
              <a:gd name="connsiteY91" fmla="*/ 4926330 h 4981575"/>
              <a:gd name="connisteX92" fmla="*/ 3708400 w 4674235"/>
              <a:gd name="connsiteY92" fmla="*/ 4926330 h 4981575"/>
              <a:gd name="connisteX93" fmla="*/ 3609975 w 4674235"/>
              <a:gd name="connsiteY93" fmla="*/ 4926330 h 4981575"/>
              <a:gd name="connisteX94" fmla="*/ 3533140 w 4674235"/>
              <a:gd name="connsiteY94" fmla="*/ 4915535 h 4981575"/>
              <a:gd name="connisteX95" fmla="*/ 3456305 w 4674235"/>
              <a:gd name="connsiteY95" fmla="*/ 4904740 h 4981575"/>
              <a:gd name="connisteX96" fmla="*/ 3357245 w 4674235"/>
              <a:gd name="connsiteY96" fmla="*/ 4871720 h 4981575"/>
              <a:gd name="connisteX97" fmla="*/ 3236595 w 4674235"/>
              <a:gd name="connsiteY97" fmla="*/ 4849495 h 4981575"/>
              <a:gd name="connisteX98" fmla="*/ 3126740 w 4674235"/>
              <a:gd name="connsiteY98" fmla="*/ 4794885 h 4981575"/>
              <a:gd name="connisteX99" fmla="*/ 3006090 w 4674235"/>
              <a:gd name="connsiteY99" fmla="*/ 4751070 h 4981575"/>
              <a:gd name="connisteX100" fmla="*/ 2885440 w 4674235"/>
              <a:gd name="connsiteY100" fmla="*/ 4718050 h 4981575"/>
              <a:gd name="connisteX101" fmla="*/ 2743200 w 4674235"/>
              <a:gd name="connsiteY101" fmla="*/ 4685030 h 4981575"/>
              <a:gd name="connisteX102" fmla="*/ 2633345 w 4674235"/>
              <a:gd name="connsiteY102" fmla="*/ 4641215 h 4981575"/>
              <a:gd name="connisteX103" fmla="*/ 2567305 w 4674235"/>
              <a:gd name="connsiteY103" fmla="*/ 4619625 h 4981575"/>
              <a:gd name="connisteX104" fmla="*/ 2446655 w 4674235"/>
              <a:gd name="connsiteY104" fmla="*/ 4575175 h 4981575"/>
              <a:gd name="connisteX105" fmla="*/ 2282190 w 4674235"/>
              <a:gd name="connsiteY105" fmla="*/ 4476750 h 4981575"/>
              <a:gd name="connisteX106" fmla="*/ 2205355 w 4674235"/>
              <a:gd name="connsiteY106" fmla="*/ 4422140 h 4981575"/>
              <a:gd name="connisteX107" fmla="*/ 2117725 w 4674235"/>
              <a:gd name="connsiteY107" fmla="*/ 4366895 h 4981575"/>
              <a:gd name="connisteX108" fmla="*/ 2040890 w 4674235"/>
              <a:gd name="connsiteY108" fmla="*/ 4300855 h 4981575"/>
              <a:gd name="connisteX109" fmla="*/ 1941830 w 4674235"/>
              <a:gd name="connsiteY109" fmla="*/ 4235450 h 4981575"/>
              <a:gd name="connisteX110" fmla="*/ 1898015 w 4674235"/>
              <a:gd name="connsiteY110" fmla="*/ 4136390 h 4981575"/>
              <a:gd name="connisteX111" fmla="*/ 1854200 w 4674235"/>
              <a:gd name="connsiteY111" fmla="*/ 4070985 h 4981575"/>
              <a:gd name="connisteX112" fmla="*/ 1777365 w 4674235"/>
              <a:gd name="connsiteY112" fmla="*/ 3994150 h 4981575"/>
              <a:gd name="connisteX113" fmla="*/ 1689735 w 4674235"/>
              <a:gd name="connsiteY113" fmla="*/ 3928110 h 4981575"/>
              <a:gd name="connisteX114" fmla="*/ 1612900 w 4674235"/>
              <a:gd name="connsiteY114" fmla="*/ 3873500 h 4981575"/>
              <a:gd name="connisteX115" fmla="*/ 1569085 w 4674235"/>
              <a:gd name="connsiteY115" fmla="*/ 3807460 h 4981575"/>
              <a:gd name="connisteX116" fmla="*/ 1536065 w 4674235"/>
              <a:gd name="connsiteY116" fmla="*/ 3741420 h 4981575"/>
              <a:gd name="connisteX117" fmla="*/ 1492250 w 4674235"/>
              <a:gd name="connsiteY117" fmla="*/ 3664585 h 4981575"/>
              <a:gd name="connisteX118" fmla="*/ 1459230 w 4674235"/>
              <a:gd name="connsiteY118" fmla="*/ 3599180 h 4981575"/>
              <a:gd name="connisteX119" fmla="*/ 1382395 w 4674235"/>
              <a:gd name="connsiteY119" fmla="*/ 3522345 h 4981575"/>
              <a:gd name="connisteX120" fmla="*/ 1338580 w 4674235"/>
              <a:gd name="connsiteY120" fmla="*/ 3434080 h 4981575"/>
              <a:gd name="connisteX121" fmla="*/ 1283335 w 4674235"/>
              <a:gd name="connsiteY121" fmla="*/ 3368675 h 4981575"/>
              <a:gd name="connisteX122" fmla="*/ 1206500 w 4674235"/>
              <a:gd name="connsiteY122" fmla="*/ 3313430 h 4981575"/>
              <a:gd name="connisteX123" fmla="*/ 1141095 w 4674235"/>
              <a:gd name="connsiteY123" fmla="*/ 3280410 h 4981575"/>
              <a:gd name="connisteX124" fmla="*/ 1075055 w 4674235"/>
              <a:gd name="connsiteY124" fmla="*/ 3225800 h 4981575"/>
              <a:gd name="connisteX125" fmla="*/ 987425 w 4674235"/>
              <a:gd name="connsiteY125" fmla="*/ 3171190 h 4981575"/>
              <a:gd name="connisteX126" fmla="*/ 910590 w 4674235"/>
              <a:gd name="connsiteY126" fmla="*/ 3115945 h 4981575"/>
              <a:gd name="connisteX127" fmla="*/ 844550 w 4674235"/>
              <a:gd name="connsiteY127" fmla="*/ 3082925 h 4981575"/>
              <a:gd name="connisteX128" fmla="*/ 779145 w 4674235"/>
              <a:gd name="connsiteY128" fmla="*/ 3017520 h 4981575"/>
              <a:gd name="connisteX129" fmla="*/ 713105 w 4674235"/>
              <a:gd name="connsiteY129" fmla="*/ 2962275 h 4981575"/>
              <a:gd name="connisteX130" fmla="*/ 657860 w 4674235"/>
              <a:gd name="connsiteY130" fmla="*/ 2885440 h 4981575"/>
              <a:gd name="connisteX131" fmla="*/ 592455 w 4674235"/>
              <a:gd name="connsiteY131" fmla="*/ 2808605 h 4981575"/>
              <a:gd name="connisteX132" fmla="*/ 526415 w 4674235"/>
              <a:gd name="connsiteY132" fmla="*/ 2764790 h 4981575"/>
              <a:gd name="connisteX133" fmla="*/ 460375 w 4674235"/>
              <a:gd name="connsiteY133" fmla="*/ 2720975 h 4981575"/>
              <a:gd name="connisteX134" fmla="*/ 416560 w 4674235"/>
              <a:gd name="connsiteY134" fmla="*/ 2654935 h 4981575"/>
              <a:gd name="connisteX135" fmla="*/ 351155 w 4674235"/>
              <a:gd name="connsiteY135" fmla="*/ 2567305 h 4981575"/>
              <a:gd name="connisteX136" fmla="*/ 285115 w 4674235"/>
              <a:gd name="connsiteY136" fmla="*/ 2501900 h 4981575"/>
              <a:gd name="connisteX137" fmla="*/ 230505 w 4674235"/>
              <a:gd name="connsiteY137" fmla="*/ 2425065 h 4981575"/>
              <a:gd name="connisteX138" fmla="*/ 186055 w 4674235"/>
              <a:gd name="connsiteY138" fmla="*/ 2348230 h 4981575"/>
              <a:gd name="connisteX139" fmla="*/ 175260 w 4674235"/>
              <a:gd name="connsiteY139" fmla="*/ 2282190 h 4981575"/>
              <a:gd name="connisteX140" fmla="*/ 175260 w 4674235"/>
              <a:gd name="connsiteY140" fmla="*/ 2205355 h 4981575"/>
              <a:gd name="connisteX141" fmla="*/ 164465 w 4674235"/>
              <a:gd name="connsiteY141" fmla="*/ 2139315 h 4981575"/>
              <a:gd name="connisteX142" fmla="*/ 164465 w 4674235"/>
              <a:gd name="connsiteY142" fmla="*/ 2073910 h 4981575"/>
              <a:gd name="connisteX143" fmla="*/ 131445 w 4674235"/>
              <a:gd name="connsiteY143" fmla="*/ 1985645 h 4981575"/>
              <a:gd name="connisteX144" fmla="*/ 120650 w 4674235"/>
              <a:gd name="connsiteY144" fmla="*/ 1898015 h 4981575"/>
              <a:gd name="connisteX145" fmla="*/ 109220 w 4674235"/>
              <a:gd name="connsiteY145" fmla="*/ 1810385 h 4981575"/>
              <a:gd name="connisteX146" fmla="*/ 87630 w 4674235"/>
              <a:gd name="connsiteY146" fmla="*/ 1733550 h 4981575"/>
              <a:gd name="connisteX147" fmla="*/ 65405 w 4674235"/>
              <a:gd name="connsiteY147" fmla="*/ 1612900 h 4981575"/>
              <a:gd name="connisteX148" fmla="*/ 65405 w 4674235"/>
              <a:gd name="connsiteY148" fmla="*/ 1503045 h 4981575"/>
              <a:gd name="connisteX149" fmla="*/ 54610 w 4674235"/>
              <a:gd name="connsiteY149" fmla="*/ 1426210 h 4981575"/>
              <a:gd name="connisteX150" fmla="*/ 32385 w 4674235"/>
              <a:gd name="connsiteY150" fmla="*/ 1360170 h 4981575"/>
              <a:gd name="connisteX151" fmla="*/ 32385 w 4674235"/>
              <a:gd name="connsiteY151" fmla="*/ 1294765 h 4981575"/>
              <a:gd name="connisteX152" fmla="*/ 21590 w 4674235"/>
              <a:gd name="connsiteY152" fmla="*/ 1228725 h 4981575"/>
              <a:gd name="connisteX153" fmla="*/ 0 w 4674235"/>
              <a:gd name="connsiteY153" fmla="*/ 1162685 h 4981575"/>
              <a:gd name="connisteX154" fmla="*/ 0 w 4674235"/>
              <a:gd name="connsiteY154" fmla="*/ 1075055 h 4981575"/>
              <a:gd name="connisteX155" fmla="*/ 0 w 4674235"/>
              <a:gd name="connsiteY155" fmla="*/ 998220 h 4981575"/>
              <a:gd name="connisteX156" fmla="*/ 0 w 4674235"/>
              <a:gd name="connsiteY156" fmla="*/ 921385 h 4981575"/>
              <a:gd name="connisteX157" fmla="*/ 21590 w 4674235"/>
              <a:gd name="connsiteY157" fmla="*/ 844550 h 4981575"/>
              <a:gd name="connisteX158" fmla="*/ 54610 w 4674235"/>
              <a:gd name="connsiteY158" fmla="*/ 756920 h 4981575"/>
              <a:gd name="connisteX159" fmla="*/ 87630 w 4674235"/>
              <a:gd name="connsiteY159" fmla="*/ 669290 h 4981575"/>
              <a:gd name="connisteX160" fmla="*/ 120650 w 4674235"/>
              <a:gd name="connsiteY160" fmla="*/ 592455 h 4981575"/>
              <a:gd name="connisteX161" fmla="*/ 142240 w 4674235"/>
              <a:gd name="connsiteY161" fmla="*/ 526415 h 4981575"/>
              <a:gd name="connisteX162" fmla="*/ 153670 w 4674235"/>
              <a:gd name="connsiteY162" fmla="*/ 460375 h 4981575"/>
              <a:gd name="connisteX163" fmla="*/ 175260 w 4674235"/>
              <a:gd name="connsiteY163" fmla="*/ 394970 h 4981575"/>
              <a:gd name="connisteX164" fmla="*/ 175260 w 4674235"/>
              <a:gd name="connsiteY164" fmla="*/ 328930 h 4981575"/>
              <a:gd name="connisteX165" fmla="*/ 186055 w 4674235"/>
              <a:gd name="connsiteY165" fmla="*/ 252095 h 4981575"/>
              <a:gd name="connisteX166" fmla="*/ 197485 w 4674235"/>
              <a:gd name="connsiteY166" fmla="*/ 186055 h 4981575"/>
              <a:gd name="connisteX167" fmla="*/ 219075 w 4674235"/>
              <a:gd name="connsiteY167" fmla="*/ 120650 h 4981575"/>
              <a:gd name="connisteX168" fmla="*/ 285115 w 4674235"/>
              <a:gd name="connsiteY168" fmla="*/ 54610 h 4981575"/>
              <a:gd name="connisteX169" fmla="*/ 405765 w 4674235"/>
              <a:gd name="connsiteY169" fmla="*/ 21590 h 49815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Lst>
            <a:rect l="l" t="t" r="r" b="b"/>
            <a:pathLst>
              <a:path w="4674235" h="4981575">
                <a:moveTo>
                  <a:pt x="306705" y="0"/>
                </a:moveTo>
                <a:lnTo>
                  <a:pt x="383540" y="33020"/>
                </a:lnTo>
                <a:lnTo>
                  <a:pt x="449580" y="54610"/>
                </a:lnTo>
                <a:lnTo>
                  <a:pt x="526415" y="98425"/>
                </a:lnTo>
                <a:lnTo>
                  <a:pt x="592455" y="131445"/>
                </a:lnTo>
                <a:lnTo>
                  <a:pt x="657860" y="175260"/>
                </a:lnTo>
                <a:lnTo>
                  <a:pt x="723900" y="219075"/>
                </a:lnTo>
                <a:lnTo>
                  <a:pt x="789940" y="274320"/>
                </a:lnTo>
                <a:lnTo>
                  <a:pt x="833755" y="339725"/>
                </a:lnTo>
                <a:lnTo>
                  <a:pt x="888365" y="416560"/>
                </a:lnTo>
                <a:lnTo>
                  <a:pt x="954405" y="471805"/>
                </a:lnTo>
                <a:lnTo>
                  <a:pt x="987425" y="537210"/>
                </a:lnTo>
                <a:lnTo>
                  <a:pt x="1009015" y="614045"/>
                </a:lnTo>
                <a:lnTo>
                  <a:pt x="943610" y="680085"/>
                </a:lnTo>
                <a:lnTo>
                  <a:pt x="877570" y="746125"/>
                </a:lnTo>
                <a:lnTo>
                  <a:pt x="844550" y="811530"/>
                </a:lnTo>
                <a:lnTo>
                  <a:pt x="811530" y="877570"/>
                </a:lnTo>
                <a:lnTo>
                  <a:pt x="789940" y="943610"/>
                </a:lnTo>
                <a:lnTo>
                  <a:pt x="756920" y="1020445"/>
                </a:lnTo>
                <a:lnTo>
                  <a:pt x="756920" y="1085850"/>
                </a:lnTo>
                <a:lnTo>
                  <a:pt x="734695" y="1151890"/>
                </a:lnTo>
                <a:lnTo>
                  <a:pt x="702310" y="1217930"/>
                </a:lnTo>
                <a:lnTo>
                  <a:pt x="657860" y="1283335"/>
                </a:lnTo>
                <a:lnTo>
                  <a:pt x="625475" y="1360170"/>
                </a:lnTo>
                <a:lnTo>
                  <a:pt x="603250" y="1426210"/>
                </a:lnTo>
                <a:lnTo>
                  <a:pt x="581025" y="1492250"/>
                </a:lnTo>
                <a:lnTo>
                  <a:pt x="581025" y="1569085"/>
                </a:lnTo>
                <a:lnTo>
                  <a:pt x="581025" y="1634490"/>
                </a:lnTo>
                <a:lnTo>
                  <a:pt x="647065" y="1678940"/>
                </a:lnTo>
                <a:lnTo>
                  <a:pt x="723900" y="1766570"/>
                </a:lnTo>
                <a:lnTo>
                  <a:pt x="789940" y="1810385"/>
                </a:lnTo>
                <a:lnTo>
                  <a:pt x="855345" y="1854200"/>
                </a:lnTo>
                <a:lnTo>
                  <a:pt x="921385" y="1887220"/>
                </a:lnTo>
                <a:lnTo>
                  <a:pt x="998220" y="1964055"/>
                </a:lnTo>
                <a:lnTo>
                  <a:pt x="1075055" y="2007870"/>
                </a:lnTo>
                <a:lnTo>
                  <a:pt x="1174115" y="2095500"/>
                </a:lnTo>
                <a:lnTo>
                  <a:pt x="1316355" y="2205355"/>
                </a:lnTo>
                <a:lnTo>
                  <a:pt x="1371600" y="2292985"/>
                </a:lnTo>
                <a:lnTo>
                  <a:pt x="1437005" y="2359025"/>
                </a:lnTo>
                <a:lnTo>
                  <a:pt x="1513840" y="2435860"/>
                </a:lnTo>
                <a:lnTo>
                  <a:pt x="1590675" y="2490470"/>
                </a:lnTo>
                <a:lnTo>
                  <a:pt x="1656715" y="2490470"/>
                </a:lnTo>
                <a:lnTo>
                  <a:pt x="1711325" y="2556510"/>
                </a:lnTo>
                <a:lnTo>
                  <a:pt x="1777365" y="2589530"/>
                </a:lnTo>
                <a:lnTo>
                  <a:pt x="1843405" y="2622550"/>
                </a:lnTo>
                <a:lnTo>
                  <a:pt x="1908810" y="2654935"/>
                </a:lnTo>
                <a:lnTo>
                  <a:pt x="2007870" y="2710180"/>
                </a:lnTo>
                <a:lnTo>
                  <a:pt x="2084705" y="2776220"/>
                </a:lnTo>
                <a:lnTo>
                  <a:pt x="2161540" y="2820035"/>
                </a:lnTo>
                <a:lnTo>
                  <a:pt x="2226945" y="2852420"/>
                </a:lnTo>
                <a:lnTo>
                  <a:pt x="2303780" y="2896870"/>
                </a:lnTo>
                <a:lnTo>
                  <a:pt x="2369820" y="2940685"/>
                </a:lnTo>
                <a:lnTo>
                  <a:pt x="2457450" y="2984500"/>
                </a:lnTo>
                <a:lnTo>
                  <a:pt x="2523490" y="3006090"/>
                </a:lnTo>
                <a:lnTo>
                  <a:pt x="2622550" y="3094355"/>
                </a:lnTo>
                <a:lnTo>
                  <a:pt x="2731770" y="3171190"/>
                </a:lnTo>
                <a:lnTo>
                  <a:pt x="2830830" y="3215005"/>
                </a:lnTo>
                <a:lnTo>
                  <a:pt x="2896870" y="3248025"/>
                </a:lnTo>
                <a:lnTo>
                  <a:pt x="2962275" y="3313430"/>
                </a:lnTo>
                <a:lnTo>
                  <a:pt x="3028315" y="3357245"/>
                </a:lnTo>
                <a:lnTo>
                  <a:pt x="3126740" y="3434080"/>
                </a:lnTo>
                <a:lnTo>
                  <a:pt x="3192780" y="3477895"/>
                </a:lnTo>
                <a:lnTo>
                  <a:pt x="3324225" y="3543935"/>
                </a:lnTo>
                <a:lnTo>
                  <a:pt x="3412490" y="3609975"/>
                </a:lnTo>
                <a:lnTo>
                  <a:pt x="3477895" y="3620770"/>
                </a:lnTo>
                <a:lnTo>
                  <a:pt x="3543935" y="3675380"/>
                </a:lnTo>
                <a:lnTo>
                  <a:pt x="3609975" y="3719830"/>
                </a:lnTo>
                <a:lnTo>
                  <a:pt x="3697605" y="3785235"/>
                </a:lnTo>
                <a:lnTo>
                  <a:pt x="3774440" y="3818255"/>
                </a:lnTo>
                <a:lnTo>
                  <a:pt x="3862070" y="3851275"/>
                </a:lnTo>
                <a:lnTo>
                  <a:pt x="3982720" y="3961130"/>
                </a:lnTo>
                <a:lnTo>
                  <a:pt x="4136390" y="4059555"/>
                </a:lnTo>
                <a:lnTo>
                  <a:pt x="4202430" y="4103370"/>
                </a:lnTo>
                <a:lnTo>
                  <a:pt x="4323080" y="4180205"/>
                </a:lnTo>
                <a:lnTo>
                  <a:pt x="4410710" y="4246245"/>
                </a:lnTo>
                <a:lnTo>
                  <a:pt x="4498340" y="4300855"/>
                </a:lnTo>
                <a:lnTo>
                  <a:pt x="4564380" y="4356100"/>
                </a:lnTo>
                <a:lnTo>
                  <a:pt x="4586605" y="4422140"/>
                </a:lnTo>
                <a:lnTo>
                  <a:pt x="4641215" y="4487545"/>
                </a:lnTo>
                <a:lnTo>
                  <a:pt x="4674235" y="4553585"/>
                </a:lnTo>
                <a:lnTo>
                  <a:pt x="4641215" y="4619625"/>
                </a:lnTo>
                <a:lnTo>
                  <a:pt x="4630420" y="4685030"/>
                </a:lnTo>
                <a:lnTo>
                  <a:pt x="4586605" y="4761865"/>
                </a:lnTo>
                <a:lnTo>
                  <a:pt x="4465955" y="4871720"/>
                </a:lnTo>
                <a:lnTo>
                  <a:pt x="4399915" y="4915535"/>
                </a:lnTo>
                <a:lnTo>
                  <a:pt x="4312285" y="4970780"/>
                </a:lnTo>
                <a:lnTo>
                  <a:pt x="4246245" y="4970780"/>
                </a:lnTo>
                <a:lnTo>
                  <a:pt x="4180205" y="4981575"/>
                </a:lnTo>
                <a:lnTo>
                  <a:pt x="4081780" y="4981575"/>
                </a:lnTo>
                <a:lnTo>
                  <a:pt x="3949700" y="4970780"/>
                </a:lnTo>
                <a:lnTo>
                  <a:pt x="3884295" y="4948555"/>
                </a:lnTo>
                <a:lnTo>
                  <a:pt x="3796665" y="4926330"/>
                </a:lnTo>
                <a:lnTo>
                  <a:pt x="3708400" y="4926330"/>
                </a:lnTo>
                <a:lnTo>
                  <a:pt x="3609975" y="4926330"/>
                </a:lnTo>
                <a:lnTo>
                  <a:pt x="3533140" y="4915535"/>
                </a:lnTo>
                <a:lnTo>
                  <a:pt x="3456305" y="4904740"/>
                </a:lnTo>
                <a:lnTo>
                  <a:pt x="3357245" y="4871720"/>
                </a:lnTo>
                <a:lnTo>
                  <a:pt x="3236595" y="4849495"/>
                </a:lnTo>
                <a:lnTo>
                  <a:pt x="3126740" y="4794885"/>
                </a:lnTo>
                <a:lnTo>
                  <a:pt x="3006090" y="4751070"/>
                </a:lnTo>
                <a:lnTo>
                  <a:pt x="2885440" y="4718050"/>
                </a:lnTo>
                <a:lnTo>
                  <a:pt x="2743200" y="4685030"/>
                </a:lnTo>
                <a:lnTo>
                  <a:pt x="2633345" y="4641215"/>
                </a:lnTo>
                <a:lnTo>
                  <a:pt x="2567305" y="4619625"/>
                </a:lnTo>
                <a:lnTo>
                  <a:pt x="2446655" y="4575175"/>
                </a:lnTo>
                <a:lnTo>
                  <a:pt x="2282190" y="4476750"/>
                </a:lnTo>
                <a:lnTo>
                  <a:pt x="2205355" y="4422140"/>
                </a:lnTo>
                <a:lnTo>
                  <a:pt x="2117725" y="4366895"/>
                </a:lnTo>
                <a:lnTo>
                  <a:pt x="2040890" y="4300855"/>
                </a:lnTo>
                <a:lnTo>
                  <a:pt x="1941830" y="4235450"/>
                </a:lnTo>
                <a:lnTo>
                  <a:pt x="1898015" y="4136390"/>
                </a:lnTo>
                <a:lnTo>
                  <a:pt x="1854200" y="4070985"/>
                </a:lnTo>
                <a:lnTo>
                  <a:pt x="1777365" y="3994150"/>
                </a:lnTo>
                <a:lnTo>
                  <a:pt x="1689735" y="3928110"/>
                </a:lnTo>
                <a:lnTo>
                  <a:pt x="1612900" y="3873500"/>
                </a:lnTo>
                <a:lnTo>
                  <a:pt x="1569085" y="3807460"/>
                </a:lnTo>
                <a:lnTo>
                  <a:pt x="1536065" y="3741420"/>
                </a:lnTo>
                <a:lnTo>
                  <a:pt x="1492250" y="3664585"/>
                </a:lnTo>
                <a:lnTo>
                  <a:pt x="1459230" y="3599180"/>
                </a:lnTo>
                <a:lnTo>
                  <a:pt x="1382395" y="3522345"/>
                </a:lnTo>
                <a:lnTo>
                  <a:pt x="1338580" y="3434080"/>
                </a:lnTo>
                <a:lnTo>
                  <a:pt x="1283335" y="3368675"/>
                </a:lnTo>
                <a:lnTo>
                  <a:pt x="1206500" y="3313430"/>
                </a:lnTo>
                <a:lnTo>
                  <a:pt x="1141095" y="3280410"/>
                </a:lnTo>
                <a:lnTo>
                  <a:pt x="1075055" y="3225800"/>
                </a:lnTo>
                <a:lnTo>
                  <a:pt x="987425" y="3171190"/>
                </a:lnTo>
                <a:lnTo>
                  <a:pt x="910590" y="3115945"/>
                </a:lnTo>
                <a:lnTo>
                  <a:pt x="844550" y="3082925"/>
                </a:lnTo>
                <a:lnTo>
                  <a:pt x="779145" y="3017520"/>
                </a:lnTo>
                <a:lnTo>
                  <a:pt x="713105" y="2962275"/>
                </a:lnTo>
                <a:lnTo>
                  <a:pt x="657860" y="2885440"/>
                </a:lnTo>
                <a:lnTo>
                  <a:pt x="592455" y="2808605"/>
                </a:lnTo>
                <a:lnTo>
                  <a:pt x="526415" y="2764790"/>
                </a:lnTo>
                <a:lnTo>
                  <a:pt x="460375" y="2720975"/>
                </a:lnTo>
                <a:lnTo>
                  <a:pt x="416560" y="2654935"/>
                </a:lnTo>
                <a:lnTo>
                  <a:pt x="351155" y="2567305"/>
                </a:lnTo>
                <a:lnTo>
                  <a:pt x="285115" y="2501900"/>
                </a:lnTo>
                <a:lnTo>
                  <a:pt x="230505" y="2425065"/>
                </a:lnTo>
                <a:lnTo>
                  <a:pt x="186055" y="2348230"/>
                </a:lnTo>
                <a:lnTo>
                  <a:pt x="175260" y="2282190"/>
                </a:lnTo>
                <a:lnTo>
                  <a:pt x="175260" y="2205355"/>
                </a:lnTo>
                <a:lnTo>
                  <a:pt x="164465" y="2139315"/>
                </a:lnTo>
                <a:lnTo>
                  <a:pt x="164465" y="2073910"/>
                </a:lnTo>
                <a:lnTo>
                  <a:pt x="131445" y="1985645"/>
                </a:lnTo>
                <a:lnTo>
                  <a:pt x="120650" y="1898015"/>
                </a:lnTo>
                <a:lnTo>
                  <a:pt x="109220" y="1810385"/>
                </a:lnTo>
                <a:lnTo>
                  <a:pt x="87630" y="1733550"/>
                </a:lnTo>
                <a:lnTo>
                  <a:pt x="65405" y="1612900"/>
                </a:lnTo>
                <a:lnTo>
                  <a:pt x="65405" y="1503045"/>
                </a:lnTo>
                <a:lnTo>
                  <a:pt x="54610" y="1426210"/>
                </a:lnTo>
                <a:lnTo>
                  <a:pt x="32385" y="1360170"/>
                </a:lnTo>
                <a:lnTo>
                  <a:pt x="32385" y="1294765"/>
                </a:lnTo>
                <a:lnTo>
                  <a:pt x="21590" y="1228725"/>
                </a:lnTo>
                <a:lnTo>
                  <a:pt x="0" y="1162685"/>
                </a:lnTo>
                <a:lnTo>
                  <a:pt x="0" y="1075055"/>
                </a:lnTo>
                <a:lnTo>
                  <a:pt x="0" y="998220"/>
                </a:lnTo>
                <a:lnTo>
                  <a:pt x="0" y="921385"/>
                </a:lnTo>
                <a:lnTo>
                  <a:pt x="21590" y="844550"/>
                </a:lnTo>
                <a:lnTo>
                  <a:pt x="54610" y="756920"/>
                </a:lnTo>
                <a:lnTo>
                  <a:pt x="87630" y="669290"/>
                </a:lnTo>
                <a:lnTo>
                  <a:pt x="120650" y="592455"/>
                </a:lnTo>
                <a:lnTo>
                  <a:pt x="142240" y="526415"/>
                </a:lnTo>
                <a:lnTo>
                  <a:pt x="153670" y="460375"/>
                </a:lnTo>
                <a:lnTo>
                  <a:pt x="175260" y="394970"/>
                </a:lnTo>
                <a:lnTo>
                  <a:pt x="175260" y="328930"/>
                </a:lnTo>
                <a:lnTo>
                  <a:pt x="186055" y="252095"/>
                </a:lnTo>
                <a:lnTo>
                  <a:pt x="197485" y="186055"/>
                </a:lnTo>
                <a:lnTo>
                  <a:pt x="219075" y="120650"/>
                </a:lnTo>
                <a:lnTo>
                  <a:pt x="285115" y="54610"/>
                </a:lnTo>
                <a:lnTo>
                  <a:pt x="405765" y="21590"/>
                </a:lnTo>
              </a:path>
            </a:pathLst>
          </a:cu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ldLvl="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08400" y="687705"/>
            <a:ext cx="8467725" cy="6088380"/>
          </a:xfrm>
          <a:prstGeom prst="rect">
            <a:avLst/>
          </a:prstGeom>
        </p:spPr>
      </p:pic>
      <p:grpSp>
        <p:nvGrpSpPr>
          <p:cNvPr id="18" name="组合 17"/>
          <p:cNvGrpSpPr/>
          <p:nvPr/>
        </p:nvGrpSpPr>
        <p:grpSpPr>
          <a:xfrm>
            <a:off x="4029710" y="868680"/>
            <a:ext cx="6924675" cy="4330065"/>
            <a:chOff x="6346" y="1368"/>
            <a:chExt cx="10905" cy="6819"/>
          </a:xfrm>
        </p:grpSpPr>
        <p:sp>
          <p:nvSpPr>
            <p:cNvPr id="2" name="椭圆 1"/>
            <p:cNvSpPr/>
            <p:nvPr/>
          </p:nvSpPr>
          <p:spPr>
            <a:xfrm>
              <a:off x="8373"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8419" y="2683"/>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46" y="449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6555" y="763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31115" y="4721225"/>
            <a:ext cx="8349615" cy="2061210"/>
          </a:xfrm>
          <a:prstGeom prst="rect">
            <a:avLst/>
          </a:prstGeom>
          <a:noFill/>
        </p:spPr>
        <p:txBody>
          <a:bodyPr wrap="square" rtlCol="0">
            <a:spAutoFit/>
          </a:bodyPr>
          <a:p>
            <a:r>
              <a:rPr lang="en-US" altLang="zh-CN" sz="3200" b="1" i="1">
                <a:solidFill>
                  <a:srgbClr val="FF0000"/>
                </a:solidFill>
              </a:rPr>
              <a:t>B</a:t>
            </a:r>
            <a:r>
              <a:rPr lang="en-US" altLang="zh-CN" sz="3200" b="1">
                <a:solidFill>
                  <a:srgbClr val="FF0000"/>
                </a:solidFill>
              </a:rPr>
              <a:t> </a:t>
            </a:r>
            <a:r>
              <a:rPr lang="en-US" altLang="zh-CN" sz="3200" b="1">
                <a:solidFill>
                  <a:srgbClr val="0070C0"/>
                </a:solidFill>
              </a:rPr>
              <a:t>is a set of border nodes</a:t>
            </a:r>
            <a:endParaRPr lang="en-US" altLang="zh-CN" sz="3200" b="1">
              <a:solidFill>
                <a:srgbClr val="0070C0"/>
              </a:solidFill>
            </a:endParaRPr>
          </a:p>
          <a:p>
            <a:r>
              <a:rPr lang="en-US" altLang="zh-CN" sz="3200" b="1">
                <a:solidFill>
                  <a:srgbClr val="0070C0"/>
                </a:solidFill>
              </a:rPr>
              <a:t>	add </a:t>
            </a:r>
            <a:r>
              <a:rPr lang="en-US" altLang="zh-CN" sz="3200" b="1">
                <a:solidFill>
                  <a:srgbClr val="FF0000"/>
                </a:solidFill>
              </a:rPr>
              <a:t>virtual nodes </a:t>
            </a:r>
            <a:endParaRPr lang="en-US" altLang="zh-CN" sz="3200" b="1">
              <a:solidFill>
                <a:srgbClr val="0070C0"/>
              </a:solidFill>
            </a:endParaRPr>
          </a:p>
          <a:p>
            <a:r>
              <a:rPr lang="en-US" altLang="zh-CN" sz="3200" b="1">
                <a:solidFill>
                  <a:srgbClr val="0070C0"/>
                </a:solidFill>
              </a:rPr>
              <a:t>    add	</a:t>
            </a:r>
            <a:r>
              <a:rPr lang="en-US" altLang="zh-CN" sz="3200" b="1">
                <a:solidFill>
                  <a:srgbClr val="FF0000"/>
                </a:solidFill>
              </a:rPr>
              <a:t>edge</a:t>
            </a:r>
            <a:r>
              <a:rPr lang="en-US" altLang="zh-CN" sz="3200" b="1">
                <a:solidFill>
                  <a:srgbClr val="0070C0"/>
                </a:solidFill>
              </a:rPr>
              <a:t> of virtual node </a:t>
            </a:r>
            <a:endParaRPr lang="en-US" altLang="zh-CN" sz="3200" b="1">
              <a:solidFill>
                <a:srgbClr val="0070C0"/>
              </a:solidFill>
            </a:endParaRPr>
          </a:p>
          <a:p>
            <a:r>
              <a:rPr lang="en-US" altLang="zh-CN" sz="3200" b="1">
                <a:solidFill>
                  <a:srgbClr val="0070C0"/>
                </a:solidFill>
              </a:rPr>
              <a:t>	between border node</a:t>
            </a:r>
            <a:endParaRPr lang="en-US" altLang="zh-CN" sz="3200" b="1">
              <a:solidFill>
                <a:srgbClr val="FF0000"/>
              </a:solidFill>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49"/>
              <a:ext cx="1752" cy="105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grpSp>
        <p:nvGrpSpPr>
          <p:cNvPr id="18" name="组合 17"/>
          <p:cNvGrpSpPr/>
          <p:nvPr/>
        </p:nvGrpSpPr>
        <p:grpSpPr>
          <a:xfrm>
            <a:off x="4086860" y="849630"/>
            <a:ext cx="6924675" cy="4330065"/>
            <a:chOff x="6346" y="1368"/>
            <a:chExt cx="10905" cy="6819"/>
          </a:xfrm>
        </p:grpSpPr>
        <p:sp>
          <p:nvSpPr>
            <p:cNvPr id="2" name="椭圆 1"/>
            <p:cNvSpPr/>
            <p:nvPr/>
          </p:nvSpPr>
          <p:spPr>
            <a:xfrm>
              <a:off x="8373"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8419" y="2683"/>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46" y="449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6555" y="763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31115" y="4721225"/>
            <a:ext cx="8349615" cy="1383665"/>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in every cell </a:t>
            </a:r>
            <a:r>
              <a:rPr lang="en-US" altLang="zh-CN" sz="2800" b="1">
                <a:solidFill>
                  <a:srgbClr val="FF0000"/>
                </a:solidFill>
                <a:latin typeface="Georgia" panose="02040502050405020303" charset="0"/>
                <a:cs typeface="Georgia" panose="02040502050405020303" charset="0"/>
              </a:rPr>
              <a:t>C</a:t>
            </a:r>
            <a:r>
              <a:rPr lang="en-US" altLang="zh-CN" sz="2800" b="1" baseline="-25000">
                <a:solidFill>
                  <a:srgbClr val="FF0000"/>
                </a:solidFill>
                <a:latin typeface="Georgia" panose="02040502050405020303" charset="0"/>
                <a:cs typeface="Georgia" panose="02040502050405020303" charset="0"/>
              </a:rPr>
              <a:t>i </a:t>
            </a:r>
            <a:endParaRPr lang="en-US" altLang="zh-CN" sz="2800" b="1" baseline="-25000">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compute the</a:t>
            </a:r>
            <a:r>
              <a:rPr lang="en-US" altLang="zh-CN" sz="2800" b="1" i="1">
                <a:solidFill>
                  <a:srgbClr val="FF0000"/>
                </a:solidFill>
              </a:rPr>
              <a:t> </a:t>
            </a:r>
            <a:r>
              <a:rPr lang="zh-CN" altLang="en-US" sz="2800" b="1">
                <a:solidFill>
                  <a:srgbClr val="FF0000"/>
                </a:solidFill>
                <a:latin typeface="Georgia" panose="02040502050405020303" charset="0"/>
                <a:cs typeface="Georgia" panose="02040502050405020303" charset="0"/>
                <a:sym typeface="+mn-ea"/>
              </a:rPr>
              <a:t>lower bounds </a:t>
            </a:r>
            <a:endParaRPr lang="zh-CN" altLang="en-US" sz="2800" b="1">
              <a:solidFill>
                <a:srgbClr val="FF0000"/>
              </a:solidFill>
              <a:latin typeface="Georgia" panose="02040502050405020303" charset="0"/>
              <a:cs typeface="Georgia" panose="02040502050405020303" charset="0"/>
              <a:sym typeface="+mn-ea"/>
            </a:endParaRPr>
          </a:p>
          <a:p>
            <a:r>
              <a:rPr lang="en-US" altLang="zh-CN" sz="2800" b="1">
                <a:solidFill>
                  <a:srgbClr val="0070C0"/>
                </a:solidFill>
                <a:sym typeface="+mn-ea"/>
              </a:rPr>
              <a:t>between </a:t>
            </a:r>
            <a:r>
              <a:rPr lang="en-US" altLang="zh-CN" sz="2800" b="1">
                <a:solidFill>
                  <a:srgbClr val="FF0000"/>
                </a:solidFill>
                <a:sym typeface="+mn-ea"/>
              </a:rPr>
              <a:t>B</a:t>
            </a:r>
            <a:r>
              <a:rPr lang="en-US" altLang="zh-CN" sz="2800" b="1" baseline="-25000">
                <a:solidFill>
                  <a:srgbClr val="FF0000"/>
                </a:solidFill>
                <a:sym typeface="+mn-ea"/>
              </a:rPr>
              <a:t>i</a:t>
            </a:r>
            <a:r>
              <a:rPr lang="en-US" altLang="zh-CN" sz="2800" b="1">
                <a:solidFill>
                  <a:srgbClr val="0070C0"/>
                </a:solidFill>
                <a:sym typeface="+mn-ea"/>
              </a:rPr>
              <a:t> and</a:t>
            </a:r>
            <a:r>
              <a:rPr lang="en-US" altLang="zh-CN" sz="2800" b="1">
                <a:solidFill>
                  <a:srgbClr val="FF0000"/>
                </a:solidFill>
                <a:latin typeface="Georgia" panose="02040502050405020303" charset="0"/>
                <a:cs typeface="Georgia" panose="02040502050405020303" charset="0"/>
                <a:sym typeface="+mn-ea"/>
              </a:rPr>
              <a:t> </a:t>
            </a:r>
            <a:r>
              <a:rPr lang="en-US" altLang="zh-CN" sz="2800" b="1">
                <a:solidFill>
                  <a:srgbClr val="FF0000"/>
                </a:solidFill>
                <a:sym typeface="+mn-ea"/>
              </a:rPr>
              <a:t>virtual nodes</a:t>
            </a:r>
            <a:r>
              <a:rPr lang="en-US" altLang="zh-CN" sz="2800" b="1">
                <a:solidFill>
                  <a:srgbClr val="FF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869950"/>
            <a:ext cx="6554470" cy="4369435"/>
            <a:chOff x="6564" y="1370"/>
            <a:chExt cx="10322" cy="6881"/>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10641" y="4027"/>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4" name="文本框 63"/>
            <p:cNvSpPr txBox="1"/>
            <p:nvPr/>
          </p:nvSpPr>
          <p:spPr>
            <a:xfrm>
              <a:off x="12052" y="5930"/>
              <a:ext cx="652" cy="434"/>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5" name="文本框 64"/>
            <p:cNvSpPr txBox="1"/>
            <p:nvPr/>
          </p:nvSpPr>
          <p:spPr>
            <a:xfrm>
              <a:off x="13332" y="5927"/>
              <a:ext cx="652" cy="434"/>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8788" y="4477"/>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7" name="文本框 66"/>
            <p:cNvSpPr txBox="1"/>
            <p:nvPr/>
          </p:nvSpPr>
          <p:spPr>
            <a:xfrm>
              <a:off x="8886" y="5776"/>
              <a:ext cx="652" cy="434"/>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10222" y="7709"/>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9" name="文本框 68"/>
            <p:cNvSpPr txBox="1"/>
            <p:nvPr/>
          </p:nvSpPr>
          <p:spPr>
            <a:xfrm>
              <a:off x="14463" y="1370"/>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grpSp>
        <p:nvGrpSpPr>
          <p:cNvPr id="18" name="组合 17"/>
          <p:cNvGrpSpPr/>
          <p:nvPr/>
        </p:nvGrpSpPr>
        <p:grpSpPr>
          <a:xfrm>
            <a:off x="5580380" y="849630"/>
            <a:ext cx="4008120" cy="4321175"/>
            <a:chOff x="8698" y="1368"/>
            <a:chExt cx="6312" cy="6805"/>
          </a:xfrm>
        </p:grpSpPr>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09855" y="1101090"/>
            <a:ext cx="3035300" cy="1076325"/>
          </a:xfrm>
          <a:prstGeom prst="rect">
            <a:avLst/>
          </a:prstGeom>
          <a:noFill/>
        </p:spPr>
        <p:txBody>
          <a:bodyPr wrap="square" rtlCol="0">
            <a:spAutoFit/>
          </a:bodyPr>
          <a:p>
            <a:r>
              <a:rPr lang="en-US" sz="3200" b="1">
                <a:solidFill>
                  <a:srgbClr val="0606FF"/>
                </a:solidFill>
                <a:latin typeface="Georgia" panose="02040502050405020303" charset="0"/>
                <a:cs typeface="Georgia" panose="02040502050405020303" charset="0"/>
              </a:rPr>
              <a:t>Initialization of </a:t>
            </a:r>
            <a:r>
              <a:rPr lang="zh-CN" altLang="en-US" sz="2800" b="1">
                <a:solidFill>
                  <a:srgbClr val="0606FF"/>
                </a:solidFill>
                <a:latin typeface="Georgia" panose="02040502050405020303" charset="0"/>
                <a:cs typeface="Georgia" panose="02040502050405020303" charset="0"/>
                <a:sym typeface="+mn-ea"/>
              </a:rPr>
              <a:t> </a:t>
            </a:r>
            <a:r>
              <a:rPr lang="en-US" sz="2800" b="1">
                <a:solidFill>
                  <a:srgbClr val="0606FF"/>
                </a:solidFill>
                <a:latin typeface="Georgia" panose="02040502050405020303" charset="0"/>
                <a:cs typeface="Georgia" panose="02040502050405020303" charset="0"/>
                <a:sym typeface="+mn-ea"/>
              </a:rPr>
              <a:t>Expansion</a:t>
            </a:r>
            <a:endParaRPr lang="en-US" altLang="en-US" sz="2800" b="1" i="1">
              <a:solidFill>
                <a:srgbClr val="0606FF"/>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4" name="文本框 63"/>
          <p:cNvSpPr txBox="1"/>
          <p:nvPr/>
        </p:nvSpPr>
        <p:spPr>
          <a:xfrm>
            <a:off x="109855" y="3099435"/>
            <a:ext cx="3467100"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sp>
        <p:nvSpPr>
          <p:cNvPr id="65" name="文本框 64"/>
          <p:cNvSpPr txBox="1"/>
          <p:nvPr/>
        </p:nvSpPr>
        <p:spPr>
          <a:xfrm>
            <a:off x="88265" y="225298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3" name="文本框 62"/>
          <p:cNvSpPr txBox="1"/>
          <p:nvPr/>
        </p:nvSpPr>
        <p:spPr>
          <a:xfrm>
            <a:off x="67570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2" name="文本框 1"/>
          <p:cNvSpPr txBox="1"/>
          <p:nvPr/>
        </p:nvSpPr>
        <p:spPr>
          <a:xfrm>
            <a:off x="76530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3" name="文本框 2"/>
          <p:cNvSpPr txBox="1"/>
          <p:nvPr/>
        </p:nvSpPr>
        <p:spPr>
          <a:xfrm>
            <a:off x="84658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55803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7" name="文本框 66"/>
          <p:cNvSpPr txBox="1"/>
          <p:nvPr/>
        </p:nvSpPr>
        <p:spPr>
          <a:xfrm>
            <a:off x="56426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64909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9" name="文本框 68"/>
          <p:cNvSpPr txBox="1"/>
          <p:nvPr/>
        </p:nvSpPr>
        <p:spPr>
          <a:xfrm>
            <a:off x="91840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500"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500" fill="hold">
                                          <p:stCondLst>
                                            <p:cond delay="0"/>
                                          </p:stCondLst>
                                        </p:cTn>
                                        <p:tgtEl>
                                          <p:spTgt spid="64"/>
                                        </p:tgtEl>
                                        <p:attrNameLst>
                                          <p:attrName>style.visibility</p:attrName>
                                        </p:attrNameLst>
                                      </p:cBhvr>
                                      <p:to>
                                        <p:strVal val="visible"/>
                                      </p:to>
                                    </p:set>
                                    <p:animEffect transition="in" filter="blinds(horizontal)">
                                      <p:cBhvr>
                                        <p:cTn id="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4" grpId="0"/>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803650" y="687705"/>
            <a:ext cx="8467725" cy="6088380"/>
          </a:xfrm>
          <a:prstGeom prst="rect">
            <a:avLst/>
          </a:prstGeom>
        </p:spPr>
      </p:pic>
      <p:sp>
        <p:nvSpPr>
          <p:cNvPr id="22" name="文本框 21"/>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Upper Bound Expansion</a:t>
            </a:r>
            <a:r>
              <a:rPr lang="en-US" altLang="zh-CN" sz="2800" b="1">
                <a:solidFill>
                  <a:srgbClr val="FF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89110"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215765"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42545" y="188595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4" name="椭圆 63"/>
          <p:cNvSpPr/>
          <p:nvPr/>
        </p:nvSpPr>
        <p:spPr>
          <a:xfrm>
            <a:off x="8112760" y="2440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6712585" y="332359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7078345" y="29578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6819265" y="24879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5599430" y="282321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908550" y="29324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7662545"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649922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7766050"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7120890" y="2621280"/>
            <a:ext cx="1615440" cy="1210945"/>
            <a:chOff x="11214" y="4128"/>
            <a:chExt cx="2544" cy="1907"/>
          </a:xfrm>
        </p:grpSpPr>
        <p:cxnSp>
          <p:nvCxnSpPr>
            <p:cNvPr id="5" name="直接连接符 4"/>
            <p:cNvCxnSpPr/>
            <p:nvPr/>
          </p:nvCxnSpPr>
          <p:spPr>
            <a:xfrm flipV="1">
              <a:off x="11214" y="4140"/>
              <a:ext cx="1740" cy="72"/>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2378" y="4277"/>
              <a:ext cx="736" cy="1759"/>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3278" y="4128"/>
              <a:ext cx="480" cy="1884"/>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
        <p:nvSpPr>
          <p:cNvPr id="12" name="椭圆 11"/>
          <p:cNvSpPr/>
          <p:nvPr/>
        </p:nvSpPr>
        <p:spPr>
          <a:xfrm>
            <a:off x="8511540"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9224645" y="82296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9451340" y="180784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文本框 82"/>
          <p:cNvSpPr txBox="1"/>
          <p:nvPr/>
        </p:nvSpPr>
        <p:spPr>
          <a:xfrm>
            <a:off x="240030" y="3943350"/>
            <a:ext cx="293624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4" name="文本框 83"/>
          <p:cNvSpPr txBox="1"/>
          <p:nvPr/>
        </p:nvSpPr>
        <p:spPr>
          <a:xfrm>
            <a:off x="249555" y="3952875"/>
            <a:ext cx="293624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5" name="文本框 84"/>
          <p:cNvSpPr txBox="1"/>
          <p:nvPr/>
        </p:nvSpPr>
        <p:spPr>
          <a:xfrm>
            <a:off x="249555" y="3943350"/>
            <a:ext cx="358521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6" name="文本框 85"/>
          <p:cNvSpPr txBox="1"/>
          <p:nvPr/>
        </p:nvSpPr>
        <p:spPr>
          <a:xfrm>
            <a:off x="240030" y="3952875"/>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7" name="椭圆 86"/>
          <p:cNvSpPr/>
          <p:nvPr/>
        </p:nvSpPr>
        <p:spPr>
          <a:xfrm>
            <a:off x="5671185" y="359918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109855" y="2774950"/>
            <a:ext cx="3957955"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cxnSp>
        <p:nvCxnSpPr>
          <p:cNvPr id="90" name="直接连接符 89"/>
          <p:cNvCxnSpPr/>
          <p:nvPr/>
        </p:nvCxnSpPr>
        <p:spPr>
          <a:xfrm>
            <a:off x="1098550" y="282384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658620" y="287337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277745" y="28981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916555" y="28981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451225" y="293179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268605" y="337629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99795" y="339534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332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3" name="文本框 2"/>
          <p:cNvSpPr txBox="1"/>
          <p:nvPr/>
        </p:nvSpPr>
        <p:spPr>
          <a:xfrm>
            <a:off x="77292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4" name="文本框 3"/>
          <p:cNvSpPr txBox="1"/>
          <p:nvPr/>
        </p:nvSpPr>
        <p:spPr>
          <a:xfrm>
            <a:off x="85420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56565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13" name="文本框 12"/>
          <p:cNvSpPr txBox="1"/>
          <p:nvPr/>
        </p:nvSpPr>
        <p:spPr>
          <a:xfrm>
            <a:off x="57188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65671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14" name="文本框 13"/>
          <p:cNvSpPr txBox="1"/>
          <p:nvPr/>
        </p:nvSpPr>
        <p:spPr>
          <a:xfrm>
            <a:off x="92602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64"/>
                                        </p:tgtEl>
                                      </p:cBhvr>
                                    </p:animEffect>
                                    <p:set>
                                      <p:cBhvr>
                                        <p:cTn id="27" dur="1" fill="hold">
                                          <p:stCondLst>
                                            <p:cond delay="499"/>
                                          </p:stCondLst>
                                        </p:cTn>
                                        <p:tgtEl>
                                          <p:spTgt spid="6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500" fill="hold">
                                          <p:stCondLst>
                                            <p:cond delay="0"/>
                                          </p:stCondLst>
                                        </p:cTn>
                                        <p:tgtEl>
                                          <p:spTgt spid="65"/>
                                        </p:tgtEl>
                                        <p:attrNameLst>
                                          <p:attrName>style.visibility</p:attrName>
                                        </p:attrNameLst>
                                      </p:cBhvr>
                                      <p:to>
                                        <p:strVal val="visible"/>
                                      </p:to>
                                    </p:set>
                                    <p:animEffect transition="in" filter="blinds(horizontal)">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65"/>
                                        </p:tgtEl>
                                      </p:cBhvr>
                                    </p:animEffect>
                                    <p:set>
                                      <p:cBhvr>
                                        <p:cTn id="37" dur="1" fill="hold">
                                          <p:stCondLst>
                                            <p:cond delay="499"/>
                                          </p:stCondLst>
                                        </p:cTn>
                                        <p:tgtEl>
                                          <p:spTgt spid="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500" fill="hold">
                                          <p:stCondLst>
                                            <p:cond delay="0"/>
                                          </p:stCondLst>
                                        </p:cTn>
                                        <p:tgtEl>
                                          <p:spTgt spid="67"/>
                                        </p:tgtEl>
                                        <p:attrNameLst>
                                          <p:attrName>style.visibility</p:attrName>
                                        </p:attrNameLst>
                                      </p:cBhvr>
                                      <p:to>
                                        <p:strVal val="visible"/>
                                      </p:to>
                                    </p:set>
                                    <p:animEffect transition="in" filter="blinds(horizont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67"/>
                                        </p:tgtEl>
                                      </p:cBhvr>
                                    </p:animEffect>
                                    <p:set>
                                      <p:cBhvr>
                                        <p:cTn id="47" dur="1" fill="hold">
                                          <p:stCondLst>
                                            <p:cond delay="499"/>
                                          </p:stCondLst>
                                        </p:cTn>
                                        <p:tgtEl>
                                          <p:spTgt spid="6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Par">
                                  <p:stCondLst>
                                    <p:cond delay="0"/>
                                  </p:stCondLst>
                                  <p:childTnLst>
                                    <p:set>
                                      <p:cBhvr>
                                        <p:cTn id="51" dur="500"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83"/>
                                        </p:tgtEl>
                                        <p:attrNameLst>
                                          <p:attrName>style.visibility</p:attrName>
                                        </p:attrNameLst>
                                      </p:cBhvr>
                                      <p:to>
                                        <p:strVal val="visible"/>
                                      </p:to>
                                    </p:set>
                                    <p:animEffect transition="in" filter="blinds(horizontal)">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500" fill="hold">
                                          <p:stCondLst>
                                            <p:cond delay="0"/>
                                          </p:stCondLst>
                                        </p:cTn>
                                        <p:tgtEl>
                                          <p:spTgt spid="69"/>
                                        </p:tgtEl>
                                        <p:attrNameLst>
                                          <p:attrName>style.visibility</p:attrName>
                                        </p:attrNameLst>
                                      </p:cBhvr>
                                      <p:to>
                                        <p:strVal val="visible"/>
                                      </p:to>
                                    </p:set>
                                    <p:animEffect transition="in" filter="blinds(horizontal)">
                                      <p:cBhvr>
                                        <p:cTn id="62" dur="500"/>
                                        <p:tgtEl>
                                          <p:spTgt spid="6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500"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71"/>
                                        </p:tgtEl>
                                      </p:cBhvr>
                                    </p:animEffect>
                                    <p:set>
                                      <p:cBhvr>
                                        <p:cTn id="77" dur="1" fill="hold">
                                          <p:stCondLst>
                                            <p:cond delay="499"/>
                                          </p:stCondLst>
                                        </p:cTn>
                                        <p:tgtEl>
                                          <p:spTgt spid="7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500" fill="hold">
                                          <p:stCondLst>
                                            <p:cond delay="0"/>
                                          </p:stCondLst>
                                        </p:cTn>
                                        <p:tgtEl>
                                          <p:spTgt spid="73"/>
                                        </p:tgtEl>
                                        <p:attrNameLst>
                                          <p:attrName>style.visibility</p:attrName>
                                        </p:attrNameLst>
                                      </p:cBhvr>
                                      <p:to>
                                        <p:strVal val="visible"/>
                                      </p:to>
                                    </p:set>
                                    <p:animEffect transition="in" filter="blinds(horizontal)">
                                      <p:cBhvr>
                                        <p:cTn id="82" dur="500"/>
                                        <p:tgtEl>
                                          <p:spTgt spid="7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1" nodeType="clickEffect">
                                  <p:stCondLst>
                                    <p:cond delay="0"/>
                                  </p:stCondLst>
                                  <p:childTnLst>
                                    <p:animEffect transition="out" filter="wipe(down)">
                                      <p:cBhvr>
                                        <p:cTn id="86" dur="500"/>
                                        <p:tgtEl>
                                          <p:spTgt spid="73"/>
                                        </p:tgtEl>
                                      </p:cBhvr>
                                    </p:animEffect>
                                    <p:set>
                                      <p:cBhvr>
                                        <p:cTn id="87" dur="1" fill="hold">
                                          <p:stCondLst>
                                            <p:cond delay="499"/>
                                          </p:stCondLst>
                                        </p:cTn>
                                        <p:tgtEl>
                                          <p:spTgt spid="7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500" fill="hold">
                                          <p:stCondLst>
                                            <p:cond delay="0"/>
                                          </p:stCondLst>
                                        </p:cTn>
                                        <p:tgtEl>
                                          <p:spTgt spid="87"/>
                                        </p:tgtEl>
                                        <p:attrNameLst>
                                          <p:attrName>style.visibility</p:attrName>
                                        </p:attrNameLst>
                                      </p:cBhvr>
                                      <p:to>
                                        <p:strVal val="visible"/>
                                      </p:to>
                                    </p:set>
                                    <p:animEffect transition="in" filter="blinds(horizontal)">
                                      <p:cBhvr>
                                        <p:cTn id="92" dur="500"/>
                                        <p:tgtEl>
                                          <p:spTgt spid="8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87"/>
                                        </p:tgtEl>
                                      </p:cBhvr>
                                    </p:animEffect>
                                    <p:set>
                                      <p:cBhvr>
                                        <p:cTn id="97" dur="1" fill="hold">
                                          <p:stCondLst>
                                            <p:cond delay="499"/>
                                          </p:stCondLst>
                                        </p:cTn>
                                        <p:tgtEl>
                                          <p:spTgt spid="8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3"/>
                                        </p:tgtEl>
                                      </p:cBhvr>
                                    </p:animEffect>
                                    <p:set>
                                      <p:cBhvr>
                                        <p:cTn id="102" dur="1" fill="hold">
                                          <p:stCondLst>
                                            <p:cond delay="499"/>
                                          </p:stCondLst>
                                        </p:cTn>
                                        <p:tgtEl>
                                          <p:spTgt spid="8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500" fill="hold">
                                          <p:stCondLst>
                                            <p:cond delay="0"/>
                                          </p:stCondLst>
                                        </p:cTn>
                                        <p:tgtEl>
                                          <p:spTgt spid="84"/>
                                        </p:tgtEl>
                                        <p:attrNameLst>
                                          <p:attrName>style.visibility</p:attrName>
                                        </p:attrNameLst>
                                      </p:cBhvr>
                                      <p:to>
                                        <p:strVal val="visible"/>
                                      </p:to>
                                    </p:set>
                                    <p:animEffect transition="in" filter="blinds(horizontal)">
                                      <p:cBhvr>
                                        <p:cTn id="107" dur="500"/>
                                        <p:tgtEl>
                                          <p:spTgt spid="8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9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9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9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77"/>
                                        </p:tgtEl>
                                        <p:attrNameLst>
                                          <p:attrName>style.visibility</p:attrName>
                                        </p:attrNameLst>
                                      </p:cBhvr>
                                      <p:to>
                                        <p:strVal val="visible"/>
                                      </p:to>
                                    </p:set>
                                    <p:animEffect transition="in" filter="blinds(horizontal)">
                                      <p:cBhvr>
                                        <p:cTn id="124" dur="500"/>
                                        <p:tgtEl>
                                          <p:spTgt spid="7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77"/>
                                        </p:tgtEl>
                                      </p:cBhvr>
                                    </p:animEffect>
                                    <p:set>
                                      <p:cBhvr>
                                        <p:cTn id="129" dur="1" fill="hold">
                                          <p:stCondLst>
                                            <p:cond delay="499"/>
                                          </p:stCondLst>
                                        </p:cTn>
                                        <p:tgtEl>
                                          <p:spTgt spid="77"/>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500" fill="hold">
                                          <p:stCondLst>
                                            <p:cond delay="0"/>
                                          </p:stCondLst>
                                        </p:cTn>
                                        <p:tgtEl>
                                          <p:spTgt spid="79"/>
                                        </p:tgtEl>
                                        <p:attrNameLst>
                                          <p:attrName>style.visibility</p:attrName>
                                        </p:attrNameLst>
                                      </p:cBhvr>
                                      <p:to>
                                        <p:strVal val="visible"/>
                                      </p:to>
                                    </p:set>
                                    <p:animEffect transition="in" filter="blinds(horizontal)">
                                      <p:cBhvr>
                                        <p:cTn id="134" dur="500"/>
                                        <p:tgtEl>
                                          <p:spTgt spid="7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79"/>
                                        </p:tgtEl>
                                      </p:cBhvr>
                                    </p:animEffect>
                                    <p:set>
                                      <p:cBhvr>
                                        <p:cTn id="139" dur="1" fill="hold">
                                          <p:stCondLst>
                                            <p:cond delay="499"/>
                                          </p:stCondLst>
                                        </p:cTn>
                                        <p:tgtEl>
                                          <p:spTgt spid="7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Par">
                                  <p:stCondLst>
                                    <p:cond delay="0"/>
                                  </p:stCondLst>
                                  <p:childTnLst>
                                    <p:set>
                                      <p:cBhvr>
                                        <p:cTn id="143" dur="500" fill="hold">
                                          <p:stCondLst>
                                            <p:cond delay="0"/>
                                          </p:stCondLst>
                                        </p:cTn>
                                        <p:tgtEl>
                                          <p:spTgt spid="80"/>
                                        </p:tgtEl>
                                        <p:attrNameLst>
                                          <p:attrName>style.visibility</p:attrName>
                                        </p:attrNameLst>
                                      </p:cBhvr>
                                      <p:to>
                                        <p:strVal val="visible"/>
                                      </p:to>
                                    </p:set>
                                    <p:animEffect transition="in" filter="blinds(horizontal)">
                                      <p:cBhvr>
                                        <p:cTn id="144" dur="500"/>
                                        <p:tgtEl>
                                          <p:spTgt spid="8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Par">
                                  <p:stCondLst>
                                    <p:cond delay="0"/>
                                  </p:stCondLst>
                                  <p:childTnLst>
                                    <p:animEffect transition="out" filter="wipe(down)">
                                      <p:cBhvr>
                                        <p:cTn id="148" dur="500"/>
                                        <p:tgtEl>
                                          <p:spTgt spid="80"/>
                                        </p:tgtEl>
                                      </p:cBhvr>
                                    </p:animEffect>
                                    <p:set>
                                      <p:cBhvr>
                                        <p:cTn id="149" dur="1" fill="hold">
                                          <p:stCondLst>
                                            <p:cond delay="499"/>
                                          </p:stCondLst>
                                        </p:cTn>
                                        <p:tgtEl>
                                          <p:spTgt spid="8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xit" presetSubtype="4" fill="hold" grpId="1" nodeType="clickEffect">
                                  <p:stCondLst>
                                    <p:cond delay="0"/>
                                  </p:stCondLst>
                                  <p:childTnLst>
                                    <p:animEffect transition="out" filter="wipe(down)">
                                      <p:cBhvr>
                                        <p:cTn id="153" dur="500"/>
                                        <p:tgtEl>
                                          <p:spTgt spid="84"/>
                                        </p:tgtEl>
                                      </p:cBhvr>
                                    </p:animEffect>
                                    <p:set>
                                      <p:cBhvr>
                                        <p:cTn id="154" dur="1" fill="hold">
                                          <p:stCondLst>
                                            <p:cond delay="499"/>
                                          </p:stCondLst>
                                        </p:cTn>
                                        <p:tgtEl>
                                          <p:spTgt spid="8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500" fill="hold">
                                          <p:stCondLst>
                                            <p:cond delay="0"/>
                                          </p:stCondLst>
                                        </p:cTn>
                                        <p:tgtEl>
                                          <p:spTgt spid="85"/>
                                        </p:tgtEl>
                                        <p:attrNameLst>
                                          <p:attrName>style.visibility</p:attrName>
                                        </p:attrNameLst>
                                      </p:cBhvr>
                                      <p:to>
                                        <p:strVal val="visible"/>
                                      </p:to>
                                    </p:set>
                                    <p:animEffect transition="in" filter="blinds(horizontal)">
                                      <p:cBhvr>
                                        <p:cTn id="159" dur="500"/>
                                        <p:tgtEl>
                                          <p:spTgt spid="85"/>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9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9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500" fill="hold">
                                          <p:stCondLst>
                                            <p:cond delay="0"/>
                                          </p:stCondLst>
                                        </p:cTn>
                                        <p:tgtEl>
                                          <p:spTgt spid="12"/>
                                        </p:tgtEl>
                                        <p:attrNameLst>
                                          <p:attrName>style.visibility</p:attrName>
                                        </p:attrNameLst>
                                      </p:cBhvr>
                                      <p:to>
                                        <p:strVal val="visible"/>
                                      </p:to>
                                    </p:set>
                                    <p:animEffect transition="in" filter="blinds(horizontal)">
                                      <p:cBhvr>
                                        <p:cTn id="172" dur="500"/>
                                        <p:tgtEl>
                                          <p:spTgt spid="1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grpId="1" nodeType="clickEffect">
                                  <p:stCondLst>
                                    <p:cond delay="0"/>
                                  </p:stCondLst>
                                  <p:childTnLst>
                                    <p:animEffect transition="out" filter="wipe(down)">
                                      <p:cBhvr>
                                        <p:cTn id="176" dur="500"/>
                                        <p:tgtEl>
                                          <p:spTgt spid="12"/>
                                        </p:tgtEl>
                                      </p:cBhvr>
                                    </p:animEffect>
                                    <p:set>
                                      <p:cBhvr>
                                        <p:cTn id="177" dur="1" fill="hold">
                                          <p:stCondLst>
                                            <p:cond delay="499"/>
                                          </p:stCondLst>
                                        </p:cTn>
                                        <p:tgtEl>
                                          <p:spTgt spid="12"/>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95"/>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500" fill="hold">
                                          <p:stCondLst>
                                            <p:cond delay="0"/>
                                          </p:stCondLst>
                                        </p:cTn>
                                        <p:tgtEl>
                                          <p:spTgt spid="81"/>
                                        </p:tgtEl>
                                        <p:attrNameLst>
                                          <p:attrName>style.visibility</p:attrName>
                                        </p:attrNameLst>
                                      </p:cBhvr>
                                      <p:to>
                                        <p:strVal val="visible"/>
                                      </p:to>
                                    </p:set>
                                    <p:animEffect transition="in" filter="blinds(horizontal)">
                                      <p:cBhvr>
                                        <p:cTn id="186" dur="500"/>
                                        <p:tgtEl>
                                          <p:spTgt spid="81"/>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xit" presetSubtype="4" fill="hold" grpId="1" nodeType="clickEffect">
                                  <p:stCondLst>
                                    <p:cond delay="0"/>
                                  </p:stCondLst>
                                  <p:childTnLst>
                                    <p:animEffect transition="out" filter="wipe(down)">
                                      <p:cBhvr>
                                        <p:cTn id="190" dur="500"/>
                                        <p:tgtEl>
                                          <p:spTgt spid="81"/>
                                        </p:tgtEl>
                                      </p:cBhvr>
                                    </p:animEffect>
                                    <p:set>
                                      <p:cBhvr>
                                        <p:cTn id="191" dur="1" fill="hold">
                                          <p:stCondLst>
                                            <p:cond delay="499"/>
                                          </p:stCondLst>
                                        </p:cTn>
                                        <p:tgtEl>
                                          <p:spTgt spid="8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500" fill="hold">
                                          <p:stCondLst>
                                            <p:cond delay="0"/>
                                          </p:stCondLst>
                                        </p:cTn>
                                        <p:tgtEl>
                                          <p:spTgt spid="82"/>
                                        </p:tgtEl>
                                        <p:attrNameLst>
                                          <p:attrName>style.visibility</p:attrName>
                                        </p:attrNameLst>
                                      </p:cBhvr>
                                      <p:to>
                                        <p:strVal val="visible"/>
                                      </p:to>
                                    </p:set>
                                    <p:animEffect transition="in" filter="blinds(horizontal)">
                                      <p:cBhvr>
                                        <p:cTn id="196" dur="500"/>
                                        <p:tgtEl>
                                          <p:spTgt spid="82"/>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82"/>
                                        </p:tgtEl>
                                      </p:cBhvr>
                                    </p:animEffect>
                                    <p:set>
                                      <p:cBhvr>
                                        <p:cTn id="201" dur="1" fill="hold">
                                          <p:stCondLst>
                                            <p:cond delay="499"/>
                                          </p:stCondLst>
                                        </p:cTn>
                                        <p:tgtEl>
                                          <p:spTgt spid="8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xit" presetSubtype="4" fill="hold" grpId="1" nodeType="clickEffect">
                                  <p:stCondLst>
                                    <p:cond delay="0"/>
                                  </p:stCondLst>
                                  <p:childTnLst>
                                    <p:animEffect transition="out" filter="wipe(down)">
                                      <p:cBhvr>
                                        <p:cTn id="205" dur="500"/>
                                        <p:tgtEl>
                                          <p:spTgt spid="85"/>
                                        </p:tgtEl>
                                      </p:cBhvr>
                                    </p:animEffect>
                                    <p:set>
                                      <p:cBhvr>
                                        <p:cTn id="206" dur="1" fill="hold">
                                          <p:stCondLst>
                                            <p:cond delay="499"/>
                                          </p:stCondLst>
                                        </p:cTn>
                                        <p:tgtEl>
                                          <p:spTgt spid="8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500" fill="hold">
                                          <p:stCondLst>
                                            <p:cond delay="0"/>
                                          </p:stCondLst>
                                        </p:cTn>
                                        <p:tgtEl>
                                          <p:spTgt spid="86"/>
                                        </p:tgtEl>
                                        <p:attrNameLst>
                                          <p:attrName>style.visibility</p:attrName>
                                        </p:attrNameLst>
                                      </p:cBhvr>
                                      <p:to>
                                        <p:strVal val="visible"/>
                                      </p:to>
                                    </p:set>
                                    <p:animEffect transition="in" filter="blinds(horizontal)">
                                      <p:cBhvr>
                                        <p:cTn id="211" dur="500"/>
                                        <p:tgtEl>
                                          <p:spTgt spid="86"/>
                                        </p:tgtEl>
                                      </p:cBhvr>
                                    </p:animEffec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3" grpId="0"/>
      <p:bldP spid="64" grpId="0" bldLvl="0" animBg="1"/>
      <p:bldP spid="64" grpId="1" bldLvl="0" animBg="1"/>
      <p:bldP spid="65" grpId="0" bldLvl="0" animBg="1"/>
      <p:bldP spid="65" grpId="1" bldLvl="0" animBg="1"/>
      <p:bldP spid="67" grpId="0" bldLvl="0" animBg="1"/>
      <p:bldP spid="67" grpId="1" bldLvl="0" animBg="1"/>
      <p:bldP spid="69" grpId="0" bldLvl="0" animBg="1"/>
      <p:bldP spid="69" grpId="1" bldLvl="0" animBg="1"/>
      <p:bldP spid="71" grpId="0" bldLvl="0" animBg="1"/>
      <p:bldP spid="71" grpId="1" bldLvl="0" animBg="1"/>
      <p:bldP spid="73" grpId="0" bldLvl="0" animBg="1"/>
      <p:bldP spid="73" grpId="1" bldLvl="0" animBg="1"/>
      <p:bldP spid="77" grpId="0" bldLvl="0" animBg="1"/>
      <p:bldP spid="77" grpId="1" bldLvl="0" animBg="1"/>
      <p:bldP spid="79" grpId="0" bldLvl="0" animBg="1"/>
      <p:bldP spid="79" grpId="1" bldLvl="0" animBg="1"/>
      <p:bldP spid="80" grpId="0" bldLvl="0" animBg="1"/>
      <p:bldP spid="80" grpId="1" bldLvl="0" animBg="1"/>
      <p:bldP spid="12" grpId="0" bldLvl="0" animBg="1"/>
      <p:bldP spid="12" grpId="1" bldLvl="0" animBg="1"/>
      <p:bldP spid="81" grpId="0" bldLvl="0" animBg="1"/>
      <p:bldP spid="81" grpId="1" bldLvl="0" animBg="1"/>
      <p:bldP spid="82" grpId="0" bldLvl="0" animBg="1"/>
      <p:bldP spid="82" grpId="1" bldLvl="0" animBg="1"/>
      <p:bldP spid="83" grpId="0"/>
      <p:bldP spid="84" grpId="0"/>
      <p:bldP spid="83" grpId="1"/>
      <p:bldP spid="85" grpId="0"/>
      <p:bldP spid="84" grpId="1"/>
      <p:bldP spid="86" grpId="0"/>
      <p:bldP spid="85" grpId="1"/>
      <p:bldP spid="87" grpId="0" bldLvl="0" animBg="1"/>
      <p:bldP spid="87" grpId="1" bldLvl="0" animBg="1"/>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40075" y="1497330"/>
            <a:ext cx="8817610" cy="5365750"/>
          </a:xfrm>
          <a:prstGeom prst="rect">
            <a:avLst/>
          </a:prstGeom>
        </p:spPr>
      </p:pic>
      <p:pic>
        <p:nvPicPr>
          <p:cNvPr id="3" name="图片 2"/>
          <p:cNvPicPr>
            <a:picLocks noChangeAspect="1"/>
          </p:cNvPicPr>
          <p:nvPr/>
        </p:nvPicPr>
        <p:blipFill>
          <a:blip r:embed="rId2"/>
          <a:stretch>
            <a:fillRect/>
          </a:stretch>
        </p:blipFill>
        <p:spPr>
          <a:xfrm>
            <a:off x="278765" y="120015"/>
            <a:ext cx="4283710" cy="1499235"/>
          </a:xfrm>
          <a:prstGeom prst="rect">
            <a:avLst/>
          </a:prstGeom>
        </p:spPr>
      </p:pic>
      <p:pic>
        <p:nvPicPr>
          <p:cNvPr id="4" name="图片 3"/>
          <p:cNvPicPr>
            <a:picLocks noChangeAspect="1"/>
          </p:cNvPicPr>
          <p:nvPr/>
        </p:nvPicPr>
        <p:blipFill>
          <a:blip r:embed="rId3"/>
          <a:stretch>
            <a:fillRect/>
          </a:stretch>
        </p:blipFill>
        <p:spPr>
          <a:xfrm>
            <a:off x="6774180" y="189230"/>
            <a:ext cx="3866515"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803650" y="687705"/>
            <a:ext cx="8467725" cy="6088380"/>
          </a:xfrm>
          <a:prstGeom prst="rect">
            <a:avLst/>
          </a:prstGeom>
        </p:spPr>
      </p:pic>
      <p:sp>
        <p:nvSpPr>
          <p:cNvPr id="22" name="文本框 21"/>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Lower Bound Expansion</a:t>
            </a:r>
            <a:r>
              <a:rPr lang="en-US" altLang="zh-CN" sz="2800" b="1">
                <a:solidFill>
                  <a:srgbClr val="C0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89110"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215765"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42545" y="188595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4" name="椭圆 63"/>
          <p:cNvSpPr/>
          <p:nvPr/>
        </p:nvSpPr>
        <p:spPr>
          <a:xfrm>
            <a:off x="8112760" y="2440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6712585" y="332359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7309485" y="3075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6819265" y="24879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5599430" y="282321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5121910" y="315912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5671185" y="359918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655510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8511540"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7670800" y="373634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655510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0800" y="45834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9220835" y="81915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36525" y="439420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3" name="椭圆 2"/>
          <p:cNvSpPr/>
          <p:nvPr/>
        </p:nvSpPr>
        <p:spPr>
          <a:xfrm>
            <a:off x="9137650" y="188595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6525" y="440563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000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cxnSp>
        <p:nvCxnSpPr>
          <p:cNvPr id="15" name="直接连接符 14"/>
          <p:cNvCxnSpPr/>
          <p:nvPr/>
        </p:nvCxnSpPr>
        <p:spPr>
          <a:xfrm>
            <a:off x="1014095" y="4898390"/>
            <a:ext cx="36322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419860" y="4899025"/>
            <a:ext cx="36322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4925" y="2573020"/>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70" name="文本框 69"/>
          <p:cNvSpPr txBox="1"/>
          <p:nvPr/>
        </p:nvSpPr>
        <p:spPr>
          <a:xfrm>
            <a:off x="42545" y="3131820"/>
            <a:ext cx="3467100"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cxnSp>
        <p:nvCxnSpPr>
          <p:cNvPr id="90" name="直接连接符 89"/>
          <p:cNvCxnSpPr/>
          <p:nvPr/>
        </p:nvCxnSpPr>
        <p:spPr>
          <a:xfrm>
            <a:off x="1014095" y="315912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584325" y="319341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190115" y="317690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789555" y="326453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13995" y="37363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05180" y="377888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283335" y="37363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67570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83" name="文本框 82"/>
          <p:cNvSpPr txBox="1"/>
          <p:nvPr/>
        </p:nvSpPr>
        <p:spPr>
          <a:xfrm>
            <a:off x="76530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84" name="文本框 83"/>
          <p:cNvSpPr txBox="1"/>
          <p:nvPr/>
        </p:nvSpPr>
        <p:spPr>
          <a:xfrm>
            <a:off x="84658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86" name="文本框 85"/>
          <p:cNvSpPr txBox="1"/>
          <p:nvPr/>
        </p:nvSpPr>
        <p:spPr>
          <a:xfrm>
            <a:off x="55803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88" name="文本框 87"/>
          <p:cNvSpPr txBox="1"/>
          <p:nvPr/>
        </p:nvSpPr>
        <p:spPr>
          <a:xfrm>
            <a:off x="56426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89" name="文本框 88"/>
          <p:cNvSpPr txBox="1"/>
          <p:nvPr/>
        </p:nvSpPr>
        <p:spPr>
          <a:xfrm>
            <a:off x="64909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91" name="文本框 90"/>
          <p:cNvSpPr txBox="1"/>
          <p:nvPr/>
        </p:nvSpPr>
        <p:spPr>
          <a:xfrm>
            <a:off x="91840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64"/>
                                        </p:tgtEl>
                                      </p:cBhvr>
                                    </p:animEffect>
                                    <p:set>
                                      <p:cBhvr>
                                        <p:cTn id="32" dur="1" fill="hold">
                                          <p:stCondLst>
                                            <p:cond delay="499"/>
                                          </p:stCondLst>
                                        </p:cTn>
                                        <p:tgtEl>
                                          <p:spTgt spid="6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500" fill="hold">
                                          <p:stCondLst>
                                            <p:cond delay="0"/>
                                          </p:stCondLst>
                                        </p:cTn>
                                        <p:tgtEl>
                                          <p:spTgt spid="65"/>
                                        </p:tgtEl>
                                        <p:attrNameLst>
                                          <p:attrName>style.visibility</p:attrName>
                                        </p:attrNameLst>
                                      </p:cBhvr>
                                      <p:to>
                                        <p:strVal val="visible"/>
                                      </p:to>
                                    </p:set>
                                    <p:animEffect transition="in" filter="blinds(horizontal)">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65"/>
                                        </p:tgtEl>
                                      </p:cBhvr>
                                    </p:animEffect>
                                    <p:set>
                                      <p:cBhvr>
                                        <p:cTn id="42" dur="1" fill="hold">
                                          <p:stCondLst>
                                            <p:cond delay="499"/>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500" fill="hold">
                                          <p:stCondLst>
                                            <p:cond delay="0"/>
                                          </p:stCondLst>
                                        </p:cTn>
                                        <p:tgtEl>
                                          <p:spTgt spid="67"/>
                                        </p:tgtEl>
                                        <p:attrNameLst>
                                          <p:attrName>style.visibility</p:attrName>
                                        </p:attrNameLst>
                                      </p:cBhvr>
                                      <p:to>
                                        <p:strVal val="visible"/>
                                      </p:to>
                                    </p:set>
                                    <p:animEffect transition="in" filter="blinds(horizontal)">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69"/>
                                        </p:tgtEl>
                                        <p:attrNameLst>
                                          <p:attrName>style.visibility</p:attrName>
                                        </p:attrNameLst>
                                      </p:cBhvr>
                                      <p:to>
                                        <p:strVal val="visible"/>
                                      </p:to>
                                    </p:set>
                                    <p:animEffect transition="in" filter="blinds(horizontal)">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69"/>
                                        </p:tgtEl>
                                      </p:cBhvr>
                                    </p:animEffect>
                                    <p:set>
                                      <p:cBhvr>
                                        <p:cTn id="62" dur="1" fill="hold">
                                          <p:stCondLst>
                                            <p:cond delay="499"/>
                                          </p:stCondLst>
                                        </p:cTn>
                                        <p:tgtEl>
                                          <p:spTgt spid="6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500" fill="hold">
                                          <p:stCondLst>
                                            <p:cond delay="0"/>
                                          </p:stCondLst>
                                        </p:cTn>
                                        <p:tgtEl>
                                          <p:spTgt spid="71"/>
                                        </p:tgtEl>
                                        <p:attrNameLst>
                                          <p:attrName>style.visibility</p:attrName>
                                        </p:attrNameLst>
                                      </p:cBhvr>
                                      <p:to>
                                        <p:strVal val="visible"/>
                                      </p:to>
                                    </p:set>
                                    <p:animEffect transition="in" filter="blinds(horizontal)">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71"/>
                                        </p:tgtEl>
                                      </p:cBhvr>
                                    </p:animEffect>
                                    <p:set>
                                      <p:cBhvr>
                                        <p:cTn id="72" dur="1" fill="hold">
                                          <p:stCondLst>
                                            <p:cond delay="499"/>
                                          </p:stCondLst>
                                        </p:cTn>
                                        <p:tgtEl>
                                          <p:spTgt spid="7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500" fill="hold">
                                          <p:stCondLst>
                                            <p:cond delay="0"/>
                                          </p:stCondLst>
                                        </p:cTn>
                                        <p:tgtEl>
                                          <p:spTgt spid="73"/>
                                        </p:tgtEl>
                                        <p:attrNameLst>
                                          <p:attrName>style.visibility</p:attrName>
                                        </p:attrNameLst>
                                      </p:cBhvr>
                                      <p:to>
                                        <p:strVal val="visible"/>
                                      </p:to>
                                    </p:set>
                                    <p:animEffect transition="in" filter="blinds(horizontal)">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2"/>
                                        </p:tgtEl>
                                        <p:attrNameLst>
                                          <p:attrName>style.visibility</p:attrName>
                                        </p:attrNameLst>
                                      </p:cBhvr>
                                      <p:to>
                                        <p:strVal val="visible"/>
                                      </p:to>
                                    </p:set>
                                    <p:animEffect transition="in" filter="blinds(horizontal)">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500" fill="hold">
                                          <p:stCondLst>
                                            <p:cond delay="0"/>
                                          </p:stCondLst>
                                        </p:cTn>
                                        <p:tgtEl>
                                          <p:spTgt spid="77"/>
                                        </p:tgtEl>
                                        <p:attrNameLst>
                                          <p:attrName>style.visibility</p:attrName>
                                        </p:attrNameLst>
                                      </p:cBhvr>
                                      <p:to>
                                        <p:strVal val="visible"/>
                                      </p:to>
                                    </p:set>
                                    <p:animEffect transition="in" filter="blinds(horizontal)">
                                      <p:cBhvr>
                                        <p:cTn id="92" dur="500"/>
                                        <p:tgtEl>
                                          <p:spTgt spid="7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500" fill="hold">
                                          <p:stCondLst>
                                            <p:cond delay="0"/>
                                          </p:stCondLst>
                                        </p:cTn>
                                        <p:tgtEl>
                                          <p:spTgt spid="18"/>
                                        </p:tgtEl>
                                        <p:attrNameLst>
                                          <p:attrName>style.visibility</p:attrName>
                                        </p:attrNameLst>
                                      </p:cBhvr>
                                      <p:to>
                                        <p:strVal val="visible"/>
                                      </p:to>
                                    </p:set>
                                    <p:animEffect transition="in" filter="blinds(horizontal)">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18"/>
                                        </p:tgtEl>
                                      </p:cBhvr>
                                    </p:animEffect>
                                    <p:set>
                                      <p:cBhvr>
                                        <p:cTn id="119" dur="1" fill="hold">
                                          <p:stCondLst>
                                            <p:cond delay="499"/>
                                          </p:stCondLst>
                                        </p:cTn>
                                        <p:tgtEl>
                                          <p:spTgt spid="18"/>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66"/>
                                        </p:tgtEl>
                                        <p:attrNameLst>
                                          <p:attrName>style.visibility</p:attrName>
                                        </p:attrNameLst>
                                      </p:cBhvr>
                                      <p:to>
                                        <p:strVal val="visible"/>
                                      </p:to>
                                    </p:set>
                                    <p:animEffect transition="in" filter="blinds(horizontal)">
                                      <p:cBhvr>
                                        <p:cTn id="124" dur="500"/>
                                        <p:tgtEl>
                                          <p:spTgt spid="6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66"/>
                                        </p:tgtEl>
                                      </p:cBhvr>
                                    </p:animEffect>
                                    <p:set>
                                      <p:cBhvr>
                                        <p:cTn id="129" dur="1" fill="hold">
                                          <p:stCondLst>
                                            <p:cond delay="499"/>
                                          </p:stCondLst>
                                        </p:cTn>
                                        <p:tgtEl>
                                          <p:spTgt spid="6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500" fill="hold">
                                          <p:stCondLst>
                                            <p:cond delay="0"/>
                                          </p:stCondLst>
                                        </p:cTn>
                                        <p:tgtEl>
                                          <p:spTgt spid="81"/>
                                        </p:tgtEl>
                                        <p:attrNameLst>
                                          <p:attrName>style.visibility</p:attrName>
                                        </p:attrNameLst>
                                      </p:cBhvr>
                                      <p:to>
                                        <p:strVal val="visible"/>
                                      </p:to>
                                    </p:set>
                                    <p:animEffect transition="in" filter="blinds(horizontal)">
                                      <p:cBhvr>
                                        <p:cTn id="134" dur="500"/>
                                        <p:tgtEl>
                                          <p:spTgt spid="8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81"/>
                                        </p:tgtEl>
                                      </p:cBhvr>
                                    </p:animEffect>
                                    <p:set>
                                      <p:cBhvr>
                                        <p:cTn id="139" dur="1" fill="hold">
                                          <p:stCondLst>
                                            <p:cond delay="499"/>
                                          </p:stCondLst>
                                        </p:cTn>
                                        <p:tgtEl>
                                          <p:spTgt spid="8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500" fill="hold">
                                          <p:stCondLst>
                                            <p:cond delay="0"/>
                                          </p:stCondLst>
                                        </p:cTn>
                                        <p:tgtEl>
                                          <p:spTgt spid="79"/>
                                        </p:tgtEl>
                                        <p:attrNameLst>
                                          <p:attrName>style.visibility</p:attrName>
                                        </p:attrNameLst>
                                      </p:cBhvr>
                                      <p:to>
                                        <p:strVal val="visible"/>
                                      </p:to>
                                    </p:set>
                                    <p:animEffect transition="in" filter="blinds(horizontal)">
                                      <p:cBhvr>
                                        <p:cTn id="144" dur="500"/>
                                        <p:tgtEl>
                                          <p:spTgt spid="7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79"/>
                                        </p:tgtEl>
                                      </p:cBhvr>
                                    </p:animEffect>
                                    <p:set>
                                      <p:cBhvr>
                                        <p:cTn id="149" dur="1" fill="hold">
                                          <p:stCondLst>
                                            <p:cond delay="499"/>
                                          </p:stCondLst>
                                        </p:cTn>
                                        <p:tgtEl>
                                          <p:spTgt spid="79"/>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Par">
                                  <p:stCondLst>
                                    <p:cond delay="0"/>
                                  </p:stCondLst>
                                  <p:childTnLst>
                                    <p:set>
                                      <p:cBhvr>
                                        <p:cTn id="157" dur="1" fill="hold">
                                          <p:stCondLst>
                                            <p:cond delay="0"/>
                                          </p:stCondLst>
                                        </p:cTn>
                                        <p:tgtEl>
                                          <p:spTgt spid="78"/>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500" fill="hold">
                                          <p:stCondLst>
                                            <p:cond delay="0"/>
                                          </p:stCondLst>
                                        </p:cTn>
                                        <p:tgtEl>
                                          <p:spTgt spid="80"/>
                                        </p:tgtEl>
                                        <p:attrNameLst>
                                          <p:attrName>style.visibility</p:attrName>
                                        </p:attrNameLst>
                                      </p:cBhvr>
                                      <p:to>
                                        <p:strVal val="visible"/>
                                      </p:to>
                                    </p:set>
                                    <p:animEffect transition="in" filter="blinds(horizontal)">
                                      <p:cBhvr>
                                        <p:cTn id="162" dur="500"/>
                                        <p:tgtEl>
                                          <p:spTgt spid="80"/>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80"/>
                                        </p:tgtEl>
                                      </p:cBhvr>
                                    </p:animEffect>
                                    <p:set>
                                      <p:cBhvr>
                                        <p:cTn id="167" dur="1" fill="hold">
                                          <p:stCondLst>
                                            <p:cond delay="499"/>
                                          </p:stCondLst>
                                        </p:cTn>
                                        <p:tgtEl>
                                          <p:spTgt spid="80"/>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8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500" fill="hold">
                                          <p:stCondLst>
                                            <p:cond delay="0"/>
                                          </p:stCondLst>
                                        </p:cTn>
                                        <p:tgtEl>
                                          <p:spTgt spid="82"/>
                                        </p:tgtEl>
                                        <p:attrNameLst>
                                          <p:attrName>style.visibility</p:attrName>
                                        </p:attrNameLst>
                                      </p:cBhvr>
                                      <p:to>
                                        <p:strVal val="visible"/>
                                      </p:to>
                                    </p:set>
                                    <p:animEffect transition="in" filter="blinds(horizontal)">
                                      <p:cBhvr>
                                        <p:cTn id="176" dur="500"/>
                                        <p:tgtEl>
                                          <p:spTgt spid="8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82"/>
                                        </p:tgtEl>
                                      </p:cBhvr>
                                    </p:animEffect>
                                    <p:set>
                                      <p:cBhvr>
                                        <p:cTn id="181" dur="1" fill="hold">
                                          <p:stCondLst>
                                            <p:cond delay="499"/>
                                          </p:stCondLst>
                                        </p:cTn>
                                        <p:tgtEl>
                                          <p:spTgt spid="82"/>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500" fill="hold">
                                          <p:stCondLst>
                                            <p:cond delay="0"/>
                                          </p:stCondLst>
                                        </p:cTn>
                                        <p:tgtEl>
                                          <p:spTgt spid="3"/>
                                        </p:tgtEl>
                                        <p:attrNameLst>
                                          <p:attrName>style.visibility</p:attrName>
                                        </p:attrNameLst>
                                      </p:cBhvr>
                                      <p:to>
                                        <p:strVal val="visible"/>
                                      </p:to>
                                    </p:set>
                                    <p:animEffect transition="in" filter="blinds(horizontal)">
                                      <p:cBhvr>
                                        <p:cTn id="186" dur="500"/>
                                        <p:tgtEl>
                                          <p:spTgt spid="3"/>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xit" presetSubtype="4" fill="hold" grpId="1" nodeType="clickEffect">
                                  <p:stCondLst>
                                    <p:cond delay="0"/>
                                  </p:stCondLst>
                                  <p:childTnLst>
                                    <p:animEffect transition="out" filter="wipe(down)">
                                      <p:cBhvr>
                                        <p:cTn id="190" dur="500"/>
                                        <p:tgtEl>
                                          <p:spTgt spid="3"/>
                                        </p:tgtEl>
                                      </p:cBhvr>
                                    </p:animEffect>
                                    <p:set>
                                      <p:cBhvr>
                                        <p:cTn id="191" dur="1" fill="hold">
                                          <p:stCondLst>
                                            <p:cond delay="499"/>
                                          </p:stCondLst>
                                        </p:cTn>
                                        <p:tgtEl>
                                          <p:spTgt spid="3"/>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xit" presetSubtype="4" fill="hold" grpId="1" nodeType="clickEffect">
                                  <p:stCondLst>
                                    <p:cond delay="0"/>
                                  </p:stCondLst>
                                  <p:childTnLst>
                                    <p:animEffect transition="out" filter="wipe(down)">
                                      <p:cBhvr>
                                        <p:cTn id="195" dur="500"/>
                                        <p:tgtEl>
                                          <p:spTgt spid="2"/>
                                        </p:tgtEl>
                                      </p:cBhvr>
                                    </p:animEffect>
                                    <p:set>
                                      <p:cBhvr>
                                        <p:cTn id="196" dur="1" fill="hold">
                                          <p:stCondLst>
                                            <p:cond delay="499"/>
                                          </p:stCondLst>
                                        </p:cTn>
                                        <p:tgtEl>
                                          <p:spTgt spid="2"/>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500" fill="hold">
                                          <p:stCondLst>
                                            <p:cond delay="0"/>
                                          </p:stCondLst>
                                        </p:cTn>
                                        <p:tgtEl>
                                          <p:spTgt spid="4"/>
                                        </p:tgtEl>
                                        <p:attrNameLst>
                                          <p:attrName>style.visibility</p:attrName>
                                        </p:attrNameLst>
                                      </p:cBhvr>
                                      <p:to>
                                        <p:strVal val="visible"/>
                                      </p:to>
                                    </p:set>
                                    <p:animEffect transition="in" filter="blinds(horizontal)">
                                      <p:cBhvr>
                                        <p:cTn id="201" dur="500"/>
                                        <p:tgtEl>
                                          <p:spTgt spid="4"/>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Par">
                                  <p:stCondLst>
                                    <p:cond delay="0"/>
                                  </p:stCondLst>
                                  <p:childTnLst>
                                    <p:set>
                                      <p:cBhvr>
                                        <p:cTn id="205" dur="1" fill="hold">
                                          <p:stCondLst>
                                            <p:cond delay="0"/>
                                          </p:stCondLst>
                                        </p:cTn>
                                        <p:tgtEl>
                                          <p:spTgt spid="8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16"/>
                                        </p:tgtEl>
                                        <p:attrNameLst>
                                          <p:attrName>style.visibility</p:attrName>
                                        </p:attrNameLst>
                                      </p:cBhvr>
                                      <p:to>
                                        <p:strVal val="visible"/>
                                      </p:to>
                                    </p:set>
                                  </p:childTnLst>
                                </p:cTn>
                              </p:par>
                              <p:par>
                                <p:cTn id="210" presetID="1" presetClass="entr" presetSubtype="0" fill="hold" nodeType="withEffect">
                                  <p:stCondLst>
                                    <p:cond delay="0"/>
                                  </p:stCondLst>
                                  <p:childTnLst>
                                    <p:set>
                                      <p:cBhvr>
                                        <p:cTn id="2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3" grpId="0"/>
      <p:bldP spid="64" grpId="0" bldLvl="0" animBg="1"/>
      <p:bldP spid="64" grpId="1" bldLvl="0" animBg="1"/>
      <p:bldP spid="65" grpId="0" bldLvl="0" animBg="1"/>
      <p:bldP spid="65" grpId="1" bldLvl="0" animBg="1"/>
      <p:bldP spid="67" grpId="0" bldLvl="0" animBg="1"/>
      <p:bldP spid="67" grpId="1" bldLvl="0" animBg="1"/>
      <p:bldP spid="69" grpId="0" bldLvl="0" animBg="1"/>
      <p:bldP spid="69" grpId="1" bldLvl="0" animBg="1"/>
      <p:bldP spid="71" grpId="0" bldLvl="0" animBg="1"/>
      <p:bldP spid="71" grpId="1" bldLvl="0" animBg="1"/>
      <p:bldP spid="73" grpId="0" bldLvl="0" animBg="1"/>
      <p:bldP spid="73" grpId="1" bldLvl="0" animBg="1"/>
      <p:bldP spid="77" grpId="0" bldLvl="0" animBg="1"/>
      <p:bldP spid="77" grpId="1" bldLvl="0" animBg="1"/>
      <p:bldP spid="79" grpId="0" bldLvl="0" animBg="1"/>
      <p:bldP spid="79" grpId="1" bldLvl="0" animBg="1"/>
      <p:bldP spid="80" grpId="0" bldLvl="0" animBg="1"/>
      <p:bldP spid="80" grpId="1" bldLvl="0" animBg="1"/>
      <p:bldP spid="18" grpId="0" bldLvl="0" animBg="1"/>
      <p:bldP spid="18" grpId="1" bldLvl="0" animBg="1"/>
      <p:bldP spid="66" grpId="0" bldLvl="0" animBg="1"/>
      <p:bldP spid="66" grpId="1" bldLvl="0" animBg="1"/>
      <p:bldP spid="81" grpId="0" bldLvl="0" animBg="1"/>
      <p:bldP spid="81" grpId="1" bldLvl="0" animBg="1"/>
      <p:bldP spid="82" grpId="0" bldLvl="0" animBg="1"/>
      <p:bldP spid="82" grpId="1" bldLvl="0" animBg="1"/>
      <p:bldP spid="2" grpId="0"/>
      <p:bldP spid="3" grpId="0" bldLvl="0" animBg="1"/>
      <p:bldP spid="3" grpId="1" bldLvl="0" animBg="1"/>
      <p:bldP spid="4" grpId="0"/>
      <p:bldP spid="2" grpId="1"/>
      <p:bldP spid="68"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Candidate Verification</a:t>
            </a:r>
            <a:r>
              <a:rPr lang="en-US" altLang="zh-CN" sz="2800" b="1">
                <a:solidFill>
                  <a:srgbClr val="C0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sp>
        <p:nvSpPr>
          <p:cNvPr id="64" name="文本框 63"/>
          <p:cNvSpPr txBox="1"/>
          <p:nvPr/>
        </p:nvSpPr>
        <p:spPr>
          <a:xfrm>
            <a:off x="42545" y="176276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5" name="文本框 64"/>
          <p:cNvSpPr txBox="1"/>
          <p:nvPr/>
        </p:nvSpPr>
        <p:spPr>
          <a:xfrm>
            <a:off x="42545" y="318643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000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8" name="文本框 67"/>
          <p:cNvSpPr txBox="1"/>
          <p:nvPr/>
        </p:nvSpPr>
        <p:spPr>
          <a:xfrm>
            <a:off x="34925" y="2508250"/>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6" name="文本框 65"/>
          <p:cNvSpPr txBox="1"/>
          <p:nvPr/>
        </p:nvSpPr>
        <p:spPr>
          <a:xfrm>
            <a:off x="6350" y="4051300"/>
            <a:ext cx="5131435" cy="1229995"/>
          </a:xfrm>
          <a:prstGeom prst="rect">
            <a:avLst/>
          </a:prstGeom>
          <a:noFill/>
        </p:spPr>
        <p:txBody>
          <a:bodyPr wrap="square" rtlCol="0">
            <a:spAutoFit/>
          </a:bodyPr>
          <a:p>
            <a:r>
              <a:rPr lang="en-US" altLang="zh-CN" sz="2800" b="1" i="1">
                <a:solidFill>
                  <a:srgbClr val="AA0000"/>
                </a:solidFill>
                <a:latin typeface="Georgia" panose="02040502050405020303" charset="0"/>
                <a:cs typeface="Georgia" panose="02040502050405020303" charset="0"/>
                <a:sym typeface="+mn-ea"/>
              </a:rPr>
              <a:t>use A*  apporch to compute the result</a:t>
            </a:r>
            <a:endParaRPr lang="en-US" altLang="zh-CN" sz="2800" b="1" i="1">
              <a:solidFill>
                <a:srgbClr val="0070C0"/>
              </a:solidFill>
              <a:latin typeface="Georgia" panose="02040502050405020303" charset="0"/>
              <a:cs typeface="Georgia" panose="02040502050405020303" charset="0"/>
              <a:sym typeface="+mn-ea"/>
            </a:endParaRPr>
          </a:p>
          <a:p>
            <a:r>
              <a:rPr lang="en-US" altLang="zh-CN" b="1" i="1">
                <a:solidFill>
                  <a:srgbClr val="0070C0"/>
                </a:solidFill>
                <a:latin typeface="Georgia" panose="02040502050405020303" charset="0"/>
                <a:cs typeface="Georgia" panose="02040502050405020303" charset="0"/>
                <a:sym typeface="+mn-ea"/>
              </a:rPr>
              <a:t>(a efficient algorithm of short path )</a:t>
            </a:r>
            <a:endParaRPr lang="en-US" altLang="zh-CN" b="1" i="1">
              <a:solidFill>
                <a:srgbClr val="0070C0"/>
              </a:solidFill>
              <a:latin typeface="Georgia" panose="02040502050405020303" charset="0"/>
              <a:cs typeface="Georgia" panose="02040502050405020303" charset="0"/>
              <a:sym typeface="+mn-ea"/>
            </a:endParaRPr>
          </a:p>
        </p:txBody>
      </p:sp>
      <p:cxnSp>
        <p:nvCxnSpPr>
          <p:cNvPr id="67" name="直接连接符 66"/>
          <p:cNvCxnSpPr/>
          <p:nvPr/>
        </p:nvCxnSpPr>
        <p:spPr>
          <a:xfrm>
            <a:off x="194945" y="2971165"/>
            <a:ext cx="35369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2540000" y="2206625"/>
            <a:ext cx="441960" cy="1143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90805" y="3619500"/>
            <a:ext cx="1813560" cy="1143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fill="hold"/>
                                        <p:tgtEl>
                                          <p:spTgt spid="69"/>
                                        </p:tgtEl>
                                        <p:attrNameLst>
                                          <p:attrName>ppt_x</p:attrName>
                                        </p:attrNameLst>
                                      </p:cBhvr>
                                      <p:tavLst>
                                        <p:tav tm="0">
                                          <p:val>
                                            <p:strVal val="0-#ppt_w/2"/>
                                          </p:val>
                                        </p:tav>
                                        <p:tav tm="100000">
                                          <p:val>
                                            <p:strVal val="#ppt_x"/>
                                          </p:val>
                                        </p:tav>
                                      </p:tavLst>
                                    </p:anim>
                                    <p:anim calcmode="lin" valueType="num">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fill="hold"/>
                                        <p:tgtEl>
                                          <p:spTgt spid="70"/>
                                        </p:tgtEl>
                                        <p:attrNameLst>
                                          <p:attrName>ppt_x</p:attrName>
                                        </p:attrNameLst>
                                      </p:cBhvr>
                                      <p:tavLst>
                                        <p:tav tm="0">
                                          <p:val>
                                            <p:strVal val="0-#ppt_w/2"/>
                                          </p:val>
                                        </p:tav>
                                        <p:tav tm="100000">
                                          <p:val>
                                            <p:strVal val="#ppt_x"/>
                                          </p:val>
                                        </p:tav>
                                      </p:tavLst>
                                    </p:anim>
                                    <p:anim calcmode="lin" valueType="num">
                                      <p:cBhvr additive="base">
                                        <p:cTn id="40"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500"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8" grpId="0"/>
      <p:bldP spid="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471670" y="146748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4706620" y="1085215"/>
            <a:ext cx="809625" cy="4165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4706620" y="1669415"/>
            <a:ext cx="779780" cy="19177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46295" y="1191895"/>
            <a:ext cx="414020"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4860925" y="1501775"/>
            <a:ext cx="414020" cy="275590"/>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4646295" y="331089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4881245" y="3512820"/>
            <a:ext cx="742315" cy="25082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4881245" y="3030220"/>
            <a:ext cx="808990" cy="3149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4302760" y="3094990"/>
            <a:ext cx="383540" cy="25019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137785" y="3430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4" name="文本框 33"/>
          <p:cNvSpPr txBox="1"/>
          <p:nvPr/>
        </p:nvSpPr>
        <p:spPr>
          <a:xfrm>
            <a:off x="4904740" y="3030220"/>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5" name="文本框 34"/>
          <p:cNvSpPr txBox="1"/>
          <p:nvPr/>
        </p:nvSpPr>
        <p:spPr>
          <a:xfrm>
            <a:off x="4168140" y="3176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6755765" y="339471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6893560" y="2774950"/>
            <a:ext cx="5715" cy="6197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6990715" y="2742565"/>
            <a:ext cx="1169670" cy="68643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6990715" y="3596640"/>
            <a:ext cx="753110" cy="2705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7030720" y="3512820"/>
            <a:ext cx="1538605" cy="34798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576695" y="295783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7030720" y="3677285"/>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7907020" y="350012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7113905" y="3030220"/>
            <a:ext cx="372745" cy="275590"/>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9394190" y="232981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403715" y="1861185"/>
            <a:ext cx="372745" cy="275590"/>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8463915" y="472122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8738870" y="4839335"/>
            <a:ext cx="1983740" cy="2197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6664960" y="4839335"/>
            <a:ext cx="1798955" cy="1054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403715" y="4963795"/>
            <a:ext cx="372745" cy="275590"/>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7730490" y="4811395"/>
            <a:ext cx="372745" cy="275590"/>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4921250" y="129667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4968875" y="174307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4484370" y="303022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5137785" y="317690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5045075" y="354901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6847840" y="294449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7316470" y="31534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7978140" y="37757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7239000" y="353187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9235440" y="1885950"/>
            <a:ext cx="414020" cy="275590"/>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7692390" y="466153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9634220" y="470852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237355" cy="2306955"/>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①Directed Graphs</a:t>
            </a:r>
            <a:endParaRPr lang="zh-CN" sz="2400" b="1">
              <a:solidFill>
                <a:srgbClr val="AA0000"/>
              </a:solidFill>
              <a:latin typeface="Georgia" panose="02040502050405020303" charset="0"/>
              <a:cs typeface="Georgia" panose="02040502050405020303" charset="0"/>
            </a:endParaRPr>
          </a:p>
          <a:p>
            <a:endParaRPr lang="zh-CN" sz="2400" b="1">
              <a:solidFill>
                <a:srgbClr val="AA0000"/>
              </a:solidFill>
              <a:latin typeface="Georgia" panose="02040502050405020303" charset="0"/>
              <a:cs typeface="Georgia" panose="02040502050405020303" charset="0"/>
            </a:endParaRPr>
          </a:p>
          <a:p>
            <a:r>
              <a:rPr lang="zh-CN" sz="2400" b="1">
                <a:solidFill>
                  <a:schemeClr val="tx1">
                    <a:lumMod val="85000"/>
                    <a:lumOff val="15000"/>
                  </a:schemeClr>
                </a:solidFill>
                <a:latin typeface="Georgia" panose="02040502050405020303" charset="0"/>
                <a:cs typeface="Georgia" panose="02040502050405020303" charset="0"/>
              </a:rPr>
              <a:t>compute two upper and lower bounds for each relevant node pair (one for each direction)</a:t>
            </a:r>
            <a:endParaRPr lang="zh-CN" sz="2400" b="1">
              <a:solidFill>
                <a:schemeClr val="tx1">
                  <a:lumMod val="85000"/>
                  <a:lumOff val="15000"/>
                </a:schemeClr>
              </a:solidFill>
              <a:latin typeface="Georgia" panose="02040502050405020303" charset="0"/>
              <a:cs typeface="Georgia" panose="02040502050405020303" charset="0"/>
            </a:endParaRPr>
          </a:p>
        </p:txBody>
      </p:sp>
      <p:grpSp>
        <p:nvGrpSpPr>
          <p:cNvPr id="11" name="组合 10"/>
          <p:cNvGrpSpPr/>
          <p:nvPr/>
        </p:nvGrpSpPr>
        <p:grpSpPr>
          <a:xfrm>
            <a:off x="5656580" y="652780"/>
            <a:ext cx="3665220" cy="372745"/>
            <a:chOff x="8908" y="1028"/>
            <a:chExt cx="5772" cy="587"/>
          </a:xfrm>
        </p:grpSpPr>
        <p:sp>
          <p:nvSpPr>
            <p:cNvPr id="9" name="文本框 8"/>
            <p:cNvSpPr txBox="1"/>
            <p:nvPr/>
          </p:nvSpPr>
          <p:spPr>
            <a:xfrm>
              <a:off x="11138" y="1028"/>
              <a:ext cx="652" cy="434"/>
            </a:xfrm>
            <a:prstGeom prst="rect">
              <a:avLst/>
            </a:prstGeom>
            <a:noFill/>
          </p:spPr>
          <p:txBody>
            <a:bodyPr wrap="square" rtlCol="0">
              <a:spAutoFit/>
            </a:bodyPr>
            <a:p>
              <a:r>
                <a:rPr lang="en-US" altLang="zh-CN" sz="1200" b="1">
                  <a:solidFill>
                    <a:schemeClr val="tx1"/>
                  </a:solidFill>
                </a:rPr>
                <a:t>20</a:t>
              </a:r>
              <a:endParaRPr lang="en-US" altLang="zh-CN" sz="1200" b="1">
                <a:solidFill>
                  <a:schemeClr val="tx1"/>
                </a:solidFill>
              </a:endParaRPr>
            </a:p>
          </p:txBody>
        </p:sp>
        <p:cxnSp>
          <p:nvCxnSpPr>
            <p:cNvPr id="4" name="直接箭头连接符 3"/>
            <p:cNvCxnSpPr/>
            <p:nvPr/>
          </p:nvCxnSpPr>
          <p:spPr>
            <a:xfrm flipV="1">
              <a:off x="9017" y="1569"/>
              <a:ext cx="5527" cy="46"/>
            </a:xfrm>
            <a:prstGeom prst="straightConnector1">
              <a:avLst/>
            </a:prstGeom>
            <a:ln w="349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8908" y="1446"/>
              <a:ext cx="5772" cy="16"/>
            </a:xfrm>
            <a:prstGeom prst="straightConnector1">
              <a:avLst/>
            </a:prstGeom>
            <a:ln w="349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88410"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471670" y="146748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4706620" y="1085215"/>
            <a:ext cx="809625" cy="4165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4706620" y="1669415"/>
            <a:ext cx="779780" cy="19177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46295" y="1191895"/>
            <a:ext cx="414020"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4860925" y="1501775"/>
            <a:ext cx="414020" cy="275590"/>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4646295" y="331089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4881245" y="3512820"/>
            <a:ext cx="742315" cy="25082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4881245" y="3030220"/>
            <a:ext cx="808990" cy="3149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4302760" y="3094990"/>
            <a:ext cx="383540" cy="25019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137785" y="3430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4" name="文本框 33"/>
          <p:cNvSpPr txBox="1"/>
          <p:nvPr/>
        </p:nvSpPr>
        <p:spPr>
          <a:xfrm>
            <a:off x="4904740" y="3030220"/>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5" name="文本框 34"/>
          <p:cNvSpPr txBox="1"/>
          <p:nvPr/>
        </p:nvSpPr>
        <p:spPr>
          <a:xfrm>
            <a:off x="4168140" y="3176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6755765" y="339471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6893560" y="2774950"/>
            <a:ext cx="5715" cy="6197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6990715" y="2742565"/>
            <a:ext cx="1169670" cy="68643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6990715" y="3596640"/>
            <a:ext cx="753110" cy="2705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7030720" y="3512820"/>
            <a:ext cx="1538605" cy="34798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576695" y="295783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7030720" y="3677285"/>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7907020" y="350012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7113905" y="3030220"/>
            <a:ext cx="372745" cy="275590"/>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9394190" y="232981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403715" y="1861185"/>
            <a:ext cx="372745" cy="275590"/>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8463915" y="472122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8738870" y="4839335"/>
            <a:ext cx="1983740" cy="2197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6664960" y="4839335"/>
            <a:ext cx="1798955" cy="1054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403715" y="4963795"/>
            <a:ext cx="372745" cy="275590"/>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7730490" y="4811395"/>
            <a:ext cx="372745" cy="275590"/>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4921250" y="129667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4968875" y="174307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4484370" y="303022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5137785" y="317690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5045075" y="354901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6847840" y="294449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7316470" y="31534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7978140" y="37757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7239000" y="353187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9235440" y="1885950"/>
            <a:ext cx="414020" cy="275590"/>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7692390" y="466153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9634220" y="470852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237355" cy="4584700"/>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②Effective Partitioning Strategy </a:t>
            </a:r>
            <a:r>
              <a:rPr lang="en-US" altLang="zh-CN" sz="2400" b="1">
                <a:solidFill>
                  <a:srgbClr val="AA0000"/>
                </a:solidFill>
                <a:latin typeface="Georgia" panose="02040502050405020303" charset="0"/>
                <a:cs typeface="Georgia" panose="02040502050405020303" charset="0"/>
              </a:rPr>
              <a:t>	</a:t>
            </a:r>
            <a:endParaRPr lang="zh-CN" sz="2400" b="1">
              <a:solidFill>
                <a:srgbClr val="AA0000"/>
              </a:solidFill>
              <a:latin typeface="Georgia" panose="02040502050405020303" charset="0"/>
              <a:cs typeface="Georgia" panose="02040502050405020303" charset="0"/>
            </a:endParaRPr>
          </a:p>
          <a:p>
            <a:endParaRPr lang="zh-CN" sz="2400" b="1">
              <a:solidFill>
                <a:srgbClr val="AA0000"/>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number of border nodes per cell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overall number of border edges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difference between the upper and lower bounds of</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a cell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all nodes in a cell should be pairwise reachable;</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different cells should be of similar size </a:t>
            </a:r>
            <a:endParaRPr lang="zh-CN" sz="2000" b="1">
              <a:solidFill>
                <a:schemeClr val="tx1">
                  <a:lumMod val="85000"/>
                  <a:lumOff val="15000"/>
                </a:schemeClr>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图片 85"/>
          <p:cNvPicPr>
            <a:picLocks noChangeAspect="1"/>
          </p:cNvPicPr>
          <p:nvPr/>
        </p:nvPicPr>
        <p:blipFill>
          <a:blip r:embed="rId1"/>
          <a:stretch>
            <a:fillRect/>
          </a:stretch>
        </p:blipFill>
        <p:spPr>
          <a:xfrm>
            <a:off x="4389755" y="962660"/>
            <a:ext cx="7868920"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454525" cy="1753235"/>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③Time-Dependent Bounds</a:t>
            </a:r>
            <a:r>
              <a:rPr lang="en-US" altLang="zh-CN" sz="2400" b="1">
                <a:solidFill>
                  <a:srgbClr val="AA0000"/>
                </a:solidFill>
                <a:latin typeface="Georgia" panose="02040502050405020303" charset="0"/>
                <a:cs typeface="Georgia" panose="02040502050405020303" charset="0"/>
              </a:rPr>
              <a:t>	</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split the schedule into intervals and compute a different bound for each interval</a:t>
            </a:r>
            <a:endParaRPr lang="zh-CN" sz="2000" b="1">
              <a:solidFill>
                <a:schemeClr val="tx1">
                  <a:lumMod val="85000"/>
                  <a:lumOff val="15000"/>
                </a:schemeClr>
              </a:solidFill>
              <a:latin typeface="Georgia" panose="02040502050405020303" charset="0"/>
              <a:cs typeface="Georgia" panose="02040502050405020303" charset="0"/>
            </a:endParaRPr>
          </a:p>
        </p:txBody>
      </p:sp>
      <p:sp>
        <p:nvSpPr>
          <p:cNvPr id="75" name="圆角矩形 74"/>
          <p:cNvSpPr/>
          <p:nvPr/>
        </p:nvSpPr>
        <p:spPr>
          <a:xfrm>
            <a:off x="7357110" y="1635125"/>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文本框 75"/>
          <p:cNvSpPr txBox="1"/>
          <p:nvPr/>
        </p:nvSpPr>
        <p:spPr>
          <a:xfrm>
            <a:off x="7083425" y="1625600"/>
            <a:ext cx="528955" cy="398780"/>
          </a:xfrm>
          <a:prstGeom prst="rect">
            <a:avLst/>
          </a:prstGeom>
          <a:noFill/>
        </p:spPr>
        <p:txBody>
          <a:bodyPr wrap="square" rtlCol="0">
            <a:spAutoFit/>
          </a:bodyPr>
          <a:p>
            <a:r>
              <a:rPr lang="en-US" altLang="zh-CN" sz="2000" b="1">
                <a:solidFill>
                  <a:srgbClr val="FF0000"/>
                </a:solidFill>
                <a:sym typeface="+mn-ea"/>
              </a:rPr>
              <a:t>80</a:t>
            </a:r>
            <a:endParaRPr lang="en-US" altLang="zh-CN" sz="2000" b="1">
              <a:solidFill>
                <a:srgbClr val="FF0000"/>
              </a:solidFill>
              <a:sym typeface="+mn-ea"/>
            </a:endParaRPr>
          </a:p>
        </p:txBody>
      </p:sp>
      <p:sp>
        <p:nvSpPr>
          <p:cNvPr id="77" name="圆角矩形 76"/>
          <p:cNvSpPr/>
          <p:nvPr/>
        </p:nvSpPr>
        <p:spPr>
          <a:xfrm>
            <a:off x="9057005" y="316738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8994775" y="3167380"/>
            <a:ext cx="618490" cy="398780"/>
          </a:xfrm>
          <a:prstGeom prst="rect">
            <a:avLst/>
          </a:prstGeom>
          <a:noFill/>
        </p:spPr>
        <p:txBody>
          <a:bodyPr wrap="square" rtlCol="0">
            <a:spAutoFit/>
          </a:bodyPr>
          <a:p>
            <a:r>
              <a:rPr lang="en-US" altLang="zh-CN" sz="2000" b="1">
                <a:solidFill>
                  <a:srgbClr val="FF0000"/>
                </a:solidFill>
                <a:sym typeface="+mn-ea"/>
              </a:rPr>
              <a:t>30</a:t>
            </a:r>
            <a:endParaRPr lang="en-US" altLang="zh-CN" sz="2000" b="1">
              <a:solidFill>
                <a:srgbClr val="FF0000"/>
              </a:solidFill>
              <a:sym typeface="+mn-ea"/>
            </a:endParaRPr>
          </a:p>
        </p:txBody>
      </p:sp>
      <p:sp>
        <p:nvSpPr>
          <p:cNvPr id="79" name="圆角矩形 78"/>
          <p:cNvSpPr/>
          <p:nvPr/>
        </p:nvSpPr>
        <p:spPr>
          <a:xfrm>
            <a:off x="10186670" y="423799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文本框 79"/>
          <p:cNvSpPr txBox="1"/>
          <p:nvPr/>
        </p:nvSpPr>
        <p:spPr>
          <a:xfrm>
            <a:off x="9873615" y="4114165"/>
            <a:ext cx="618490" cy="398780"/>
          </a:xfrm>
          <a:prstGeom prst="rect">
            <a:avLst/>
          </a:prstGeom>
          <a:noFill/>
        </p:spPr>
        <p:txBody>
          <a:bodyPr wrap="square" rtlCol="0">
            <a:spAutoFit/>
          </a:bodyPr>
          <a:p>
            <a:r>
              <a:rPr lang="en-US" altLang="zh-CN" sz="2000" b="1">
                <a:solidFill>
                  <a:srgbClr val="FF0000"/>
                </a:solidFill>
                <a:sym typeface="+mn-ea"/>
              </a:rPr>
              <a:t>40</a:t>
            </a:r>
            <a:endParaRPr lang="en-US" altLang="zh-CN" sz="2000" b="1">
              <a:solidFill>
                <a:srgbClr val="FF0000"/>
              </a:solidFill>
              <a:sym typeface="+mn-ea"/>
            </a:endParaRPr>
          </a:p>
        </p:txBody>
      </p:sp>
      <p:sp>
        <p:nvSpPr>
          <p:cNvPr id="82" name="圆角矩形 81"/>
          <p:cNvSpPr/>
          <p:nvPr/>
        </p:nvSpPr>
        <p:spPr>
          <a:xfrm>
            <a:off x="6743700" y="267716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文本框 82"/>
          <p:cNvSpPr txBox="1"/>
          <p:nvPr/>
        </p:nvSpPr>
        <p:spPr>
          <a:xfrm>
            <a:off x="6538595" y="2614930"/>
            <a:ext cx="618490" cy="398780"/>
          </a:xfrm>
          <a:prstGeom prst="rect">
            <a:avLst/>
          </a:prstGeom>
          <a:noFill/>
        </p:spPr>
        <p:txBody>
          <a:bodyPr wrap="square" rtlCol="0">
            <a:spAutoFit/>
          </a:bodyPr>
          <a:p>
            <a:r>
              <a:rPr lang="en-US" altLang="zh-CN" sz="2000" b="1">
                <a:solidFill>
                  <a:srgbClr val="FF0000"/>
                </a:solidFill>
                <a:sym typeface="+mn-ea"/>
              </a:rPr>
              <a:t>13</a:t>
            </a:r>
            <a:endParaRPr lang="en-US" altLang="zh-CN" sz="2000" b="1">
              <a:solidFill>
                <a:srgbClr val="FF0000"/>
              </a:solidFill>
              <a:sym typeface="+mn-ea"/>
            </a:endParaRPr>
          </a:p>
        </p:txBody>
      </p:sp>
      <p:sp>
        <p:nvSpPr>
          <p:cNvPr id="84" name="圆角矩形 83"/>
          <p:cNvSpPr/>
          <p:nvPr/>
        </p:nvSpPr>
        <p:spPr>
          <a:xfrm>
            <a:off x="10186670" y="287909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文本框 84"/>
          <p:cNvSpPr txBox="1"/>
          <p:nvPr/>
        </p:nvSpPr>
        <p:spPr>
          <a:xfrm>
            <a:off x="9980930" y="2816860"/>
            <a:ext cx="618490" cy="398780"/>
          </a:xfrm>
          <a:prstGeom prst="rect">
            <a:avLst/>
          </a:prstGeom>
          <a:noFill/>
        </p:spPr>
        <p:txBody>
          <a:bodyPr wrap="square" rtlCol="0">
            <a:spAutoFit/>
          </a:bodyPr>
          <a:p>
            <a:r>
              <a:rPr lang="en-US" altLang="zh-CN" sz="2000" b="1">
                <a:solidFill>
                  <a:srgbClr val="FF0000"/>
                </a:solidFill>
                <a:sym typeface="+mn-ea"/>
              </a:rPr>
              <a:t>10</a:t>
            </a:r>
            <a:endParaRPr lang="en-US" altLang="zh-CN" sz="2000" b="1">
              <a:solidFill>
                <a:srgbClr val="FF0000"/>
              </a:solidFill>
              <a:sym typeface="+mn-ea"/>
            </a:endParaRPr>
          </a:p>
        </p:txBody>
      </p:sp>
      <p:sp>
        <p:nvSpPr>
          <p:cNvPr id="87" name="矩形 86"/>
          <p:cNvSpPr/>
          <p:nvPr/>
        </p:nvSpPr>
        <p:spPr>
          <a:xfrm>
            <a:off x="6417310" y="4751070"/>
            <a:ext cx="5622925" cy="2096135"/>
          </a:xfrm>
          <a:prstGeom prst="rect">
            <a:avLst/>
          </a:prstGeom>
          <a:noFill/>
          <a:ln w="28575" cmpd="sng">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nvSpPr>
        <p:spPr>
          <a:xfrm>
            <a:off x="4389755" y="1242695"/>
            <a:ext cx="2149475" cy="1350645"/>
          </a:xfrm>
          <a:prstGeom prst="rect">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矩形 88"/>
          <p:cNvSpPr/>
          <p:nvPr/>
        </p:nvSpPr>
        <p:spPr>
          <a:xfrm>
            <a:off x="4349115" y="2879090"/>
            <a:ext cx="2149475" cy="1350645"/>
          </a:xfrm>
          <a:prstGeom prst="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7157085" y="2552700"/>
            <a:ext cx="2205355" cy="1670050"/>
          </a:xfrm>
          <a:prstGeom prst="rect">
            <a:avLst/>
          </a:prstGeom>
          <a:noFill/>
          <a:ln w="28575" cmpd="sng">
            <a:solidFill>
              <a:srgbClr val="2DD5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矩形 90"/>
          <p:cNvSpPr/>
          <p:nvPr/>
        </p:nvSpPr>
        <p:spPr>
          <a:xfrm>
            <a:off x="9440545" y="664845"/>
            <a:ext cx="2705100" cy="3692525"/>
          </a:xfrm>
          <a:prstGeom prst="rect">
            <a:avLst/>
          </a:prstGeom>
          <a:noFill/>
          <a:ln w="28575" cmpd="sng">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 name="图片 92"/>
          <p:cNvPicPr>
            <a:picLocks noChangeAspect="1"/>
          </p:cNvPicPr>
          <p:nvPr/>
        </p:nvPicPr>
        <p:blipFill>
          <a:blip r:embed="rId2"/>
          <a:stretch>
            <a:fillRect/>
          </a:stretch>
        </p:blipFill>
        <p:spPr>
          <a:xfrm>
            <a:off x="16510" y="5379720"/>
            <a:ext cx="6485890" cy="14420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500" fill="hold">
                                          <p:stCondLst>
                                            <p:cond delay="0"/>
                                          </p:stCondLst>
                                        </p:cTn>
                                        <p:tgtEl>
                                          <p:spTgt spid="76"/>
                                        </p:tgtEl>
                                        <p:attrNameLst>
                                          <p:attrName>style.visibility</p:attrName>
                                        </p:attrNameLst>
                                      </p:cBhvr>
                                      <p:to>
                                        <p:strVal val="visible"/>
                                      </p:to>
                                    </p:set>
                                    <p:animEffect transition="in" filter="blinds(horizontal)">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500" fill="hold">
                                          <p:stCondLst>
                                            <p:cond delay="0"/>
                                          </p:stCondLst>
                                        </p:cTn>
                                        <p:tgtEl>
                                          <p:spTgt spid="80"/>
                                        </p:tgtEl>
                                        <p:attrNameLst>
                                          <p:attrName>style.visibility</p:attrName>
                                        </p:attrNameLst>
                                      </p:cBhvr>
                                      <p:to>
                                        <p:strVal val="visible"/>
                                      </p:to>
                                    </p:set>
                                    <p:animEffect transition="in" filter="blinds(horizontal)">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500" fill="hold">
                                          <p:stCondLst>
                                            <p:cond delay="0"/>
                                          </p:stCondLst>
                                        </p:cTn>
                                        <p:tgtEl>
                                          <p:spTgt spid="83"/>
                                        </p:tgtEl>
                                        <p:attrNameLst>
                                          <p:attrName>style.visibility</p:attrName>
                                        </p:attrNameLst>
                                      </p:cBhvr>
                                      <p:to>
                                        <p:strVal val="visible"/>
                                      </p:to>
                                    </p:set>
                                    <p:animEffect transition="in" filter="blinds(horizontal)">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85"/>
                                        </p:tgtEl>
                                        <p:attrNameLst>
                                          <p:attrName>style.visibility</p:attrName>
                                        </p:attrNameLst>
                                      </p:cBhvr>
                                      <p:to>
                                        <p:strVal val="visible"/>
                                      </p:to>
                                    </p:set>
                                    <p:animEffect transition="in" filter="blinds(horizontal)">
                                      <p:cBhvr>
                                        <p:cTn id="5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P spid="76" grpId="0"/>
      <p:bldP spid="75" grpId="0" bldLvl="0" animBg="1"/>
      <p:bldP spid="78" grpId="0"/>
      <p:bldP spid="77" grpId="0" bldLvl="0" animBg="1"/>
      <p:bldP spid="79" grpId="0" bldLvl="0" animBg="1"/>
      <p:bldP spid="80" grpId="0"/>
      <p:bldP spid="82" grpId="0" bldLvl="0" animBg="1"/>
      <p:bldP spid="83" grpId="0"/>
      <p:bldP spid="84" grpId="0" bldLvl="0" animBg="1"/>
      <p:bldP spid="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2711" y="737613"/>
            <a:ext cx="249936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Conclusion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0983595" cy="2676525"/>
          </a:xfrm>
          <a:prstGeom prst="rect">
            <a:avLst/>
          </a:prstGeom>
          <a:noFill/>
        </p:spPr>
        <p:txBody>
          <a:bodyPr wrap="square" rtlCol="0">
            <a:spAutoFit/>
          </a:bodyPr>
          <a:p>
            <a:r>
              <a:rPr lang="en-US" altLang="zh-CN" sz="2400" b="1">
                <a:solidFill>
                  <a:srgbClr val="0070C0"/>
                </a:solidFill>
              </a:rPr>
              <a:t>	This paper  propose a technique to compute reachability queries in public transportation networks by </a:t>
            </a:r>
            <a:r>
              <a:rPr lang="en-US" altLang="zh-CN" sz="2400" b="1">
                <a:solidFill>
                  <a:srgbClr val="FF0000"/>
                </a:solidFill>
              </a:rPr>
              <a:t>partitioning the graph into cells and use a novel expansion</a:t>
            </a:r>
            <a:r>
              <a:rPr lang="en-US" altLang="zh-CN" sz="2400" b="1">
                <a:solidFill>
                  <a:srgbClr val="0070C0"/>
                </a:solidFill>
              </a:rPr>
              <a:t> technique based on </a:t>
            </a:r>
            <a:r>
              <a:rPr lang="en-US" altLang="zh-CN" sz="2400" b="1">
                <a:solidFill>
                  <a:srgbClr val="FF0000"/>
                </a:solidFill>
              </a:rPr>
              <a:t>upper and lower bounds.</a:t>
            </a:r>
            <a:endParaRPr lang="en-US" altLang="zh-CN" sz="2400" b="1">
              <a:solidFill>
                <a:srgbClr val="FF0000"/>
              </a:solidFill>
            </a:endParaRPr>
          </a:p>
          <a:p>
            <a:endParaRPr lang="en-US" altLang="zh-CN" sz="2400" b="1">
              <a:solidFill>
                <a:srgbClr val="FF0000"/>
              </a:solidFill>
            </a:endParaRPr>
          </a:p>
          <a:p>
            <a:r>
              <a:rPr lang="en-US" altLang="zh-CN" sz="2400" b="1">
                <a:solidFill>
                  <a:srgbClr val="0070C0"/>
                </a:solidFill>
              </a:rPr>
              <a:t>	Different from the Dijkstra-like expansion techniques used in related work. </a:t>
            </a:r>
            <a:r>
              <a:rPr lang="en-US" altLang="zh-CN" sz="2400" b="1">
                <a:solidFill>
                  <a:srgbClr val="0070C0"/>
                </a:solidFill>
                <a:sym typeface="+mn-ea"/>
              </a:rPr>
              <a:t>This paper </a:t>
            </a:r>
            <a:r>
              <a:rPr lang="en-US" altLang="zh-CN" sz="2400" b="1">
                <a:solidFill>
                  <a:srgbClr val="0070C0"/>
                </a:solidFill>
              </a:rPr>
              <a:t>use precomputation and expect to  </a:t>
            </a:r>
            <a:r>
              <a:rPr lang="en-US" altLang="zh-CN" sz="2400" b="1">
                <a:solidFill>
                  <a:srgbClr val="FF0000"/>
                </a:solidFill>
              </a:rPr>
              <a:t>reduce the number of shortest path computations </a:t>
            </a:r>
            <a:r>
              <a:rPr lang="en-US" altLang="zh-CN" sz="2400" b="1">
                <a:solidFill>
                  <a:srgbClr val="0070C0"/>
                </a:solidFill>
              </a:rPr>
              <a:t>for reachability queries.</a:t>
            </a:r>
            <a:endParaRPr lang="en-US" altLang="zh-CN" sz="2400" b="1">
              <a:solidFill>
                <a:srgbClr val="0070C0"/>
              </a:solidFill>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33/</a:t>
            </a:r>
            <a:r>
              <a:rPr lang="en-US" b="1"/>
              <a:t>34</a:t>
            </a:r>
            <a:endParaRPr lang="en-US"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3816" y="737613"/>
            <a:ext cx="259715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Future Work</a:t>
            </a:r>
            <a:r>
              <a:rPr lang="zh-CN" altLang="en-US" sz="3200" b="1" dirty="0">
                <a:solidFill>
                  <a:schemeClr val="tx2"/>
                </a:solidFill>
                <a:latin typeface="Century Gothic" panose="020B0502020202020204" pitchFamily="34" charset="0"/>
                <a:ea typeface="+mj-ea"/>
                <a:sym typeface="+mn-ea"/>
              </a:rPr>
              <a:t>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1346815" cy="1198880"/>
          </a:xfrm>
          <a:prstGeom prst="rect">
            <a:avLst/>
          </a:prstGeom>
          <a:noFill/>
        </p:spPr>
        <p:txBody>
          <a:bodyPr wrap="square" rtlCol="0">
            <a:spAutoFit/>
          </a:bodyPr>
          <a:p>
            <a:r>
              <a:rPr lang="en-US" altLang="zh-CN" sz="2400" b="1">
                <a:solidFill>
                  <a:srgbClr val="0070C0"/>
                </a:solidFill>
              </a:rPr>
              <a:t>	 Plan to develop an </a:t>
            </a:r>
            <a:r>
              <a:rPr lang="en-US" altLang="zh-CN" sz="2400" b="1">
                <a:solidFill>
                  <a:srgbClr val="FF0000"/>
                </a:solidFill>
              </a:rPr>
              <a:t>effective partitioning algorithm.</a:t>
            </a:r>
            <a:endParaRPr lang="en-US" altLang="zh-CN" sz="2400" b="1">
              <a:solidFill>
                <a:srgbClr val="FF0000"/>
              </a:solidFill>
            </a:endParaRPr>
          </a:p>
          <a:p>
            <a:r>
              <a:rPr lang="en-US" altLang="zh-CN" sz="2400" b="1">
                <a:solidFill>
                  <a:srgbClr val="0070C0"/>
                </a:solidFill>
              </a:rPr>
              <a:t>      Plan to generalize our solution for public transport networks to </a:t>
            </a:r>
            <a:r>
              <a:rPr lang="en-US" altLang="zh-CN" sz="2400" b="1">
                <a:solidFill>
                  <a:srgbClr val="FF0000"/>
                </a:solidFill>
              </a:rPr>
              <a:t>multimodal networks</a:t>
            </a:r>
            <a:r>
              <a:rPr lang="en-US" altLang="zh-CN" sz="2400" b="1">
                <a:solidFill>
                  <a:srgbClr val="0070C0"/>
                </a:solidFill>
              </a:rPr>
              <a:t>, which also include </a:t>
            </a:r>
            <a:r>
              <a:rPr lang="en-US" altLang="zh-CN" sz="2400" b="1">
                <a:solidFill>
                  <a:srgbClr val="FF0000"/>
                </a:solidFill>
              </a:rPr>
              <a:t>road and pedestrian edges.</a:t>
            </a:r>
            <a:endParaRPr lang="en-US" altLang="zh-CN" sz="2400" b="1">
              <a:solidFill>
                <a:srgbClr val="FF0000"/>
              </a:solidFill>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33/</a:t>
            </a:r>
            <a:r>
              <a:rPr lang="en-US" b="1"/>
              <a:t>34</a:t>
            </a:r>
            <a:endParaRPr lang="en-US"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4106784" y="2688551"/>
            <a:ext cx="4195445" cy="11988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6000" b="1" dirty="0" smtClean="0">
                <a:solidFill>
                  <a:schemeClr val="bg1"/>
                </a:solidFill>
                <a:latin typeface="+mn-ea"/>
              </a:rPr>
              <a:t>Thank You!</a:t>
            </a:r>
            <a:endParaRPr lang="en-US" altLang="zh-CN" sz="6000" b="1" dirty="0">
              <a:solidFill>
                <a:schemeClr val="bg1"/>
              </a:solidFill>
              <a:latin typeface="+mn-ea"/>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429385" y="608330"/>
            <a:ext cx="7876540" cy="5866130"/>
            <a:chOff x="2251" y="958"/>
            <a:chExt cx="12404" cy="9238"/>
          </a:xfrm>
        </p:grpSpPr>
        <p:pic>
          <p:nvPicPr>
            <p:cNvPr id="11" name="图片 10"/>
            <p:cNvPicPr>
              <a:picLocks noChangeAspect="1"/>
            </p:cNvPicPr>
            <p:nvPr/>
          </p:nvPicPr>
          <p:blipFill>
            <a:blip r:embed="rId1"/>
            <a:stretch>
              <a:fillRect/>
            </a:stretch>
          </p:blipFill>
          <p:spPr>
            <a:xfrm>
              <a:off x="2263" y="958"/>
              <a:ext cx="12392" cy="9238"/>
            </a:xfrm>
            <a:prstGeom prst="rect">
              <a:avLst/>
            </a:prstGeom>
          </p:spPr>
        </p:pic>
        <p:sp>
          <p:nvSpPr>
            <p:cNvPr id="2" name="文本框 1"/>
            <p:cNvSpPr txBox="1"/>
            <p:nvPr/>
          </p:nvSpPr>
          <p:spPr>
            <a:xfrm>
              <a:off x="2625" y="1525"/>
              <a:ext cx="444" cy="580"/>
            </a:xfrm>
            <a:prstGeom prst="rect">
              <a:avLst/>
            </a:prstGeom>
            <a:noFill/>
          </p:spPr>
          <p:txBody>
            <a:bodyPr wrap="square" rtlCol="0">
              <a:spAutoFit/>
            </a:bodyPr>
            <a:p>
              <a:r>
                <a:rPr lang="en-US" altLang="zh-CN"/>
                <a:t>2</a:t>
              </a:r>
              <a:endParaRPr lang="en-US" altLang="zh-CN"/>
            </a:p>
          </p:txBody>
        </p:sp>
        <p:sp>
          <p:nvSpPr>
            <p:cNvPr id="3" name="文本框 2"/>
            <p:cNvSpPr txBox="1"/>
            <p:nvPr/>
          </p:nvSpPr>
          <p:spPr>
            <a:xfrm>
              <a:off x="2251" y="3811"/>
              <a:ext cx="885" cy="580"/>
            </a:xfrm>
            <a:prstGeom prst="rect">
              <a:avLst/>
            </a:prstGeom>
            <a:noFill/>
          </p:spPr>
          <p:txBody>
            <a:bodyPr wrap="square" rtlCol="0">
              <a:spAutoFit/>
            </a:bodyPr>
            <a:p>
              <a:r>
                <a:rPr lang="en-US" altLang="zh-CN"/>
                <a:t>2.8</a:t>
              </a:r>
              <a:endParaRPr lang="en-US" altLang="zh-CN"/>
            </a:p>
          </p:txBody>
        </p:sp>
        <p:sp>
          <p:nvSpPr>
            <p:cNvPr id="4" name="文本框 3"/>
            <p:cNvSpPr txBox="1"/>
            <p:nvPr/>
          </p:nvSpPr>
          <p:spPr>
            <a:xfrm>
              <a:off x="4740" y="3655"/>
              <a:ext cx="1607" cy="580"/>
            </a:xfrm>
            <a:prstGeom prst="rect">
              <a:avLst/>
            </a:prstGeom>
            <a:noFill/>
          </p:spPr>
          <p:txBody>
            <a:bodyPr wrap="square" rtlCol="0">
              <a:spAutoFit/>
            </a:bodyPr>
            <a:p>
              <a:r>
                <a:rPr lang="en-US" altLang="zh-CN"/>
                <a:t>2+1</a:t>
              </a:r>
              <a:endParaRPr lang="en-US" altLang="zh-CN"/>
            </a:p>
          </p:txBody>
        </p:sp>
        <p:sp>
          <p:nvSpPr>
            <p:cNvPr id="5" name="椭圆 4"/>
            <p:cNvSpPr/>
            <p:nvPr/>
          </p:nvSpPr>
          <p:spPr>
            <a:xfrm>
              <a:off x="4994" y="4175"/>
              <a:ext cx="368" cy="3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clickPar">
                                  <p:stCondLst>
                                    <p:cond delay="0"/>
                                  </p:stCondLst>
                                  <p:childTnLst>
                                    <p:animClr clrSpc="rgb" dir="cw">
                                      <p:cBhvr override="childStyle">
                                        <p:cTn id="6" dur="500" fill="hold"/>
                                        <p:tgtEl>
                                          <p:spTgt spid="6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52695" y="635000"/>
            <a:ext cx="3147060" cy="460375"/>
          </a:xfrm>
          <a:prstGeom prst="rect">
            <a:avLst/>
          </a:prstGeom>
          <a:noFill/>
        </p:spPr>
        <p:txBody>
          <a:bodyPr wrap="square" rtlCol="0">
            <a:spAutoFit/>
          </a:bodyPr>
          <a:p>
            <a:r>
              <a:rPr lang="en-US" altLang="zh-CN" sz="2400" b="1">
                <a:solidFill>
                  <a:srgbClr val="FF0000"/>
                </a:solidFill>
              </a:rPr>
              <a:t>Background</a:t>
            </a:r>
            <a:endParaRPr lang="en-US" altLang="zh-CN" sz="2400" b="1">
              <a:solidFill>
                <a:srgbClr val="FF0000"/>
              </a:solidFill>
            </a:endParaRPr>
          </a:p>
        </p:txBody>
      </p:sp>
      <p:sp>
        <p:nvSpPr>
          <p:cNvPr id="4" name="文本框 3"/>
          <p:cNvSpPr txBox="1"/>
          <p:nvPr/>
        </p:nvSpPr>
        <p:spPr>
          <a:xfrm>
            <a:off x="351155" y="1218565"/>
            <a:ext cx="8601710" cy="460375"/>
          </a:xfrm>
          <a:prstGeom prst="rect">
            <a:avLst/>
          </a:prstGeom>
          <a:noFill/>
        </p:spPr>
        <p:txBody>
          <a:bodyPr wrap="square" rtlCol="0">
            <a:spAutoFit/>
          </a:bodyPr>
          <a:p>
            <a:r>
              <a:rPr lang="en-US" altLang="zh-CN" sz="2400">
                <a:solidFill>
                  <a:srgbClr val="0070C0"/>
                </a:solidFill>
                <a:sym typeface="+mn-ea"/>
              </a:rPr>
              <a:t>Public Transport Networks</a:t>
            </a:r>
            <a:endParaRPr lang="en-US" altLang="zh-CN" sz="2400">
              <a:solidFill>
                <a:srgbClr val="0070C0"/>
              </a:solidFill>
            </a:endParaRPr>
          </a:p>
        </p:txBody>
      </p:sp>
      <p:pic>
        <p:nvPicPr>
          <p:cNvPr id="2" name="图片 1"/>
          <p:cNvPicPr>
            <a:picLocks noChangeAspect="1"/>
          </p:cNvPicPr>
          <p:nvPr/>
        </p:nvPicPr>
        <p:blipFill>
          <a:blip r:embed="rId1"/>
          <a:stretch>
            <a:fillRect/>
          </a:stretch>
        </p:blipFill>
        <p:spPr>
          <a:xfrm>
            <a:off x="283210" y="1969135"/>
            <a:ext cx="4615180" cy="4420235"/>
          </a:xfrm>
          <a:prstGeom prst="rect">
            <a:avLst/>
          </a:prstGeom>
        </p:spPr>
      </p:pic>
      <p:pic>
        <p:nvPicPr>
          <p:cNvPr id="7" name="图片 6"/>
          <p:cNvPicPr>
            <a:picLocks noChangeAspect="1"/>
          </p:cNvPicPr>
          <p:nvPr/>
        </p:nvPicPr>
        <p:blipFill>
          <a:blip r:embed="rId2"/>
          <a:stretch>
            <a:fillRect/>
          </a:stretch>
        </p:blipFill>
        <p:spPr>
          <a:xfrm>
            <a:off x="6798310" y="1473200"/>
            <a:ext cx="3872230" cy="39116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7" name="文本框 6"/>
          <p:cNvSpPr txBox="1"/>
          <p:nvPr/>
        </p:nvSpPr>
        <p:spPr>
          <a:xfrm>
            <a:off x="7167245" y="1095375"/>
            <a:ext cx="4859655" cy="460375"/>
          </a:xfrm>
          <a:prstGeom prst="rect">
            <a:avLst/>
          </a:prstGeom>
          <a:noFill/>
        </p:spPr>
        <p:txBody>
          <a:bodyPr wrap="square" rtlCol="0">
            <a:spAutoFit/>
          </a:bodyPr>
          <a:p>
            <a:r>
              <a:rPr lang="en-US" altLang="zh-CN" sz="2400" b="1">
                <a:solidFill>
                  <a:srgbClr val="FF0000"/>
                </a:solidFill>
                <a:sym typeface="+mn-ea"/>
              </a:rPr>
              <a:t>POI</a:t>
            </a:r>
            <a:endParaRPr lang="en-US" altLang="zh-CN" sz="2400" b="1">
              <a:solidFill>
                <a:srgbClr val="FF0000"/>
              </a:solidFill>
              <a:sym typeface="+mn-ea"/>
            </a:endParaRPr>
          </a:p>
        </p:txBody>
      </p:sp>
      <p:sp>
        <p:nvSpPr>
          <p:cNvPr id="166" name="文本框 165"/>
          <p:cNvSpPr txBox="1"/>
          <p:nvPr/>
        </p:nvSpPr>
        <p:spPr>
          <a:xfrm>
            <a:off x="5448935" y="1626870"/>
            <a:ext cx="6946265" cy="460375"/>
          </a:xfrm>
          <a:prstGeom prst="rect">
            <a:avLst/>
          </a:prstGeom>
          <a:noFill/>
        </p:spPr>
        <p:txBody>
          <a:bodyPr wrap="square" rtlCol="0">
            <a:spAutoFit/>
          </a:bodyPr>
          <a:p>
            <a:r>
              <a:rPr lang="en-US" altLang="zh-CN" sz="2400">
                <a:solidFill>
                  <a:srgbClr val="0070C0"/>
                </a:solidFill>
              </a:rPr>
              <a:t>A reachability query retrieves all points of interest</a:t>
            </a:r>
            <a:endParaRPr lang="en-US" altLang="zh-CN" sz="2400">
              <a:solidFill>
                <a:srgbClr val="0070C0"/>
              </a:solidFill>
            </a:endParaRPr>
          </a:p>
        </p:txBody>
      </p:sp>
      <p:pic>
        <p:nvPicPr>
          <p:cNvPr id="6" name="图片 5" descr="未命名文件 (10)"/>
          <p:cNvPicPr>
            <a:picLocks noChangeAspect="1"/>
          </p:cNvPicPr>
          <p:nvPr/>
        </p:nvPicPr>
        <p:blipFill>
          <a:blip r:embed="rId1"/>
          <a:stretch>
            <a:fillRect/>
          </a:stretch>
        </p:blipFill>
        <p:spPr>
          <a:xfrm>
            <a:off x="-405130" y="691515"/>
            <a:ext cx="7484110" cy="6372225"/>
          </a:xfrm>
          <a:prstGeom prst="rect">
            <a:avLst/>
          </a:prstGeom>
        </p:spPr>
      </p:pic>
      <p:sp>
        <p:nvSpPr>
          <p:cNvPr id="8" name="椭圆 7"/>
          <p:cNvSpPr/>
          <p:nvPr/>
        </p:nvSpPr>
        <p:spPr>
          <a:xfrm>
            <a:off x="2348865" y="243967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86730" y="5172075"/>
            <a:ext cx="6946265" cy="1198880"/>
          </a:xfrm>
          <a:prstGeom prst="rect">
            <a:avLst/>
          </a:prstGeom>
          <a:noFill/>
        </p:spPr>
        <p:txBody>
          <a:bodyPr wrap="square" rtlCol="0">
            <a:spAutoFit/>
          </a:bodyPr>
          <a:p>
            <a:r>
              <a:rPr lang="en-US" altLang="zh-CN" sz="2400">
                <a:solidFill>
                  <a:srgbClr val="FF0000"/>
                </a:solidFill>
              </a:rPr>
              <a:t> </a:t>
            </a:r>
            <a:r>
              <a:rPr lang="en-US" altLang="zh-CN" sz="2400">
                <a:solidFill>
                  <a:schemeClr val="tx2"/>
                </a:solidFill>
              </a:rPr>
              <a:t>return all</a:t>
            </a:r>
            <a:r>
              <a:rPr lang="en-US" altLang="zh-CN" sz="2400">
                <a:solidFill>
                  <a:srgbClr val="FF0000"/>
                </a:solidFill>
              </a:rPr>
              <a:t> students </a:t>
            </a:r>
            <a:r>
              <a:rPr lang="en-US" altLang="zh-CN" sz="2400">
                <a:solidFill>
                  <a:schemeClr val="tx2"/>
                </a:solidFill>
              </a:rPr>
              <a:t>that</a:t>
            </a:r>
            <a:endParaRPr lang="en-US" altLang="zh-CN" sz="2400">
              <a:solidFill>
                <a:schemeClr val="tx2"/>
              </a:solidFill>
            </a:endParaRPr>
          </a:p>
          <a:p>
            <a:r>
              <a:rPr lang="en-US" altLang="zh-CN" sz="2400">
                <a:solidFill>
                  <a:srgbClr val="FF0000"/>
                </a:solidFill>
              </a:rPr>
              <a:t> </a:t>
            </a:r>
            <a:r>
              <a:rPr lang="en-US" altLang="zh-CN" sz="2400">
                <a:solidFill>
                  <a:srgbClr val="0070C0"/>
                </a:solidFill>
              </a:rPr>
              <a:t>can reach their school at 8am within 10 minutes either on foot or via public transport”</a:t>
            </a:r>
            <a:endParaRPr lang="en-US" altLang="zh-CN" sz="2400">
              <a:solidFill>
                <a:srgbClr val="0070C0"/>
              </a:solidFill>
            </a:endParaRPr>
          </a:p>
        </p:txBody>
      </p:sp>
      <p:sp>
        <p:nvSpPr>
          <p:cNvPr id="12" name="椭圆 11"/>
          <p:cNvSpPr/>
          <p:nvPr/>
        </p:nvSpPr>
        <p:spPr>
          <a:xfrm>
            <a:off x="882015" y="3143885"/>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224270" y="355219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4631055" y="193802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2879725" y="1223010"/>
            <a:ext cx="685800" cy="569595"/>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149985" y="1626870"/>
            <a:ext cx="685800" cy="569595"/>
          </a:xfrm>
          <a:prstGeom prst="ellipse">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054985" y="5275580"/>
            <a:ext cx="685800" cy="569595"/>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4114165" y="3984625"/>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66"/>
                                        </p:tgtEl>
                                        <p:attrNameLst>
                                          <p:attrName>style.visibility</p:attrName>
                                        </p:attrNameLst>
                                      </p:cBhvr>
                                      <p:to>
                                        <p:strVal val="visible"/>
                                      </p:to>
                                    </p:set>
                                    <p:animEffect transition="in" filter="blinds(horizontal)">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6" grpId="0"/>
      <p:bldP spid="9" grpId="0"/>
      <p:bldP spid="8" grpId="0" animBg="1"/>
      <p:bldP spid="12" grpId="0" bldLvl="0" animBg="1"/>
      <p:bldP spid="13" grpId="0" bldLvl="0" animBg="1"/>
      <p:bldP spid="14" grpId="0" bldLvl="0" animBg="1"/>
      <p:bldP spid="37" grpId="0" bldLvl="0" animBg="1"/>
      <p:bldP spid="38" grpId="0" bldLvl="0" animBg="1"/>
      <p:bldP spid="40" grpId="0" bldLvl="0" animBg="1"/>
      <p:bldP spid="4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20624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pic>
        <p:nvPicPr>
          <p:cNvPr id="11" name="图片 10"/>
          <p:cNvPicPr>
            <a:picLocks noChangeAspect="1"/>
          </p:cNvPicPr>
          <p:nvPr/>
        </p:nvPicPr>
        <p:blipFill>
          <a:blip r:embed="rId2"/>
          <a:stretch>
            <a:fillRect/>
          </a:stretch>
        </p:blipFill>
        <p:spPr>
          <a:xfrm>
            <a:off x="4239260" y="962660"/>
            <a:ext cx="7868920" cy="5866130"/>
          </a:xfrm>
          <a:prstGeom prst="rect">
            <a:avLst/>
          </a:prstGeom>
        </p:spPr>
      </p:pic>
      <p:grpSp>
        <p:nvGrpSpPr>
          <p:cNvPr id="16" name="组合 15"/>
          <p:cNvGrpSpPr/>
          <p:nvPr/>
        </p:nvGrpSpPr>
        <p:grpSpPr>
          <a:xfrm>
            <a:off x="222250" y="3665855"/>
            <a:ext cx="8961755" cy="3161665"/>
            <a:chOff x="350" y="5773"/>
            <a:chExt cx="14113" cy="4979"/>
          </a:xfrm>
        </p:grpSpPr>
        <p:pic>
          <p:nvPicPr>
            <p:cNvPr id="15" name="图片 14"/>
            <p:cNvPicPr>
              <a:picLocks noChangeAspect="1"/>
            </p:cNvPicPr>
            <p:nvPr/>
          </p:nvPicPr>
          <p:blipFill>
            <a:blip r:embed="rId3"/>
            <a:stretch>
              <a:fillRect/>
            </a:stretch>
          </p:blipFill>
          <p:spPr>
            <a:xfrm>
              <a:off x="917" y="6797"/>
              <a:ext cx="6689" cy="795"/>
            </a:xfrm>
            <a:prstGeom prst="rect">
              <a:avLst/>
            </a:prstGeom>
          </p:spPr>
        </p:pic>
        <p:sp>
          <p:nvSpPr>
            <p:cNvPr id="318" name="文本框 317"/>
            <p:cNvSpPr txBox="1"/>
            <p:nvPr/>
          </p:nvSpPr>
          <p:spPr>
            <a:xfrm>
              <a:off x="917" y="7700"/>
              <a:ext cx="13546" cy="3052"/>
            </a:xfrm>
            <a:prstGeom prst="rect">
              <a:avLst/>
            </a:prstGeom>
            <a:noFill/>
          </p:spPr>
          <p:txBody>
            <a:bodyPr wrap="square" rtlCol="0">
              <a:spAutoFit/>
            </a:bodyPr>
            <a:p>
              <a:r>
                <a:rPr lang="en-US" altLang="zh-CN" sz="2400">
                  <a:solidFill>
                    <a:srgbClr val="0070C0"/>
                  </a:solidFill>
                </a:rPr>
                <a:t>cost budget </a:t>
              </a:r>
              <a:r>
                <a:rPr lang="en-US" altLang="zh-CN" sz="2400" i="1">
                  <a:solidFill>
                    <a:srgbClr val="FF0000"/>
                  </a:solidFill>
                </a:rPr>
                <a:t>∆t</a:t>
              </a:r>
              <a:endParaRPr lang="en-US" altLang="zh-CN" sz="2400" i="1">
                <a:solidFill>
                  <a:srgbClr val="FF0000"/>
                </a:solidFill>
              </a:endParaRPr>
            </a:p>
            <a:p>
              <a:r>
                <a:rPr lang="en-US" altLang="zh-CN" sz="2400">
                  <a:solidFill>
                    <a:srgbClr val="0070C0"/>
                  </a:solidFill>
                </a:rPr>
                <a:t>a set of points of interest </a:t>
              </a:r>
              <a:r>
                <a:rPr lang="en-US" altLang="zh-CN" sz="2400" i="1">
                  <a:solidFill>
                    <a:srgbClr val="FF0000"/>
                  </a:solidFill>
                </a:rPr>
                <a:t>P</a:t>
              </a:r>
              <a:endParaRPr lang="en-US" altLang="zh-CN" sz="2400">
                <a:solidFill>
                  <a:srgbClr val="0070C0"/>
                </a:solidFill>
              </a:endParaRPr>
            </a:p>
            <a:p>
              <a:r>
                <a:rPr lang="en-US" altLang="zh-CN" sz="2400">
                  <a:solidFill>
                    <a:srgbClr val="0070C0"/>
                  </a:solidFill>
                </a:rPr>
                <a:t>a query point </a:t>
              </a:r>
              <a:r>
                <a:rPr lang="en-US" altLang="zh-CN" sz="2400" i="1">
                  <a:solidFill>
                    <a:srgbClr val="FF0000"/>
                  </a:solidFill>
                </a:rPr>
                <a:t>q</a:t>
              </a:r>
              <a:r>
                <a:rPr lang="en-US" altLang="zh-CN" sz="2400">
                  <a:solidFill>
                    <a:srgbClr val="0070C0"/>
                  </a:solidFill>
                </a:rPr>
                <a:t> in G</a:t>
              </a:r>
              <a:endParaRPr lang="en-US" altLang="zh-CN" sz="2400">
                <a:solidFill>
                  <a:srgbClr val="0070C0"/>
                </a:solidFill>
              </a:endParaRPr>
            </a:p>
            <a:p>
              <a:r>
                <a:rPr lang="en-US" altLang="zh-CN" sz="2400" i="1">
                  <a:solidFill>
                    <a:srgbClr val="FF0000"/>
                  </a:solidFill>
                  <a:sym typeface="+mn-ea"/>
                </a:rPr>
                <a:t>d</a:t>
              </a:r>
              <a:r>
                <a:rPr lang="en-US" altLang="zh-CN" sz="2400" i="1" baseline="-25000">
                  <a:solidFill>
                    <a:srgbClr val="FF0000"/>
                  </a:solidFill>
                  <a:sym typeface="+mn-ea"/>
                </a:rPr>
                <a:t>t</a:t>
              </a:r>
              <a:r>
                <a:rPr lang="en-US" altLang="zh-CN" sz="2400" i="1">
                  <a:solidFill>
                    <a:srgbClr val="FF0000"/>
                  </a:solidFill>
                  <a:sym typeface="+mn-ea"/>
                </a:rPr>
                <a:t>(u,v)</a:t>
              </a:r>
              <a:r>
                <a:rPr lang="en-US" altLang="zh-CN" sz="2400" i="1">
                  <a:solidFill>
                    <a:srgbClr val="0070C0"/>
                  </a:solidFill>
                  <a:sym typeface="+mn-ea"/>
                </a:rPr>
                <a:t> </a:t>
              </a:r>
              <a:r>
                <a:rPr lang="en-US" altLang="zh-CN" sz="2400">
                  <a:solidFill>
                    <a:srgbClr val="0070C0"/>
                  </a:solidFill>
                  <a:sym typeface="+mn-ea"/>
                </a:rPr>
                <a:t> is the minimum cost of </a:t>
              </a:r>
              <a:r>
                <a:rPr lang="en-US" altLang="zh-CN" sz="2400" i="1">
                  <a:solidFill>
                    <a:srgbClr val="0070C0"/>
                  </a:solidFill>
                  <a:sym typeface="+mn-ea"/>
                </a:rPr>
                <a:t>u→v</a:t>
              </a:r>
              <a:endParaRPr lang="en-US" altLang="zh-CN" sz="2400">
                <a:solidFill>
                  <a:srgbClr val="0070C0"/>
                </a:solidFill>
              </a:endParaRPr>
            </a:p>
            <a:p>
              <a:r>
                <a:rPr lang="en-US" altLang="zh-CN" sz="2400">
                  <a:solidFill>
                    <a:srgbClr val="0070C0"/>
                  </a:solidFill>
                </a:rPr>
                <a:t>query time </a:t>
              </a:r>
              <a:r>
                <a:rPr lang="en-US" altLang="zh-CN" sz="2400" i="1">
                  <a:solidFill>
                    <a:srgbClr val="FF0000"/>
                  </a:solidFill>
                </a:rPr>
                <a:t>t</a:t>
              </a:r>
              <a:endParaRPr lang="en-US" altLang="zh-CN" sz="2400" i="1">
                <a:solidFill>
                  <a:srgbClr val="FF0000"/>
                </a:solidFill>
              </a:endParaRPr>
            </a:p>
          </p:txBody>
        </p:sp>
        <p:sp>
          <p:nvSpPr>
            <p:cNvPr id="18" name="文本框 17"/>
            <p:cNvSpPr txBox="1"/>
            <p:nvPr/>
          </p:nvSpPr>
          <p:spPr>
            <a:xfrm>
              <a:off x="350" y="5773"/>
              <a:ext cx="4956" cy="725"/>
            </a:xfrm>
            <a:prstGeom prst="rect">
              <a:avLst/>
            </a:prstGeom>
            <a:noFill/>
          </p:spPr>
          <p:txBody>
            <a:bodyPr wrap="square" rtlCol="0">
              <a:spAutoFit/>
            </a:bodyPr>
            <a:p>
              <a:r>
                <a:rPr lang="en-US" altLang="zh-CN" sz="2400" b="1">
                  <a:solidFill>
                    <a:srgbClr val="FF0000"/>
                  </a:solidFill>
                </a:rPr>
                <a:t>Query:</a:t>
              </a:r>
              <a:endParaRPr lang="en-US" altLang="zh-CN" sz="2400" b="1">
                <a:solidFill>
                  <a:srgbClr val="FF0000"/>
                </a:solidFill>
              </a:endParaRPr>
            </a:p>
          </p:txBody>
        </p:sp>
      </p:grpSp>
      <p:sp>
        <p:nvSpPr>
          <p:cNvPr id="4" name="文本框 3"/>
          <p:cNvSpPr txBox="1"/>
          <p:nvPr/>
        </p:nvSpPr>
        <p:spPr>
          <a:xfrm>
            <a:off x="55880" y="1985010"/>
            <a:ext cx="3896360" cy="1568450"/>
          </a:xfrm>
          <a:prstGeom prst="rect">
            <a:avLst/>
          </a:prstGeom>
          <a:noFill/>
        </p:spPr>
        <p:txBody>
          <a:bodyPr wrap="square" rtlCol="0">
            <a:spAutoFit/>
          </a:bodyPr>
          <a:p>
            <a:r>
              <a:rPr lang="en-US" altLang="zh-CN" sz="2400" b="1" i="1">
                <a:solidFill>
                  <a:srgbClr val="FF0000"/>
                </a:solidFill>
              </a:rPr>
              <a:t>G = (V , E , P(V), T(E) , t)</a:t>
            </a:r>
            <a:endParaRPr lang="en-US" altLang="zh-CN" sz="2400" b="1" i="1">
              <a:solidFill>
                <a:srgbClr val="FF0000"/>
              </a:solidFill>
            </a:endParaRPr>
          </a:p>
          <a:p>
            <a:r>
              <a:rPr lang="en-US" altLang="zh-CN" sz="2400" b="1" i="1">
                <a:solidFill>
                  <a:srgbClr val="FF0000"/>
                </a:solidFill>
              </a:rPr>
              <a:t> is a directed graph</a:t>
            </a:r>
            <a:endParaRPr lang="en-US" altLang="zh-CN" sz="2400" b="1" i="1">
              <a:solidFill>
                <a:srgbClr val="FF0000"/>
              </a:solidFill>
            </a:endParaRPr>
          </a:p>
          <a:p>
            <a:r>
              <a:rPr lang="en-US" altLang="zh-CN" sz="2400" b="1" i="1">
                <a:solidFill>
                  <a:schemeClr val="tx2"/>
                </a:solidFill>
              </a:rPr>
              <a:t>(but first ,we think about </a:t>
            </a:r>
            <a:endParaRPr lang="en-US" altLang="zh-CN" sz="2400" b="1" i="1">
              <a:solidFill>
                <a:schemeClr val="tx2"/>
              </a:solidFill>
            </a:endParaRPr>
          </a:p>
          <a:p>
            <a:r>
              <a:rPr lang="en-US" altLang="zh-CN" sz="2400" b="1" i="1">
                <a:solidFill>
                  <a:schemeClr val="tx2"/>
                </a:solidFill>
              </a:rPr>
              <a:t>un</a:t>
            </a:r>
            <a:r>
              <a:rPr lang="en-US" altLang="zh-CN" sz="2400" b="1" i="1">
                <a:solidFill>
                  <a:schemeClr val="tx2"/>
                </a:solidFill>
                <a:sym typeface="+mn-ea"/>
              </a:rPr>
              <a:t>directed graph)</a:t>
            </a:r>
            <a:endParaRPr lang="en-US" altLang="zh-CN" sz="2400" b="1" i="1">
              <a:solidFill>
                <a:schemeClr val="tx2"/>
              </a:solidFill>
              <a:sym typeface="+mn-ea"/>
            </a:endParaRPr>
          </a:p>
        </p:txBody>
      </p:sp>
      <p:sp>
        <p:nvSpPr>
          <p:cNvPr id="14" name="文本框 13"/>
          <p:cNvSpPr txBox="1"/>
          <p:nvPr/>
        </p:nvSpPr>
        <p:spPr>
          <a:xfrm>
            <a:off x="4898390" y="762635"/>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sp>
        <p:nvSpPr>
          <p:cNvPr id="2" name="文本框 1"/>
          <p:cNvSpPr txBox="1"/>
          <p:nvPr/>
        </p:nvSpPr>
        <p:spPr>
          <a:xfrm>
            <a:off x="-20955" y="1095375"/>
            <a:ext cx="5454650" cy="460375"/>
          </a:xfrm>
          <a:prstGeom prst="rect">
            <a:avLst/>
          </a:prstGeom>
          <a:noFill/>
        </p:spPr>
        <p:txBody>
          <a:bodyPr wrap="square" rtlCol="0">
            <a:spAutoFit/>
          </a:bodyPr>
          <a:p>
            <a:r>
              <a:rPr lang="en-US" altLang="zh-CN" sz="2400" b="1" i="1">
                <a:solidFill>
                  <a:srgbClr val="FF0000"/>
                </a:solidFill>
                <a:sym typeface="+mn-ea"/>
              </a:rPr>
              <a:t>Public Transport Networks</a:t>
            </a:r>
            <a:endParaRPr lang="en-US" altLang="zh-CN" sz="2400" b="1" i="1">
              <a:solidFill>
                <a:srgbClr val="FF0000"/>
              </a:solidFill>
              <a:sym typeface="+mn-ea"/>
            </a:endParaRPr>
          </a:p>
        </p:txBody>
      </p:sp>
      <p:sp>
        <p:nvSpPr>
          <p:cNvPr id="5" name="文本框 4"/>
          <p:cNvSpPr txBox="1"/>
          <p:nvPr/>
        </p:nvSpPr>
        <p:spPr>
          <a:xfrm>
            <a:off x="9052560" y="6367145"/>
            <a:ext cx="5454650" cy="460375"/>
          </a:xfrm>
          <a:prstGeom prst="rect">
            <a:avLst/>
          </a:prstGeom>
          <a:noFill/>
        </p:spPr>
        <p:txBody>
          <a:bodyPr wrap="square" rtlCol="0">
            <a:spAutoFit/>
          </a:bodyPr>
          <a:p>
            <a:r>
              <a:rPr lang="en-US" altLang="zh-CN" sz="2400" b="1" i="1">
                <a:solidFill>
                  <a:srgbClr val="FF0000"/>
                </a:solidFill>
                <a:sym typeface="+mn-ea"/>
              </a:rPr>
              <a:t>t= 8:00am</a:t>
            </a:r>
            <a:endParaRPr lang="en-US" altLang="zh-CN" sz="2400" b="1" i="1">
              <a:solidFill>
                <a:srgbClr val="FF000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536575"/>
            <a:ext cx="6560820" cy="4890770"/>
          </a:xfrm>
          <a:prstGeom prst="rect">
            <a:avLst/>
          </a:prstGeom>
        </p:spPr>
      </p:pic>
      <p:sp>
        <p:nvSpPr>
          <p:cNvPr id="12" name="文本框 11"/>
          <p:cNvSpPr txBox="1"/>
          <p:nvPr/>
        </p:nvSpPr>
        <p:spPr>
          <a:xfrm>
            <a:off x="104775" y="1517015"/>
            <a:ext cx="5186680" cy="1198880"/>
          </a:xfrm>
          <a:prstGeom prst="rect">
            <a:avLst/>
          </a:prstGeom>
          <a:noFill/>
        </p:spPr>
        <p:txBody>
          <a:bodyPr wrap="square" rtlCol="0">
            <a:spAutoFit/>
          </a:bodyPr>
          <a:p>
            <a:r>
              <a:rPr lang="en-US" altLang="zh-CN" sz="2400">
                <a:solidFill>
                  <a:srgbClr val="FF0000"/>
                </a:solidFill>
                <a:sym typeface="+mn-ea"/>
              </a:rPr>
              <a:t>(a)</a:t>
            </a:r>
            <a:r>
              <a:rPr lang="en-US" altLang="zh-CN" sz="2400">
                <a:solidFill>
                  <a:srgbClr val="0070C0"/>
                </a:solidFill>
                <a:sym typeface="+mn-ea"/>
              </a:rPr>
              <a:t> compute the </a:t>
            </a:r>
            <a:r>
              <a:rPr lang="en-US" altLang="zh-CN" sz="2400">
                <a:solidFill>
                  <a:srgbClr val="FF0000"/>
                </a:solidFill>
                <a:sym typeface="+mn-ea"/>
              </a:rPr>
              <a:t>subset that reaches the query point</a:t>
            </a:r>
            <a:r>
              <a:rPr lang="en-US" altLang="zh-CN" sz="2400">
                <a:solidFill>
                  <a:srgbClr val="0070C0"/>
                </a:solidFill>
                <a:sym typeface="+mn-ea"/>
              </a:rPr>
              <a:t> and </a:t>
            </a:r>
            <a:r>
              <a:rPr lang="en-US" altLang="zh-CN" sz="2400">
                <a:solidFill>
                  <a:srgbClr val="FF0000"/>
                </a:solidFill>
                <a:sym typeface="+mn-ea"/>
              </a:rPr>
              <a:t>intersect</a:t>
            </a:r>
            <a:r>
              <a:rPr lang="en-US" altLang="zh-CN" sz="2400">
                <a:solidFill>
                  <a:srgbClr val="0070C0"/>
                </a:solidFill>
                <a:sym typeface="+mn-ea"/>
              </a:rPr>
              <a:t> with the POI set </a:t>
            </a:r>
            <a:endParaRPr lang="en-US" altLang="zh-CN" sz="2400">
              <a:solidFill>
                <a:srgbClr val="0070C0"/>
              </a:solidFill>
              <a:sym typeface="+mn-ea"/>
            </a:endParaRPr>
          </a:p>
        </p:txBody>
      </p:sp>
      <p:pic>
        <p:nvPicPr>
          <p:cNvPr id="30" name="图片 29"/>
          <p:cNvPicPr>
            <a:picLocks noChangeAspect="1"/>
          </p:cNvPicPr>
          <p:nvPr/>
        </p:nvPicPr>
        <p:blipFill>
          <a:blip r:embed="rId2"/>
          <a:stretch>
            <a:fillRect/>
          </a:stretch>
        </p:blipFill>
        <p:spPr>
          <a:xfrm>
            <a:off x="5485765" y="546100"/>
            <a:ext cx="6543040" cy="4908550"/>
          </a:xfrm>
          <a:prstGeom prst="rect">
            <a:avLst/>
          </a:prstGeom>
        </p:spPr>
      </p:pic>
      <p:sp>
        <p:nvSpPr>
          <p:cNvPr id="13" name="文本框 12"/>
          <p:cNvSpPr txBox="1"/>
          <p:nvPr/>
        </p:nvSpPr>
        <p:spPr>
          <a:xfrm>
            <a:off x="104775" y="3489325"/>
            <a:ext cx="5981700" cy="156845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beneficial for network areas with many result points,but  the algorithm must also expand network areas that do not contain any result</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500" fill="hold">
                                          <p:stCondLst>
                                            <p:cond delay="0"/>
                                          </p:stCondLst>
                                        </p:cTn>
                                        <p:tgtEl>
                                          <p:spTgt spid="30"/>
                                        </p:tgtEl>
                                        <p:attrNameLst>
                                          <p:attrName>style.visibility</p:attrName>
                                        </p:attrNameLst>
                                      </p:cBhvr>
                                      <p:to>
                                        <p:strVal val="visible"/>
                                      </p:to>
                                    </p:set>
                                    <p:animEffect transition="in" filter="strips(downLeft)">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683895"/>
            <a:ext cx="6560820" cy="4890770"/>
          </a:xfrm>
          <a:prstGeom prst="rect">
            <a:avLst/>
          </a:prstGeom>
        </p:spPr>
      </p:pic>
      <p:pic>
        <p:nvPicPr>
          <p:cNvPr id="3" name="图片 2"/>
          <p:cNvPicPr>
            <a:picLocks noChangeAspect="1"/>
          </p:cNvPicPr>
          <p:nvPr/>
        </p:nvPicPr>
        <p:blipFill>
          <a:blip r:embed="rId2"/>
          <a:stretch>
            <a:fillRect/>
          </a:stretch>
        </p:blipFill>
        <p:spPr>
          <a:xfrm>
            <a:off x="5445760" y="684530"/>
            <a:ext cx="6635750" cy="4994910"/>
          </a:xfrm>
          <a:prstGeom prst="rect">
            <a:avLst/>
          </a:prstGeom>
        </p:spPr>
      </p:pic>
      <p:sp>
        <p:nvSpPr>
          <p:cNvPr id="13" name="文本框 12"/>
          <p:cNvSpPr txBox="1"/>
          <p:nvPr/>
        </p:nvSpPr>
        <p:spPr>
          <a:xfrm>
            <a:off x="104775" y="3489325"/>
            <a:ext cx="5981700" cy="156845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depends on the overall number of POIs and may require a large number of shortest path computations even for small result sizes</a:t>
            </a:r>
            <a:endParaRPr lang="en-US" altLang="zh-CN" sz="2400">
              <a:solidFill>
                <a:srgbClr val="0070C0"/>
              </a:solidFill>
              <a:sym typeface="+mn-ea"/>
            </a:endParaRPr>
          </a:p>
        </p:txBody>
      </p:sp>
      <p:sp>
        <p:nvSpPr>
          <p:cNvPr id="12" name="文本框 11"/>
          <p:cNvSpPr txBox="1"/>
          <p:nvPr/>
        </p:nvSpPr>
        <p:spPr>
          <a:xfrm>
            <a:off x="-3810" y="1477645"/>
            <a:ext cx="5982335" cy="1198880"/>
          </a:xfrm>
          <a:prstGeom prst="rect">
            <a:avLst/>
          </a:prstGeom>
          <a:noFill/>
        </p:spPr>
        <p:txBody>
          <a:bodyPr wrap="square" rtlCol="0">
            <a:spAutoFit/>
          </a:bodyPr>
          <a:p>
            <a:r>
              <a:rPr lang="en-US" altLang="zh-CN" sz="2400">
                <a:solidFill>
                  <a:srgbClr val="FF0000"/>
                </a:solidFill>
                <a:sym typeface="+mn-ea"/>
              </a:rPr>
              <a:t>(b)</a:t>
            </a:r>
            <a:r>
              <a:rPr lang="en-US" altLang="zh-CN" sz="2400">
                <a:solidFill>
                  <a:srgbClr val="0070C0"/>
                </a:solidFill>
                <a:sym typeface="+mn-ea"/>
              </a:rPr>
              <a:t> compute the </a:t>
            </a:r>
            <a:r>
              <a:rPr lang="en-US" altLang="zh-CN" sz="2400">
                <a:solidFill>
                  <a:srgbClr val="FF0000"/>
                </a:solidFill>
                <a:sym typeface="+mn-ea"/>
              </a:rPr>
              <a:t>shortest path</a:t>
            </a:r>
            <a:r>
              <a:rPr lang="en-US" altLang="zh-CN" sz="2400">
                <a:solidFill>
                  <a:srgbClr val="0070C0"/>
                </a:solidFill>
                <a:sym typeface="+mn-ea"/>
              </a:rPr>
              <a:t> between each POI and the query point, and retain those POIs that are close enough.</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4483</Words>
  <Application>WPS 演示</Application>
  <PresentationFormat>自定义</PresentationFormat>
  <Paragraphs>747</Paragraphs>
  <Slides>29</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华文楷体</vt:lpstr>
      <vt:lpstr>经典综艺体简</vt:lpstr>
      <vt:lpstr>Century Gothic</vt:lpstr>
      <vt:lpstr>Arial Unicode MS</vt:lpstr>
      <vt:lpstr>等线</vt:lpstr>
      <vt:lpstr>Georgia</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Creep</cp:lastModifiedBy>
  <cp:revision>743</cp:revision>
  <dcterms:created xsi:type="dcterms:W3CDTF">2017-08-18T03:02:00Z</dcterms:created>
  <dcterms:modified xsi:type="dcterms:W3CDTF">2018-11-23T05:09:54Z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