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97" r:id="rId3"/>
    <p:sldId id="258" r:id="rId5"/>
    <p:sldId id="259" r:id="rId6"/>
    <p:sldId id="260" r:id="rId7"/>
    <p:sldId id="317" r:id="rId8"/>
    <p:sldId id="307" r:id="rId9"/>
    <p:sldId id="320" r:id="rId10"/>
    <p:sldId id="321" r:id="rId11"/>
    <p:sldId id="322" r:id="rId12"/>
    <p:sldId id="308" r:id="rId13"/>
    <p:sldId id="274" r:id="rId14"/>
    <p:sldId id="318" r:id="rId15"/>
    <p:sldId id="309" r:id="rId16"/>
    <p:sldId id="270" r:id="rId17"/>
    <p:sldId id="319" r:id="rId18"/>
    <p:sldId id="29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B31"/>
    <a:srgbClr val="1E7EF2"/>
    <a:srgbClr val="1A8D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4" autoAdjust="0"/>
    <p:restoredTop sz="95448" autoAdjust="0"/>
  </p:normalViewPr>
  <p:slideViewPr>
    <p:cSldViewPr snapToGrid="0">
      <p:cViewPr varScale="1">
        <p:scale>
          <a:sx n="101" d="100"/>
          <a:sy n="101" d="100"/>
        </p:scale>
        <p:origin x="10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1D1BE-BFDC-4FDB-A32B-9A462BBC0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33" y="6118396"/>
            <a:ext cx="12192000" cy="32016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8"/>
          <p:cNvCxnSpPr/>
          <p:nvPr/>
        </p:nvCxnSpPr>
        <p:spPr>
          <a:xfrm>
            <a:off x="1310722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/>
          <p:cNvCxnSpPr/>
          <p:nvPr/>
        </p:nvCxnSpPr>
        <p:spPr>
          <a:xfrm>
            <a:off x="10104376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73780" y="2729756"/>
            <a:ext cx="7244441" cy="99812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3780" y="5499847"/>
            <a:ext cx="7244441" cy="44105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69" r="208" b="269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16932" y="-1"/>
            <a:ext cx="12225865" cy="687070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6"/>
          <p:cNvCxnSpPr/>
          <p:nvPr/>
        </p:nvCxnSpPr>
        <p:spPr>
          <a:xfrm>
            <a:off x="5743574" y="3457576"/>
            <a:ext cx="502908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89250" y="0"/>
            <a:ext cx="4198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5449" y="2379437"/>
            <a:ext cx="1854654" cy="18546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43574" y="2339096"/>
            <a:ext cx="5029088" cy="102098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43574" y="3574946"/>
            <a:ext cx="5029088" cy="45916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154704" y="1412967"/>
            <a:ext cx="1854654" cy="1854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7465" y="6025515"/>
            <a:ext cx="12245975" cy="837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5187" y="3584102"/>
            <a:ext cx="7201626" cy="1281811"/>
          </a:xfrm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5154613" y="1828800"/>
            <a:ext cx="1854200" cy="11271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1.xml"/><Relationship Id="rId6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5" Type="http://schemas.openxmlformats.org/officeDocument/2006/relationships/notesSlide" Target="../notesSlides/notesSlide11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2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8" Type="http://schemas.openxmlformats.org/officeDocument/2006/relationships/notesSlide" Target="../notesSlides/notesSlide14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03.xml"/><Relationship Id="rId15" Type="http://schemas.openxmlformats.org/officeDocument/2006/relationships/image" Target="../media/image9.jpeg"/><Relationship Id="rId14" Type="http://schemas.openxmlformats.org/officeDocument/2006/relationships/tags" Target="../tags/tag102.xml"/><Relationship Id="rId13" Type="http://schemas.openxmlformats.org/officeDocument/2006/relationships/image" Target="../media/image8.jpeg"/><Relationship Id="rId12" Type="http://schemas.openxmlformats.org/officeDocument/2006/relationships/tags" Target="../tags/tag101.xml"/><Relationship Id="rId11" Type="http://schemas.openxmlformats.org/officeDocument/2006/relationships/image" Target="../media/image7.jpeg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8" Type="http://schemas.openxmlformats.org/officeDocument/2006/relationships/notesSlide" Target="../notesSlides/notesSlide1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16.xml"/><Relationship Id="rId15" Type="http://schemas.openxmlformats.org/officeDocument/2006/relationships/image" Target="../media/image9.jpeg"/><Relationship Id="rId14" Type="http://schemas.openxmlformats.org/officeDocument/2006/relationships/tags" Target="../tags/tag115.xml"/><Relationship Id="rId13" Type="http://schemas.openxmlformats.org/officeDocument/2006/relationships/image" Target="../media/image8.jpeg"/><Relationship Id="rId12" Type="http://schemas.openxmlformats.org/officeDocument/2006/relationships/tags" Target="../tags/tag114.xml"/><Relationship Id="rId11" Type="http://schemas.openxmlformats.org/officeDocument/2006/relationships/image" Target="../media/image7.jpeg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7.xml"/><Relationship Id="rId21" Type="http://schemas.openxmlformats.org/officeDocument/2006/relationships/themeOverride" Target="../theme/themeOverride2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themeOverride" Target="../theme/themeOverride4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3" Type="http://schemas.openxmlformats.org/officeDocument/2006/relationships/image" Target="../media/image4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3" Type="http://schemas.openxmlformats.org/officeDocument/2006/relationships/image" Target="../media/image5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Relationship Id="rId3" Type="http://schemas.openxmlformats.org/officeDocument/2006/relationships/image" Target="../media/image6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15695" y="2360295"/>
            <a:ext cx="10307320" cy="17792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时间和空间受限的代价可达性查询</a:t>
            </a:r>
            <a:endParaRPr lang="zh-CN" altLang="en-US" sz="3600" b="1" dirty="0" smtClean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指导老师：陈子阳      答辩学生：郑凯文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5592445" y="701040"/>
            <a:ext cx="995045" cy="995045"/>
          </a:xfrm>
          <a:prstGeom prst="ellipse">
            <a:avLst/>
          </a:prstGeom>
          <a:noFill/>
          <a:ln>
            <a:solidFill>
              <a:schemeClr val="accent3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65" y="812165"/>
            <a:ext cx="802005" cy="772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57" y="6059808"/>
            <a:ext cx="767194" cy="488923"/>
          </a:xfrm>
          <a:prstGeom prst="rect">
            <a:avLst/>
          </a:prstGeom>
        </p:spPr>
      </p:pic>
      <p:sp>
        <p:nvSpPr>
          <p:cNvPr id="16" name="灯片编号占位符 3"/>
          <p:cNvSpPr txBox="1"/>
          <p:nvPr userDrawn="1"/>
        </p:nvSpPr>
        <p:spPr>
          <a:xfrm>
            <a:off x="5061548" y="6080637"/>
            <a:ext cx="3389136" cy="279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</a:rPr>
              <a:t>东华大学计算机科学与技术学院</a:t>
            </a:r>
            <a:endParaRPr lang="zh-CN" altLang="en-US" sz="1400" b="1" dirty="0" smtClean="0">
              <a:solidFill>
                <a:schemeClr val="bg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</a:t>
            </a:r>
            <a:endParaRPr lang="en-US" altLang="zh-CN" sz="3600" b="1">
              <a:solidFill>
                <a:schemeClr val="bg1"/>
              </a:solidFill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THREE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 sz="3600"/>
              <a:t>3.</a:t>
            </a:r>
            <a:r>
              <a:rPr lang="zh-CN" altLang="en-US" sz="3600"/>
              <a:t>技术路线</a:t>
            </a:r>
            <a:endParaRPr lang="zh-CN" altLang="en-US" sz="360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>
            <p:custDataLst>
              <p:tags r:id="rId1"/>
            </p:custDataLst>
          </p:nvPr>
        </p:nvSpPr>
        <p:spPr>
          <a:xfrm>
            <a:off x="1762697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"/>
            </p:custDataLst>
          </p:nvPr>
        </p:nvSpPr>
        <p:spPr>
          <a:xfrm>
            <a:off x="8941879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40" name="Shape 4117"/>
          <p:cNvSpPr/>
          <p:nvPr>
            <p:custDataLst>
              <p:tags r:id="rId3"/>
            </p:custDataLst>
          </p:nvPr>
        </p:nvSpPr>
        <p:spPr>
          <a:xfrm>
            <a:off x="5736429" y="2035918"/>
            <a:ext cx="696131" cy="8508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30000"/>
              </a:lnSpc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43641" y="2188556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  NER</a:t>
            </a:r>
            <a:endParaRPr lang="en-US" altLang="zh-CN" dirty="0"/>
          </a:p>
        </p:txBody>
      </p: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4558943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795678" y="4137144"/>
            <a:ext cx="2625728" cy="452432"/>
          </a:xfrm>
          <a:prstGeom prst="rect">
            <a:avLst/>
          </a:prstGeom>
        </p:spPr>
        <p:txBody>
          <a:bodyPr wrap="none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>
                <a:solidFill>
                  <a:schemeClr val="tx2"/>
                </a:solidFill>
              </a:rPr>
              <a:t>关系抽取</a:t>
            </a:r>
            <a:endParaRPr lang="zh-CN" altLang="en-US" sz="2000" b="0">
              <a:solidFill>
                <a:schemeClr val="tx2"/>
              </a:solidFill>
            </a:endParaRPr>
          </a:p>
        </p:txBody>
      </p:sp>
      <p:sp>
        <p:nvSpPr>
          <p:cNvPr id="32" name="椭圆 31"/>
          <p:cNvSpPr/>
          <p:nvPr>
            <p:custDataLst>
              <p:tags r:id="rId7"/>
            </p:custDataLst>
          </p:nvPr>
        </p:nvSpPr>
        <p:spPr>
          <a:xfrm>
            <a:off x="5353622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 flipH="1">
            <a:off x="3203006" y="2451808"/>
            <a:ext cx="2150616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9"/>
            </p:custDataLst>
          </p:nvPr>
        </p:nvCxnSpPr>
        <p:spPr>
          <a:xfrm flipH="1">
            <a:off x="6793931" y="2451808"/>
            <a:ext cx="2150616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4187611" y="2389680"/>
            <a:ext cx="181405" cy="1814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11"/>
            </p:custDataLst>
          </p:nvPr>
        </p:nvSpPr>
        <p:spPr>
          <a:xfrm>
            <a:off x="7777202" y="2389679"/>
            <a:ext cx="181405" cy="1814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3.1 关键技术</a:t>
            </a:r>
            <a:endParaRPr lang="en-US" altLang="zh-CN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5435832" y="2173505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    RC</a:t>
            </a:r>
            <a:endParaRPr lang="en-US" altLang="zh-CN" dirty="0"/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9020558" y="2119366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  </a:t>
            </a:r>
            <a:r>
              <a:rPr lang="zh-CN" altLang="en-US" dirty="0"/>
              <a:t>结构化</a:t>
            </a:r>
            <a:endParaRPr lang="zh-CN" altLang="en-US" dirty="0"/>
          </a:p>
        </p:txBody>
      </p:sp>
      <p:cxnSp>
        <p:nvCxnSpPr>
          <p:cNvPr id="14" name="直线箭头连接符 13"/>
          <p:cNvCxnSpPr/>
          <p:nvPr>
            <p:custDataLst>
              <p:tags r:id="rId16"/>
            </p:custDataLst>
          </p:nvPr>
        </p:nvCxnSpPr>
        <p:spPr>
          <a:xfrm>
            <a:off x="2473382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>
            <p:custDataLst>
              <p:tags r:id="rId17"/>
            </p:custDataLst>
          </p:nvPr>
        </p:nvCxnSpPr>
        <p:spPr>
          <a:xfrm>
            <a:off x="6080533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>
            <p:custDataLst>
              <p:tags r:id="rId18"/>
            </p:custDataLst>
          </p:nvPr>
        </p:nvCxnSpPr>
        <p:spPr>
          <a:xfrm>
            <a:off x="9684950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>
            <p:custDataLst>
              <p:tags r:id="rId19"/>
            </p:custDataLst>
          </p:nvPr>
        </p:nvSpPr>
        <p:spPr>
          <a:xfrm>
            <a:off x="957953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20"/>
            </p:custDataLst>
          </p:nvPr>
        </p:nvSpPr>
        <p:spPr>
          <a:xfrm>
            <a:off x="1194688" y="4137144"/>
            <a:ext cx="2625728" cy="452432"/>
          </a:xfrm>
          <a:prstGeom prst="rect">
            <a:avLst/>
          </a:prstGeom>
        </p:spPr>
        <p:txBody>
          <a:bodyPr wrap="none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>
                <a:solidFill>
                  <a:schemeClr val="tx2"/>
                </a:solidFill>
              </a:rPr>
              <a:t>命名实体识别</a:t>
            </a:r>
            <a:endParaRPr lang="zh-CN" altLang="en-US" sz="2000" b="0">
              <a:solidFill>
                <a:schemeClr val="tx2"/>
              </a:solidFill>
            </a:endParaRPr>
          </a:p>
        </p:txBody>
      </p:sp>
      <p:sp>
        <p:nvSpPr>
          <p:cNvPr id="71" name="矩形 70"/>
          <p:cNvSpPr/>
          <p:nvPr>
            <p:custDataLst>
              <p:tags r:id="rId21"/>
            </p:custDataLst>
          </p:nvPr>
        </p:nvSpPr>
        <p:spPr>
          <a:xfrm>
            <a:off x="8161512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2" name="文本框 71"/>
          <p:cNvSpPr txBox="1"/>
          <p:nvPr>
            <p:custDataLst>
              <p:tags r:id="rId22"/>
            </p:custDataLst>
          </p:nvPr>
        </p:nvSpPr>
        <p:spPr>
          <a:xfrm>
            <a:off x="8398247" y="4137144"/>
            <a:ext cx="2625728" cy="452432"/>
          </a:xfrm>
          <a:prstGeom prst="rect">
            <a:avLst/>
          </a:prstGeom>
        </p:spPr>
        <p:txBody>
          <a:bodyPr wrap="none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>
                <a:solidFill>
                  <a:schemeClr val="tx2"/>
                </a:solidFill>
              </a:rPr>
              <a:t>结构化</a:t>
            </a:r>
            <a:endParaRPr lang="zh-CN" altLang="en-US" sz="2000" b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0015" y="4686300"/>
            <a:ext cx="2157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拟使用卷积神经网络和双向长短期记忆神经网络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73955" y="4780280"/>
            <a:ext cx="221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拟使用卷积神经网络，进行关系抽取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98510" y="4780280"/>
            <a:ext cx="221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模型组合完成结构化</a:t>
            </a:r>
            <a:endParaRPr lang="zh-CN" altLang="en-US"/>
          </a:p>
        </p:txBody>
      </p:sp>
    </p:spTree>
    <p:custDataLst>
      <p:tags r:id="rId2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814070" y="1717040"/>
            <a:ext cx="10774680" cy="40582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22743" y="338904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3.2 </a:t>
            </a:r>
            <a:r>
              <a:rPr lang="zh-CN" altLang="en-US"/>
              <a:t>具体实现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47470" y="2514600"/>
            <a:ext cx="3402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“右半结肠癌根治标本”：结肠腺癌Ⅱ-Ⅲ级（溃疡增殖型），瘤体大小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.5×3.0×1.0cm，浸润至浆膜外脂肪组织，侵犯神经及血管壁，个别脉管内见癌栓；回肠切端、结肠切端、网膜、阑尾均未见癌累及；找到肠旁淋巴结2/13枚见癌转移。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974590" y="3679825"/>
            <a:ext cx="1090295" cy="300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6267450" y="2244090"/>
            <a:ext cx="589915" cy="3164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91350" y="2514600"/>
            <a:ext cx="37820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标本： 右半结肠癌根治标本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癌类： 结肠腺癌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级别：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Ⅱ- Ⅲ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形状： 溃疡增殖型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浸润现象：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浆膜外脂肪组织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侵犯现象： 神经及血管壁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癌累及现象：未见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癌转移现象：存在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癌转移比例：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2/13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FOUR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 sz="3600"/>
              <a:t>4.</a:t>
            </a:r>
            <a:r>
              <a:rPr lang="zh-CN" altLang="en-US" sz="3600"/>
              <a:t>创新点及难点</a:t>
            </a:r>
            <a:endParaRPr lang="zh-CN" altLang="en-US" sz="360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>
            <a:stCxn id="10" idx="6"/>
            <a:endCxn id="38" idx="2"/>
          </p:cNvCxnSpPr>
          <p:nvPr>
            <p:custDataLst>
              <p:tags r:id="rId1"/>
            </p:custDataLst>
          </p:nvPr>
        </p:nvCxnSpPr>
        <p:spPr>
          <a:xfrm>
            <a:off x="2820637" y="4059109"/>
            <a:ext cx="6593329" cy="0"/>
          </a:xfrm>
          <a:prstGeom prst="line">
            <a:avLst/>
          </a:prstGeom>
          <a:ln>
            <a:solidFill>
              <a:schemeClr val="accent3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1463041"/>
            <a:ext cx="12192000" cy="171217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>
            <p:custDataLst>
              <p:tags r:id="rId3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954120" y="268897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4.1 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创新点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2364190" y="3830885"/>
            <a:ext cx="456447" cy="4564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5" name="椭圆 34"/>
          <p:cNvSpPr/>
          <p:nvPr>
            <p:custDataLst>
              <p:tags r:id="rId6"/>
            </p:custDataLst>
          </p:nvPr>
        </p:nvSpPr>
        <p:spPr>
          <a:xfrm>
            <a:off x="5752994" y="3830885"/>
            <a:ext cx="456447" cy="4564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38" name="椭圆 37"/>
          <p:cNvSpPr/>
          <p:nvPr>
            <p:custDataLst>
              <p:tags r:id="rId7"/>
            </p:custDataLst>
          </p:nvPr>
        </p:nvSpPr>
        <p:spPr>
          <a:xfrm>
            <a:off x="9413966" y="3830885"/>
            <a:ext cx="456447" cy="4564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3</a:t>
            </a:r>
            <a:endParaRPr lang="zh-CN" altLang="en-US" sz="1600" dirty="0"/>
          </a:p>
        </p:txBody>
      </p:sp>
      <p:cxnSp>
        <p:nvCxnSpPr>
          <p:cNvPr id="12" name="直线连接符 11"/>
          <p:cNvCxnSpPr/>
          <p:nvPr>
            <p:custDataLst>
              <p:tags r:id="rId8"/>
            </p:custDataLst>
          </p:nvPr>
        </p:nvCxnSpPr>
        <p:spPr>
          <a:xfrm>
            <a:off x="4320117" y="4059109"/>
            <a:ext cx="0" cy="2036891"/>
          </a:xfrm>
          <a:prstGeom prst="line">
            <a:avLst/>
          </a:prstGeom>
          <a:ln>
            <a:solidFill>
              <a:schemeClr val="accent3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>
            <p:custDataLst>
              <p:tags r:id="rId9"/>
            </p:custDataLst>
          </p:nvPr>
        </p:nvCxnSpPr>
        <p:spPr>
          <a:xfrm>
            <a:off x="7739063" y="4059015"/>
            <a:ext cx="0" cy="2036985"/>
          </a:xfrm>
          <a:prstGeom prst="line">
            <a:avLst/>
          </a:prstGeom>
          <a:ln>
            <a:solidFill>
              <a:schemeClr val="accent3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2" y="1671444"/>
            <a:ext cx="3146573" cy="1768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669483"/>
            <a:ext cx="3151405" cy="17703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50" y="1669482"/>
            <a:ext cx="3128071" cy="17587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67460" y="4608195"/>
            <a:ext cx="2747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避免数据预处理，人工特征提取等操作，可以直接利用临床数据进行深度学习提取特征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7560" y="4712970"/>
            <a:ext cx="2747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针对病人的临床数据，使用字符向量和词向量进行输入数据编码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6415" y="4712970"/>
            <a:ext cx="2747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在机器学习平台上实现肠癌病症数据的结构化，使用多个深度神经网络解决结构化问题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>
            <a:stCxn id="10" idx="6"/>
            <a:endCxn id="38" idx="2"/>
          </p:cNvCxnSpPr>
          <p:nvPr>
            <p:custDataLst>
              <p:tags r:id="rId1"/>
            </p:custDataLst>
          </p:nvPr>
        </p:nvCxnSpPr>
        <p:spPr>
          <a:xfrm>
            <a:off x="2820637" y="4059109"/>
            <a:ext cx="6593329" cy="0"/>
          </a:xfrm>
          <a:prstGeom prst="line">
            <a:avLst/>
          </a:prstGeom>
          <a:ln>
            <a:solidFill>
              <a:schemeClr val="accent3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1463041"/>
            <a:ext cx="12192000" cy="171217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>
            <p:custDataLst>
              <p:tags r:id="rId3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954120" y="268897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4.2 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难点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2364190" y="3830885"/>
            <a:ext cx="456447" cy="4564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5" name="椭圆 34"/>
          <p:cNvSpPr/>
          <p:nvPr>
            <p:custDataLst>
              <p:tags r:id="rId6"/>
            </p:custDataLst>
          </p:nvPr>
        </p:nvSpPr>
        <p:spPr>
          <a:xfrm>
            <a:off x="5752994" y="3830885"/>
            <a:ext cx="456447" cy="4564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38" name="椭圆 37"/>
          <p:cNvSpPr/>
          <p:nvPr>
            <p:custDataLst>
              <p:tags r:id="rId7"/>
            </p:custDataLst>
          </p:nvPr>
        </p:nvSpPr>
        <p:spPr>
          <a:xfrm>
            <a:off x="9413966" y="3830885"/>
            <a:ext cx="456447" cy="4564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3</a:t>
            </a:r>
            <a:endParaRPr lang="zh-CN" altLang="en-US" sz="1600" dirty="0"/>
          </a:p>
        </p:txBody>
      </p:sp>
      <p:cxnSp>
        <p:nvCxnSpPr>
          <p:cNvPr id="12" name="直线连接符 11"/>
          <p:cNvCxnSpPr/>
          <p:nvPr>
            <p:custDataLst>
              <p:tags r:id="rId8"/>
            </p:custDataLst>
          </p:nvPr>
        </p:nvCxnSpPr>
        <p:spPr>
          <a:xfrm>
            <a:off x="4320117" y="4059109"/>
            <a:ext cx="0" cy="2036891"/>
          </a:xfrm>
          <a:prstGeom prst="line">
            <a:avLst/>
          </a:prstGeom>
          <a:ln>
            <a:solidFill>
              <a:schemeClr val="accent3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>
            <p:custDataLst>
              <p:tags r:id="rId9"/>
            </p:custDataLst>
          </p:nvPr>
        </p:nvCxnSpPr>
        <p:spPr>
          <a:xfrm>
            <a:off x="7739063" y="4059015"/>
            <a:ext cx="0" cy="2036985"/>
          </a:xfrm>
          <a:prstGeom prst="line">
            <a:avLst/>
          </a:prstGeom>
          <a:ln>
            <a:solidFill>
              <a:schemeClr val="accent3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2" y="1671444"/>
            <a:ext cx="3146573" cy="1768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669483"/>
            <a:ext cx="3151405" cy="17703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50" y="1669482"/>
            <a:ext cx="3128071" cy="17587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56360" y="4741545"/>
            <a:ext cx="2713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解决肠癌病症临床数据的变长输入问题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9190" y="4752975"/>
            <a:ext cx="2425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解决卷积神经网络处理文本需要深层模型问题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75650" y="4808220"/>
            <a:ext cx="2637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解决深度学习模型的不同模块的组合和构建问题</a:t>
            </a:r>
            <a:endParaRPr lang="zh-CN" altLang="en-US"/>
          </a:p>
        </p:txBody>
      </p:sp>
    </p:spTree>
    <p:custDataLst>
      <p:tags r:id="rId1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03137" y="3711737"/>
            <a:ext cx="7201626" cy="1281811"/>
          </a:xfrm>
        </p:spPr>
        <p:txBody>
          <a:bodyPr/>
          <a:lstStyle/>
          <a:p>
            <a:r>
              <a:rPr lang="zh-CN" altLang="en-US"/>
              <a:t>请老师批评指导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369219" y="2651791"/>
            <a:ext cx="1922371" cy="233659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236217" y="943577"/>
            <a:ext cx="1512702" cy="81144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目 录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1239744" y="1818847"/>
            <a:ext cx="13156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98290" y="943577"/>
            <a:ext cx="3032690" cy="81144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5"/>
          <p:cNvSpPr txBox="1"/>
          <p:nvPr>
            <p:custDataLst>
              <p:tags r:id="rId5"/>
            </p:custDataLst>
          </p:nvPr>
        </p:nvSpPr>
        <p:spPr>
          <a:xfrm>
            <a:off x="1807845" y="3573145"/>
            <a:ext cx="1424940" cy="4857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000">
                <a:solidFill>
                  <a:schemeClr val="tx2"/>
                </a:solidFill>
                <a:sym typeface="+mn-lt"/>
              </a:rPr>
              <a:t>选题背景</a:t>
            </a:r>
            <a:endParaRPr kumimoji="1" lang="zh-CN" altLang="en-US" sz="2000">
              <a:solidFill>
                <a:schemeClr val="tx2"/>
              </a:solidFill>
              <a:sym typeface="+mn-lt"/>
            </a:endParaRPr>
          </a:p>
        </p:txBody>
      </p:sp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3787935" y="2651791"/>
            <a:ext cx="1922371" cy="233659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6206651" y="2651791"/>
            <a:ext cx="1922371" cy="233659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8625366" y="2651791"/>
            <a:ext cx="1922371" cy="233659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0" name="文本框 5"/>
          <p:cNvSpPr txBox="1"/>
          <p:nvPr>
            <p:custDataLst>
              <p:tags r:id="rId9"/>
            </p:custDataLst>
          </p:nvPr>
        </p:nvSpPr>
        <p:spPr>
          <a:xfrm>
            <a:off x="4131310" y="3454400"/>
            <a:ext cx="1428750" cy="77279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000">
                <a:solidFill>
                  <a:schemeClr val="tx2"/>
                </a:solidFill>
                <a:sym typeface="+mn-lt"/>
              </a:rPr>
              <a:t>研究方法</a:t>
            </a:r>
            <a:endParaRPr kumimoji="1" lang="zh-CN" altLang="en-US" sz="2000">
              <a:solidFill>
                <a:schemeClr val="tx2"/>
              </a:solidFill>
              <a:sym typeface="+mn-lt"/>
            </a:endParaRPr>
          </a:p>
        </p:txBody>
      </p:sp>
      <p:sp>
        <p:nvSpPr>
          <p:cNvPr id="13" name="文本框 5"/>
          <p:cNvSpPr txBox="1"/>
          <p:nvPr>
            <p:custDataLst>
              <p:tags r:id="rId10"/>
            </p:custDataLst>
          </p:nvPr>
        </p:nvSpPr>
        <p:spPr>
          <a:xfrm>
            <a:off x="8972550" y="3310890"/>
            <a:ext cx="1433195" cy="10102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kumimoji="1" lang="zh-CN" altLang="en-US" sz="2000">
                <a:solidFill>
                  <a:schemeClr val="tx2"/>
                </a:solidFill>
                <a:sym typeface="+mn-lt"/>
              </a:rPr>
              <a:t>创新点及难点</a:t>
            </a:r>
            <a:endParaRPr kumimoji="1" lang="zh-CN" altLang="en-US" sz="2000">
              <a:solidFill>
                <a:schemeClr val="tx2"/>
              </a:solidFill>
              <a:sym typeface="+mn-lt"/>
            </a:endParaRPr>
          </a:p>
        </p:txBody>
      </p:sp>
      <p:sp>
        <p:nvSpPr>
          <p:cNvPr id="23" name="文本框 5"/>
          <p:cNvSpPr txBox="1"/>
          <p:nvPr>
            <p:custDataLst>
              <p:tags r:id="rId11"/>
            </p:custDataLst>
          </p:nvPr>
        </p:nvSpPr>
        <p:spPr>
          <a:xfrm>
            <a:off x="6474601" y="3311087"/>
            <a:ext cx="1386471" cy="101014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000">
                <a:solidFill>
                  <a:schemeClr val="tx2"/>
                </a:solidFill>
                <a:sym typeface="+mn-lt"/>
              </a:rPr>
              <a:t>技术路线</a:t>
            </a:r>
            <a:endParaRPr kumimoji="1" lang="zh-CN" altLang="en-US" sz="2000">
              <a:solidFill>
                <a:schemeClr val="tx2"/>
              </a:solidFill>
              <a:sym typeface="+mn-lt"/>
            </a:endParaRPr>
          </a:p>
        </p:txBody>
      </p:sp>
      <p:sp>
        <p:nvSpPr>
          <p:cNvPr id="17" name="直角三角形 16"/>
          <p:cNvSpPr/>
          <p:nvPr>
            <p:custDataLst>
              <p:tags r:id="rId12"/>
            </p:custDataLst>
          </p:nvPr>
        </p:nvSpPr>
        <p:spPr>
          <a:xfrm flipV="1">
            <a:off x="1369219" y="2633304"/>
            <a:ext cx="568606" cy="56860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1374969" y="2606151"/>
            <a:ext cx="323285" cy="390643"/>
          </a:xfrm>
          <a:prstGeom prst="rect">
            <a:avLst/>
          </a:prstGeom>
        </p:spPr>
        <p:txBody>
          <a:bodyPr wrap="none" lIns="90000" tIns="46800" rIns="90000" bIns="4680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" name="直角三角形 20"/>
          <p:cNvSpPr/>
          <p:nvPr>
            <p:custDataLst>
              <p:tags r:id="rId14"/>
            </p:custDataLst>
          </p:nvPr>
        </p:nvSpPr>
        <p:spPr>
          <a:xfrm flipV="1">
            <a:off x="3784877" y="2639577"/>
            <a:ext cx="568606" cy="56860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3790627" y="2599879"/>
            <a:ext cx="323285" cy="390643"/>
          </a:xfrm>
          <a:prstGeom prst="rect">
            <a:avLst/>
          </a:prstGeom>
        </p:spPr>
        <p:txBody>
          <a:bodyPr wrap="none" lIns="90000" tIns="46800" rIns="90000" bIns="4680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4" name="直角三角形 33"/>
          <p:cNvSpPr/>
          <p:nvPr>
            <p:custDataLst>
              <p:tags r:id="rId16"/>
            </p:custDataLst>
          </p:nvPr>
        </p:nvSpPr>
        <p:spPr>
          <a:xfrm flipV="1">
            <a:off x="6212711" y="2633304"/>
            <a:ext cx="568606" cy="56860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35" name="文本框 34"/>
          <p:cNvSpPr txBox="1"/>
          <p:nvPr>
            <p:custDataLst>
              <p:tags r:id="rId17"/>
            </p:custDataLst>
          </p:nvPr>
        </p:nvSpPr>
        <p:spPr>
          <a:xfrm>
            <a:off x="6218460" y="2606151"/>
            <a:ext cx="323285" cy="390643"/>
          </a:xfrm>
          <a:prstGeom prst="rect">
            <a:avLst/>
          </a:prstGeom>
        </p:spPr>
        <p:txBody>
          <a:bodyPr wrap="none" lIns="90000" tIns="46800" rIns="90000" bIns="4680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37" name="直角三角形 36"/>
          <p:cNvSpPr/>
          <p:nvPr>
            <p:custDataLst>
              <p:tags r:id="rId18"/>
            </p:custDataLst>
          </p:nvPr>
        </p:nvSpPr>
        <p:spPr>
          <a:xfrm flipV="1">
            <a:off x="8628368" y="2639577"/>
            <a:ext cx="568606" cy="56860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38" name="文本框 37"/>
          <p:cNvSpPr txBox="1"/>
          <p:nvPr>
            <p:custDataLst>
              <p:tags r:id="rId19"/>
            </p:custDataLst>
          </p:nvPr>
        </p:nvSpPr>
        <p:spPr>
          <a:xfrm>
            <a:off x="8634118" y="2599879"/>
            <a:ext cx="323285" cy="390643"/>
          </a:xfrm>
          <a:prstGeom prst="rect">
            <a:avLst/>
          </a:prstGeom>
        </p:spPr>
        <p:txBody>
          <a:bodyPr wrap="none" lIns="90000" tIns="46800" rIns="90000" bIns="4680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 sz="3600"/>
              <a:t>1.</a:t>
            </a:r>
            <a:r>
              <a:rPr lang="zh-CN" altLang="en-US" sz="3600"/>
              <a:t>选题背景</a:t>
            </a:r>
            <a:endParaRPr lang="zh-CN" altLang="en-US" sz="3600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ONE</a:t>
            </a:r>
            <a:endParaRPr lang="en-US" altLang="zh-CN" sz="4800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6157915" y="4155076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1078" y="4157663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Shape 2950"/>
          <p:cNvSpPr/>
          <p:nvPr>
            <p:custDataLst>
              <p:tags r:id="rId3"/>
            </p:custDataLst>
          </p:nvPr>
        </p:nvSpPr>
        <p:spPr>
          <a:xfrm>
            <a:off x="766873" y="437523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>
            <p:custDataLst>
              <p:tags r:id="rId4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Shape 2950"/>
          <p:cNvSpPr/>
          <p:nvPr>
            <p:custDataLst>
              <p:tags r:id="rId5"/>
            </p:custDataLst>
          </p:nvPr>
        </p:nvSpPr>
        <p:spPr>
          <a:xfrm>
            <a:off x="6558545" y="437523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994338" y="4332609"/>
            <a:ext cx="4377013" cy="49244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b" anchorCtr="0" forceAA="0" compatLnSpc="1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背景2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195929" y="4317278"/>
            <a:ext cx="4440901" cy="492443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背景1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2513305" y="1390453"/>
            <a:ext cx="7165500" cy="525016"/>
          </a:xfrm>
          <a:prstGeom prst="rect">
            <a:avLst/>
          </a:prstGeom>
        </p:spPr>
        <p:txBody>
          <a:bodyPr wrap="square" lIns="90000" tIns="46800" rIns="90000" bIns="46800" anchor="b" anchorCtr="0">
            <a:normAutofit fontScale="90000" lnSpcReduction="1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基于深度学习的肠癌诊断电子病历后结构化方法研究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1.1 选题背景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53490" y="2099945"/>
            <a:ext cx="100114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卫生部办公厅于2009年7月份发布了《电子病历基本架构与数据标准（征求意见稿）》。特别针对电子病历的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结构化方面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进行深入的探讨，希望能够为国内电子病历系统总体建设和投资计划提供参考，为保证各地医院信息化建设科学合理有效地进行。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6485" y="4836160"/>
            <a:ext cx="42602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固定表单录入方法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开放式的结构化录入方法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通过语义分析自动结构化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80860" y="4836160"/>
            <a:ext cx="388175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深度学习方法实现结构化：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命名实体识别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关系抽取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1625600" y="1943100"/>
            <a:ext cx="9301480" cy="341439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22743" y="338904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1.2 </a:t>
            </a:r>
            <a:r>
              <a:rPr lang="zh-CN" altLang="en-US"/>
              <a:t>选题意义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25015" y="2113280"/>
            <a:ext cx="81419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dirty="0">
                <a:sym typeface="+mn-ea"/>
              </a:rPr>
              <a:t>以便为临床数据仓库提供宝贵数据，</a:t>
            </a:r>
            <a:r>
              <a:rPr lang="zh-CN" altLang="en-US" sz="1800" dirty="0">
                <a:sym typeface="+mn-ea"/>
              </a:rPr>
              <a:t>为提高医疗技术水平和医疗质量服务</a:t>
            </a:r>
            <a:endParaRPr lang="zh-CN" altLang="en-US" sz="1800" dirty="0"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为防范医疗风险服务，为教学、科研、统计服务</a:t>
            </a:r>
            <a:endParaRPr lang="zh-CN" altLang="en-US" sz="2400" dirty="0"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dirty="0">
                <a:sym typeface="+mn-ea"/>
              </a:rPr>
              <a:t>解决因不同医生的知识水平和临床经验的差异而造成的误诊，提高医生诊断的正确率</a:t>
            </a:r>
            <a:endParaRPr lang="zh-CN" altLang="en-US" dirty="0"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dirty="0">
                <a:sym typeface="+mn-ea"/>
              </a:rPr>
              <a:t>使用深度学习对肠癌疾病进行有效分析，有助于肠癌疾病的早期发现和确诊</a:t>
            </a:r>
            <a:endParaRPr lang="zh-CN" altLang="en-US"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TWO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 sz="3600"/>
              <a:t>2.</a:t>
            </a:r>
            <a:r>
              <a:rPr lang="zh-CN" altLang="en-US" sz="3600"/>
              <a:t>研究方法</a:t>
            </a:r>
            <a:endParaRPr lang="zh-CN" altLang="en-US" sz="36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"/>
            </p:custDataLst>
          </p:nvPr>
        </p:nvSpPr>
        <p:spPr>
          <a:xfrm>
            <a:off x="922743" y="338904"/>
            <a:ext cx="3676263" cy="59721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参考文献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" y="1730375"/>
            <a:ext cx="9008110" cy="4714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0715" y="1140460"/>
            <a:ext cx="837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Empower Sequence Labeling with Task-Aware Neural Language Model</a:t>
            </a:r>
            <a:endParaRPr lang="zh-CN" altLang="en-US" sz="200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"/>
            </p:custDataLst>
          </p:nvPr>
        </p:nvSpPr>
        <p:spPr>
          <a:xfrm>
            <a:off x="922743" y="338904"/>
            <a:ext cx="3676263" cy="59721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2.2 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参考文献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5" y="1794510"/>
            <a:ext cx="9795510" cy="42652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70050" y="1226185"/>
            <a:ext cx="8553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Semi-supervised sequence tagging with bidirectional language models</a:t>
            </a:r>
            <a:endParaRPr lang="zh-CN" altLang="en-US" sz="200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"/>
            </p:custDataLst>
          </p:nvPr>
        </p:nvSpPr>
        <p:spPr>
          <a:xfrm>
            <a:off x="922743" y="338904"/>
            <a:ext cx="3676263" cy="59721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2.3 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参考文献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内容占位符 2"/>
          <p:cNvPicPr>
            <a:picLocks noChangeAspect="1"/>
          </p:cNvPicPr>
          <p:nvPr/>
        </p:nvPicPr>
        <p:blipFill>
          <a:blip r:embed="rId3"/>
          <a:srcRect t="2610"/>
          <a:stretch>
            <a:fillRect/>
          </a:stretch>
        </p:blipFill>
        <p:spPr>
          <a:xfrm>
            <a:off x="1567180" y="1784350"/>
            <a:ext cx="8475345" cy="43827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16125" y="1238885"/>
            <a:ext cx="7844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Joint entity and relation extraction based on a hybrid neural network</a:t>
            </a:r>
            <a:endParaRPr lang="zh-CN" altLang="en-US" sz="2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73_1*i*0"/>
  <p:tag name="KSO_WM_TEMPLATE_CATEGORY" val="custom"/>
  <p:tag name="KSO_WM_TEMPLATE_INDEX" val="20185073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b"/>
  <p:tag name="KSO_WM_UNIT_INDEX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2*b*1"/>
  <p:tag name="KSO_WM_UNIT_PRESET_TEXT" val="目 录"/>
</p:tagLst>
</file>

<file path=ppt/tags/tag10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d"/>
  <p:tag name="KSO_WM_UNIT_INDEX" val="1_1_1"/>
  <p:tag name="KSO_WM_UNIT_ID" val="custom20188997_10*l_h_d*1_1_1"/>
  <p:tag name="KSO_WM_UNIT_LAYERLEVEL" val="1_1_1"/>
  <p:tag name="KSO_WM_UNIT_VALUE" val="491*873"/>
  <p:tag name="KSO_WM_UNIT_HIGHLIGHT" val="0"/>
  <p:tag name="KSO_WM_UNIT_COMPATIBLE" val="0"/>
  <p:tag name="KSO_WM_UNIT_CLEAR" val="0"/>
  <p:tag name="KSO_WM_BEAUTIFY_FLAG" val="#wm#"/>
  <p:tag name="KSO_WM_DIAGRAM_GROUP_CODE" val="l1-3"/>
</p:tagLst>
</file>

<file path=ppt/tags/tag10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d"/>
  <p:tag name="KSO_WM_UNIT_INDEX" val="1_2_1"/>
  <p:tag name="KSO_WM_UNIT_ID" val="custom20188997_10*l_h_d*1_2_1"/>
  <p:tag name="KSO_WM_UNIT_LAYERLEVEL" val="1_1_1"/>
  <p:tag name="KSO_WM_UNIT_VALUE" val="491*875"/>
  <p:tag name="KSO_WM_UNIT_HIGHLIGHT" val="0"/>
  <p:tag name="KSO_WM_UNIT_COMPATIBLE" val="0"/>
  <p:tag name="KSO_WM_UNIT_CLEAR" val="0"/>
  <p:tag name="KSO_WM_BEAUTIFY_FLAG" val="#wm#"/>
  <p:tag name="KSO_WM_DIAGRAM_GROUP_CODE" val="l1-3"/>
</p:tagLst>
</file>

<file path=ppt/tags/tag10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d"/>
  <p:tag name="KSO_WM_UNIT_INDEX" val="1_3_1"/>
  <p:tag name="KSO_WM_UNIT_ID" val="custom20188997_10*l_h_d*1_3_1"/>
  <p:tag name="KSO_WM_UNIT_LAYERLEVEL" val="1_1_1"/>
  <p:tag name="KSO_WM_UNIT_VALUE" val="488*868"/>
  <p:tag name="KSO_WM_UNIT_HIGHLIGHT" val="0"/>
  <p:tag name="KSO_WM_UNIT_COMPATIBLE" val="0"/>
  <p:tag name="KSO_WM_UNIT_CLEAR" val="0"/>
  <p:tag name="KSO_WM_BEAUTIFY_FLAG" val="#wm#"/>
  <p:tag name="KSO_WM_DIAGRAM_GROUP_CODE" val="l1-3"/>
</p:tagLst>
</file>

<file path=ppt/tags/tag103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0*115"/>
  <p:tag name="KSO_WM_SLIDE_SIZE" val="960*387"/>
  <p:tag name="KSO_WM_COMBINE_RELATE_SLIDE_ID" val="background20185107_10"/>
  <p:tag name="KSO_WM_TEMPLATE_CATEGORY" val="custom"/>
  <p:tag name="KSO_WM_TEMPLATE_INDEX" val="20188997"/>
  <p:tag name="KSO_WM_SLIDE_ID" val="custom20188997_10"/>
  <p:tag name="KSO_WM_SLIDE_INDEX" val="10"/>
  <p:tag name="KSO_WM_DIAGRAM_GROUP_CODE" val="l1-3"/>
  <p:tag name="KSO_WM_TEMPLATE_SUBCATEGORY" val="combine"/>
</p:tagLst>
</file>

<file path=ppt/tags/tag104.xml><?xml version="1.0" encoding="utf-8"?>
<p:tagLst xmlns:p="http://schemas.openxmlformats.org/presentationml/2006/main">
  <p:tag name="KSO_WM_TEMPLATE_CATEGORY" val="custom"/>
  <p:tag name="KSO_WM_TEMPLATE_INDEX" val="20188997"/>
  <p:tag name="KSO_WM_UNIT_TYPE" val="l_i"/>
  <p:tag name="KSO_WM_UNIT_INDEX" val="1_1"/>
  <p:tag name="KSO_WM_UNIT_LAYERLEVEL" val="1_1"/>
  <p:tag name="KSO_WM_BEAUTIFY_FLAG" val="#wm#"/>
  <p:tag name="KSO_WM_TAG_VERSION" val="1.0"/>
  <p:tag name="KSO_WM_DIAGRAM_GROUP_CODE" val="l1-3"/>
  <p:tag name="KSO_WM_UNIT_ID" val="custom20188997_10*l_i*1_1"/>
</p:tagLst>
</file>

<file path=ppt/tags/tag105.xml><?xml version="1.0" encoding="utf-8"?>
<p:tagLst xmlns:p="http://schemas.openxmlformats.org/presentationml/2006/main">
  <p:tag name="KSO_WM_TEMPLATE_CATEGORY" val="custom"/>
  <p:tag name="KSO_WM_TEMPLATE_INDEX" val="20188997"/>
  <p:tag name="KSO_WM_UNIT_TYPE" val="l_i"/>
  <p:tag name="KSO_WM_UNIT_INDEX" val="1_4"/>
  <p:tag name="KSO_WM_UNIT_LAYERLEVEL" val="1_1"/>
  <p:tag name="KSO_WM_BEAUTIFY_FLAG" val="#wm#"/>
  <p:tag name="KSO_WM_TAG_VERSION" val="1.0"/>
  <p:tag name="KSO_WM_DIAGRAM_GROUP_CODE" val="l1-3"/>
  <p:tag name="KSO_WM_UNIT_ID" val="custom20188997_10*l_i*1_4"/>
</p:tagLst>
</file>

<file path=ppt/tags/tag10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10*i*4"/>
  <p:tag name="KSO_WM_TEMPLATE_CATEGORY" val="custom"/>
  <p:tag name="KSO_WM_TEMPLATE_INDEX" val="20188997"/>
  <p:tag name="KSO_WM_UNIT_INDEX" val="4"/>
</p:tagLst>
</file>

<file path=ppt/tags/tag107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97_10*a*1"/>
  <p:tag name="KSO_WM_UNIT_PRESET_TEXT" val="4.1 研究成果"/>
</p:tagLst>
</file>

<file path=ppt/tags/tag108.xml><?xml version="1.0" encoding="utf-8"?>
<p:tagLst xmlns:p="http://schemas.openxmlformats.org/presentationml/2006/main">
  <p:tag name="KSO_WM_TEMPLATE_CATEGORY" val="custom"/>
  <p:tag name="KSO_WM_TEMPLATE_INDEX" val="20188997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97_10*l_h_i*1_1_1"/>
</p:tagLst>
</file>

<file path=ppt/tags/tag109.xml><?xml version="1.0" encoding="utf-8"?>
<p:tagLst xmlns:p="http://schemas.openxmlformats.org/presentationml/2006/main">
  <p:tag name="KSO_WM_TEMPLATE_CATEGORY" val="custom"/>
  <p:tag name="KSO_WM_TEMPLATE_INDEX" val="20188997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8997_10*l_h_i*1_2_1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2*i*2"/>
  <p:tag name="KSO_WM_TEMPLATE_CATEGORY" val="custom"/>
  <p:tag name="KSO_WM_TEMPLATE_INDEX" val="20188997"/>
  <p:tag name="KSO_WM_UNIT_INDEX" val="2"/>
</p:tagLst>
</file>

<file path=ppt/tags/tag110.xml><?xml version="1.0" encoding="utf-8"?>
<p:tagLst xmlns:p="http://schemas.openxmlformats.org/presentationml/2006/main">
  <p:tag name="KSO_WM_TEMPLATE_CATEGORY" val="custom"/>
  <p:tag name="KSO_WM_TEMPLATE_INDEX" val="20188997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3"/>
  <p:tag name="KSO_WM_UNIT_ID" val="custom20188997_10*l_h_i*1_3_1"/>
</p:tagLst>
</file>

<file path=ppt/tags/tag111.xml><?xml version="1.0" encoding="utf-8"?>
<p:tagLst xmlns:p="http://schemas.openxmlformats.org/presentationml/2006/main">
  <p:tag name="KSO_WM_TEMPLATE_CATEGORY" val="custom"/>
  <p:tag name="KSO_WM_TEMPLATE_INDEX" val="20188997"/>
  <p:tag name="KSO_WM_UNIT_TYPE" val="l_i"/>
  <p:tag name="KSO_WM_UNIT_INDEX" val="1_3"/>
  <p:tag name="KSO_WM_UNIT_LAYERLEVEL" val="1_1"/>
  <p:tag name="KSO_WM_BEAUTIFY_FLAG" val="#wm#"/>
  <p:tag name="KSO_WM_TAG_VERSION" val="1.0"/>
  <p:tag name="KSO_WM_DIAGRAM_GROUP_CODE" val="l1-3"/>
  <p:tag name="KSO_WM_UNIT_ID" val="custom20188997_10*l_i*1_3"/>
</p:tagLst>
</file>

<file path=ppt/tags/tag112.xml><?xml version="1.0" encoding="utf-8"?>
<p:tagLst xmlns:p="http://schemas.openxmlformats.org/presentationml/2006/main">
  <p:tag name="KSO_WM_TEMPLATE_CATEGORY" val="custom"/>
  <p:tag name="KSO_WM_TEMPLATE_INDEX" val="20188997"/>
  <p:tag name="KSO_WM_UNIT_TYPE" val="l_i"/>
  <p:tag name="KSO_WM_UNIT_INDEX" val="1_2"/>
  <p:tag name="KSO_WM_UNIT_LAYERLEVEL" val="1_1"/>
  <p:tag name="KSO_WM_BEAUTIFY_FLAG" val="#wm#"/>
  <p:tag name="KSO_WM_TAG_VERSION" val="1.0"/>
  <p:tag name="KSO_WM_DIAGRAM_GROUP_CODE" val="l1-3"/>
  <p:tag name="KSO_WM_UNIT_ID" val="custom20188997_10*l_i*1_2"/>
</p:tagLst>
</file>

<file path=ppt/tags/tag11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d"/>
  <p:tag name="KSO_WM_UNIT_INDEX" val="1_1_1"/>
  <p:tag name="KSO_WM_UNIT_ID" val="custom20188997_10*l_h_d*1_1_1"/>
  <p:tag name="KSO_WM_UNIT_LAYERLEVEL" val="1_1_1"/>
  <p:tag name="KSO_WM_UNIT_VALUE" val="491*873"/>
  <p:tag name="KSO_WM_UNIT_HIGHLIGHT" val="0"/>
  <p:tag name="KSO_WM_UNIT_COMPATIBLE" val="0"/>
  <p:tag name="KSO_WM_UNIT_CLEAR" val="0"/>
  <p:tag name="KSO_WM_BEAUTIFY_FLAG" val="#wm#"/>
  <p:tag name="KSO_WM_DIAGRAM_GROUP_CODE" val="l1-3"/>
</p:tagLst>
</file>

<file path=ppt/tags/tag11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d"/>
  <p:tag name="KSO_WM_UNIT_INDEX" val="1_2_1"/>
  <p:tag name="KSO_WM_UNIT_ID" val="custom20188997_10*l_h_d*1_2_1"/>
  <p:tag name="KSO_WM_UNIT_LAYERLEVEL" val="1_1_1"/>
  <p:tag name="KSO_WM_UNIT_VALUE" val="491*875"/>
  <p:tag name="KSO_WM_UNIT_HIGHLIGHT" val="0"/>
  <p:tag name="KSO_WM_UNIT_COMPATIBLE" val="0"/>
  <p:tag name="KSO_WM_UNIT_CLEAR" val="0"/>
  <p:tag name="KSO_WM_BEAUTIFY_FLAG" val="#wm#"/>
  <p:tag name="KSO_WM_DIAGRAM_GROUP_CODE" val="l1-3"/>
</p:tagLst>
</file>

<file path=ppt/tags/tag11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d"/>
  <p:tag name="KSO_WM_UNIT_INDEX" val="1_3_1"/>
  <p:tag name="KSO_WM_UNIT_ID" val="custom20188997_10*l_h_d*1_3_1"/>
  <p:tag name="KSO_WM_UNIT_LAYERLEVEL" val="1_1_1"/>
  <p:tag name="KSO_WM_UNIT_VALUE" val="488*868"/>
  <p:tag name="KSO_WM_UNIT_HIGHLIGHT" val="0"/>
  <p:tag name="KSO_WM_UNIT_COMPATIBLE" val="0"/>
  <p:tag name="KSO_WM_UNIT_CLEAR" val="0"/>
  <p:tag name="KSO_WM_BEAUTIFY_FLAG" val="#wm#"/>
  <p:tag name="KSO_WM_DIAGRAM_GROUP_CODE" val="l1-3"/>
</p:tagLst>
</file>

<file path=ppt/tags/tag116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0*115"/>
  <p:tag name="KSO_WM_SLIDE_SIZE" val="960*387"/>
  <p:tag name="KSO_WM_COMBINE_RELATE_SLIDE_ID" val="background20185107_10"/>
  <p:tag name="KSO_WM_TEMPLATE_CATEGORY" val="custom"/>
  <p:tag name="KSO_WM_TEMPLATE_INDEX" val="20188997"/>
  <p:tag name="KSO_WM_SLIDE_ID" val="custom20188997_10"/>
  <p:tag name="KSO_WM_SLIDE_INDEX" val="10"/>
  <p:tag name="KSO_WM_DIAGRAM_GROUP_CODE" val="l1-3"/>
  <p:tag name="KSO_WM_TEMPLATE_SUBCATEGORY" val="combine"/>
</p:tagLst>
</file>

<file path=ppt/tags/tag11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4*a*1"/>
  <p:tag name="KSO_WM_UNIT_PRESET_TEXT" val="请老师批评指导"/>
</p:tagLst>
</file>

<file path=ppt/tags/tag118.xml><?xml version="1.0" encoding="utf-8"?>
<p:tagLst xmlns:p="http://schemas.openxmlformats.org/presentationml/2006/main">
  <p:tag name="KSO_WM_TEMPLATE_CATEGORY" val="custom"/>
  <p:tag name="KSO_WM_TEMPLATE_INDEX" val="20188997"/>
  <p:tag name="KSO_WM_UNIT_TYPE" val="b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4*b*1"/>
  <p:tag name="KSO_WM_UNIT_PRESET_TEXT" val="THANKS"/>
</p:tagLst>
</file>

<file path=ppt/tags/tag119.xml><?xml version="1.0" encoding="utf-8"?>
<p:tagLst xmlns:p="http://schemas.openxmlformats.org/presentationml/2006/main">
  <p:tag name="KSO_WM_TAG_VERSION" val="1.0"/>
  <p:tag name="KSO_WM_SLIDE_ITEM_CNT" val="1"/>
  <p:tag name="KSO_WM_SLIDE_LAYOUT" val="a_b"/>
  <p:tag name="KSO_WM_SLIDE_LAYOUT_CNT" val="1_1"/>
  <p:tag name="KSO_WM_SLIDE_TYPE" val="endPage"/>
  <p:tag name="KSO_WM_SLIDE_SUBTYPE" val="pureTxt"/>
  <p:tag name="KSO_WM_BEAUTIFY_FLAG" val="#wm#"/>
  <p:tag name="KSO_WM_COMBINE_RELATE_SLIDE_ID" val="background20185107_14"/>
  <p:tag name="KSO_WM_TEMPLATE_CATEGORY" val="custom"/>
  <p:tag name="KSO_WM_TEMPLATE_INDEX" val="20188997"/>
  <p:tag name="KSO_WM_SLIDE_ID" val="custom20188997_14"/>
  <p:tag name="KSO_WM_SLIDE_INDEX" val="14"/>
  <p:tag name="KSO_WM_TEMPLATE_SUBCATEGORY" val="combine"/>
</p:tagLst>
</file>

<file path=ppt/tags/tag1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2*a*1"/>
  <p:tag name="KSO_WM_UNIT_PRESET_TEXT" val="CONTENTS"/>
</p:tagLst>
</file>

<file path=ppt/tags/tag1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1_1"/>
  <p:tag name="KSO_WM_UNIT_LAYERLEVEL" val="1_1_1"/>
  <p:tag name="KSO_WM_UNIT_VALUE" val="2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1_1"/>
  <p:tag name="KSO_WM_UNIT_PRESET_TEXT" val="绪论"/>
</p:tagLst>
</file>

<file path=ppt/tags/tag1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1"/>
  <p:tag name="KSO_WM_UNIT_LAYERLEVEL" val="1_1_1"/>
  <p:tag name="KSO_WM_BEAUTIFY_FLAG" val="#wm#"/>
  <p:tag name="KSO_WM_DIAGRAM_GROUP_CODE" val="l1-1"/>
  <p:tag name="KSO_WM_UNIT_ID" val="custom20188997_2*l_h_i*1_2_1"/>
</p:tagLst>
</file>

<file path=ppt/tags/tag1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1"/>
  <p:tag name="KSO_WM_UNIT_LAYERLEVEL" val="1_1_1"/>
  <p:tag name="KSO_WM_BEAUTIFY_FLAG" val="#wm#"/>
  <p:tag name="KSO_WM_DIAGRAM_GROUP_CODE" val="l1-1"/>
  <p:tag name="KSO_WM_UNIT_ID" val="custom20188997_2*l_h_i*1_3_1"/>
</p:tagLst>
</file>

<file path=ppt/tags/tag1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4_1"/>
  <p:tag name="KSO_WM_UNIT_LAYERLEVEL" val="1_1_1"/>
  <p:tag name="KSO_WM_BEAUTIFY_FLAG" val="#wm#"/>
  <p:tag name="KSO_WM_DIAGRAM_GROUP_CODE" val="l1-1"/>
  <p:tag name="KSO_WM_UNIT_ID" val="custom20188997_2*l_h_i*1_4_1"/>
</p:tagLst>
</file>

<file path=ppt/tags/tag1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2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2_1"/>
  <p:tag name="KSO_WM_UNIT_PRESET_TEXT" val="研究&#13;方法"/>
</p:tagLst>
</file>

<file path=ppt/tags/tag1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4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4_1"/>
  <p:tag name="KSO_WM_UNIT_PRESET_TEXT" val="成果&#13;应用"/>
</p:tagLst>
</file>

<file path=ppt/tags/tag1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3_1"/>
  <p:tag name="KSO_WM_UNIT_PRESET_TEXT" val="技术&#13;实践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2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2"/>
  <p:tag name="KSO_WM_UNIT_LAYERLEVEL" val="1_1_1"/>
  <p:tag name="KSO_WM_BEAUTIFY_FLAG" val="#wm#"/>
  <p:tag name="KSO_WM_DIAGRAM_GROUP_CODE" val="l1-1"/>
  <p:tag name="KSO_WM_UNIT_ID" val="custom20188997_2*l_h_i*1_1_2"/>
</p:tagLst>
</file>

<file path=ppt/tags/tag2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3"/>
  <p:tag name="KSO_WM_UNIT_LAYERLEVEL" val="1_1_1"/>
  <p:tag name="KSO_WM_BEAUTIFY_FLAG" val="#wm#"/>
  <p:tag name="KSO_WM_DIAGRAM_GROUP_CODE" val="l1-1"/>
  <p:tag name="KSO_WM_UNIT_ID" val="custom20188997_2*l_h_i*1_1_3"/>
</p:tagLst>
</file>

<file path=ppt/tags/tag2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2"/>
  <p:tag name="KSO_WM_UNIT_LAYERLEVEL" val="1_1_1"/>
  <p:tag name="KSO_WM_BEAUTIFY_FLAG" val="#wm#"/>
  <p:tag name="KSO_WM_DIAGRAM_GROUP_CODE" val="l1-1"/>
  <p:tag name="KSO_WM_UNIT_ID" val="custom20188997_2*l_h_i*1_2_2"/>
</p:tagLst>
</file>

<file path=ppt/tags/tag2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3"/>
  <p:tag name="KSO_WM_UNIT_LAYERLEVEL" val="1_1_1"/>
  <p:tag name="KSO_WM_BEAUTIFY_FLAG" val="#wm#"/>
  <p:tag name="KSO_WM_DIAGRAM_GROUP_CODE" val="l1-1"/>
  <p:tag name="KSO_WM_UNIT_ID" val="custom20188997_2*l_h_i*1_2_3"/>
</p:tagLst>
</file>

<file path=ppt/tags/tag2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2"/>
  <p:tag name="KSO_WM_UNIT_LAYERLEVEL" val="1_1_1"/>
  <p:tag name="KSO_WM_BEAUTIFY_FLAG" val="#wm#"/>
  <p:tag name="KSO_WM_DIAGRAM_GROUP_CODE" val="l1-1"/>
  <p:tag name="KSO_WM_UNIT_ID" val="custom20188997_2*l_h_i*1_3_2"/>
</p:tagLst>
</file>

<file path=ppt/tags/tag2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3"/>
  <p:tag name="KSO_WM_UNIT_LAYERLEVEL" val="1_1_1"/>
  <p:tag name="KSO_WM_BEAUTIFY_FLAG" val="#wm#"/>
  <p:tag name="KSO_WM_DIAGRAM_GROUP_CODE" val="l1-1"/>
  <p:tag name="KSO_WM_UNIT_ID" val="custom20188997_2*l_h_i*1_3_3"/>
</p:tagLst>
</file>

<file path=ppt/tags/tag2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4_2"/>
  <p:tag name="KSO_WM_UNIT_LAYERLEVEL" val="1_1_1"/>
  <p:tag name="KSO_WM_BEAUTIFY_FLAG" val="#wm#"/>
  <p:tag name="KSO_WM_DIAGRAM_GROUP_CODE" val="l1-1"/>
  <p:tag name="KSO_WM_UNIT_ID" val="custom20188997_2*l_h_i*1_4_2"/>
</p:tagLst>
</file>

<file path=ppt/tags/tag2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4_3"/>
  <p:tag name="KSO_WM_UNIT_LAYERLEVEL" val="1_1_1"/>
  <p:tag name="KSO_WM_BEAUTIFY_FLAG" val="#wm#"/>
  <p:tag name="KSO_WM_DIAGRAM_GROUP_CODE" val="l1-1"/>
  <p:tag name="KSO_WM_UNIT_ID" val="custom20188997_2*l_h_i*1_4_3"/>
</p:tagLst>
</file>

<file path=ppt/tags/tag28.xml><?xml version="1.0" encoding="utf-8"?>
<p:tagLst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contents"/>
  <p:tag name="KSO_WM_SLIDE_SUBTYPE" val="diag"/>
  <p:tag name="KSO_WM_BEAUTIFY_FLAG" val="#wm#"/>
  <p:tag name="KSO_WM_COMBINE_RELATE_SLIDE_ID" val="background20185107_2"/>
  <p:tag name="KSO_WM_TEMPLATE_CATEGORY" val="custom"/>
  <p:tag name="KSO_WM_TEMPLATE_INDEX" val="20188997"/>
  <p:tag name="KSO_WM_SLIDE_ID" val="custom20188997_2"/>
  <p:tag name="KSO_WM_SLIDE_INDEX" val="2"/>
  <p:tag name="KSO_WM_DIAGRAM_GROUP_CODE" val="l1-1"/>
  <p:tag name="KSO_WM_TEMPLATE_SUBCATEGORY" val="combine"/>
</p:tagLst>
</file>

<file path=ppt/tags/tag2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3*a*1"/>
  <p:tag name="KSO_WM_UNIT_PRESET_TEXT" val="1. 绪论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3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3*e*1"/>
  <p:tag name="KSO_WM_UNIT_PRESET_TEXT" val="PART&#13;ONE"/>
</p:tagLst>
</file>

<file path=ppt/tags/tag31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3"/>
  <p:tag name="KSO_WM_TEMPLATE_CATEGORY" val="custom"/>
  <p:tag name="KSO_WM_TEMPLATE_INDEX" val="20188997"/>
  <p:tag name="KSO_WM_SLIDE_ID" val="custom20188997_3"/>
  <p:tag name="KSO_WM_SLIDE_INDEX" val="3"/>
  <p:tag name="KSO_WM_TEMPLATE_SUBCATEGORY" val="combine"/>
</p:tagLst>
</file>

<file path=ppt/tags/tag3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0"/>
  <p:tag name="KSO_WM_TEMPLATE_CATEGORY" val="custom"/>
  <p:tag name="KSO_WM_TEMPLATE_INDEX" val="20188997"/>
  <p:tag name="KSO_WM_UNIT_INDEX" val="0"/>
</p:tagLst>
</file>

<file path=ppt/tags/tag3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1"/>
  <p:tag name="KSO_WM_TEMPLATE_CATEGORY" val="custom"/>
  <p:tag name="KSO_WM_TEMPLATE_INDEX" val="20188997"/>
  <p:tag name="KSO_WM_UNIT_INDEX" val="1"/>
</p:tagLst>
</file>

<file path=ppt/tags/tag3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2"/>
  <p:tag name="KSO_WM_TEMPLATE_CATEGORY" val="custom"/>
  <p:tag name="KSO_WM_TEMPLATE_INDEX" val="20188997"/>
  <p:tag name="KSO_WM_UNIT_INDEX" val="2"/>
</p:tagLst>
</file>

<file path=ppt/tags/tag3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3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4"/>
  <p:tag name="KSO_WM_TEMPLATE_CATEGORY" val="custom"/>
  <p:tag name="KSO_WM_TEMPLATE_INDEX" val="20188997"/>
  <p:tag name="KSO_WM_UNIT_INDEX" val="4"/>
</p:tagLst>
</file>

<file path=ppt/tags/tag3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a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a*1_2_1"/>
  <p:tag name="KSO_WM_UNIT_PRESET_TEXT" val="背景2"/>
</p:tagLst>
</file>

<file path=ppt/tags/tag3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a*1_1_1"/>
  <p:tag name="KSO_WM_UNIT_PRESET_TEXT" val="背景1"/>
</p:tagLst>
</file>

<file path=ppt/tags/tag3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h_a"/>
  <p:tag name="KSO_WM_UNIT_INDEX" val="1_1"/>
  <p:tag name="KSO_WM_UNIT_LAYERLEVEL" val="1_1"/>
  <p:tag name="KSO_WM_UNIT_VALUE" val="27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h_a*1_1"/>
  <p:tag name="KSO_WM_UNIT_PRESET_TEXT" val="点击输入本栏的具体文字，简明扼要地说明内容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</p:tagLst>
</file>

<file path=ppt/tags/tag4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41.xml><?xml version="1.0" encoding="utf-8"?>
<p:tagLst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42.xml><?xml version="1.0" encoding="utf-8"?>
<p:tagLst xmlns:p="http://schemas.openxmlformats.org/presentationml/2006/main">
  <p:tag name="KSO_WM_UNIT_LAYERLEVEL" val="1_1_1"/>
  <p:tag name="KSO_WM_DIAGRAM_GROUP_CODE" val="l1-8"/>
  <p:tag name="KSO_WM_TAG_VERSION" val="1.0"/>
  <p:tag name="KSO_WM_BEAUTIFY_FLAG" val="#wm#"/>
  <p:tag name="KSO_WM_UNIT_TYPE" val="i"/>
  <p:tag name="KSO_WM_UNIT_ID" val="custom20188997_12*i*0"/>
  <p:tag name="KSO_WM_TEMPLATE_CATEGORY" val="custom"/>
  <p:tag name="KSO_WM_TEMPLATE_INDEX" val="20188997"/>
  <p:tag name="KSO_WM_UNIT_INDEX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2*i*1"/>
  <p:tag name="KSO_WM_TEMPLATE_CATEGORY" val="custom"/>
  <p:tag name="KSO_WM_TEMPLATE_INDEX" val="20188997"/>
  <p:tag name="KSO_WM_UNIT_INDEX" val="1"/>
</p:tagLst>
</file>

<file path=ppt/tags/tag44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2*a*1"/>
  <p:tag name="KSO_WM_UNIT_PRESET_TEXT" val="5.1 研究总结"/>
</p:tagLst>
</file>

<file path=ppt/tags/tag45.xml><?xml version="1.0" encoding="utf-8"?>
<p:tagLst xmlns:p="http://schemas.openxmlformats.org/presentationml/2006/main">
  <p:tag name="KSO_WM_TAG_VERSION" val="1.0"/>
  <p:tag name="KSO_WM_SLIDE_ITEM_CNT" val="2"/>
  <p:tag name="KSO_WM_SLIDE_LAYOUT" val="a_h"/>
  <p:tag name="KSO_WM_SLIDE_LAYOUT_CNT" val="1_1"/>
  <p:tag name="KSO_WM_SLIDE_TYPE" val="text"/>
  <p:tag name="KSO_WM_SLIDE_SUBTYPE" val="diag"/>
  <p:tag name="KSO_WM_BEAUTIFY_FLAG" val="#wm#"/>
  <p:tag name="KSO_WM_SLIDE_POSITION" val="205*183"/>
  <p:tag name="KSO_WM_SLIDE_SIZE" val="564*182"/>
  <p:tag name="KSO_WM_COMBINE_RELATE_SLIDE_ID" val="background20185107_12"/>
  <p:tag name="KSO_WM_TEMPLATE_CATEGORY" val="custom"/>
  <p:tag name="KSO_WM_TEMPLATE_INDEX" val="20188997"/>
  <p:tag name="KSO_WM_SLIDE_ID" val="custom20188997_12"/>
  <p:tag name="KSO_WM_SLIDE_INDEX" val="12"/>
  <p:tag name="KSO_WM_TEMPLATE_SUBCATEGORY" val="combine"/>
</p:tagLst>
</file>

<file path=ppt/tags/tag4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5*e*1"/>
  <p:tag name="KSO_WM_UNIT_PRESET_TEXT" val="PART&#13;TWO"/>
</p:tagLst>
</file>

<file path=ppt/tags/tag4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5*a*1"/>
  <p:tag name="KSO_WM_UNIT_PRESET_TEXT" val="2. 研究方法"/>
</p:tagLst>
</file>

<file path=ppt/tags/tag48.xml><?xml version="1.0" encoding="utf-8"?>
<p:tagLst xmlns:p="http://schemas.openxmlformats.org/presentationml/2006/main">
  <p:tag name="KSO_WM_TAG_VERSION" val="1.0"/>
  <p:tag name="KSO_WM_SLIDE_ITEM_CNT" val="2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5"/>
  <p:tag name="KSO_WM_TEMPLATE_CATEGORY" val="custom"/>
  <p:tag name="KSO_WM_TEMPLATE_INDEX" val="20188997"/>
  <p:tag name="KSO_WM_SLIDE_ID" val="custom20188997_5"/>
  <p:tag name="KSO_WM_SLIDE_INDEX" val="5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3*i*1"/>
  <p:tag name="KSO_WM_TEMPLATE_CATEGORY" val="custom"/>
  <p:tag name="KSO_WM_TEMPLATE_INDEX" val="20188997"/>
  <p:tag name="KSO_WM_UNIT_INDEX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*a*1"/>
  <p:tag name="KSO_WM_UNIT_PRESET_TEXT" val="毕业论文答辩模版"/>
</p:tagLst>
</file>

<file path=ppt/tags/tag50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3*a*1"/>
  <p:tag name="KSO_WM_UNIT_PRESET_TEXT" val="5.3参考文献"/>
</p:tagLst>
</file>

<file path=ppt/tags/tag51.xml><?xml version="1.0" encoding="utf-8"?>
<p:tagLst xmlns:p="http://schemas.openxmlformats.org/presentationml/2006/main">
  <p:tag name="KSO_WM_TAG_VERSION" val="1.0"/>
  <p:tag name="KSO_WM_SLIDE_ITEM_CNT" val="5"/>
  <p:tag name="KSO_WM_SLIDE_LAYOUT" val="a_f"/>
  <p:tag name="KSO_WM_SLIDE_LAYOUT_CNT" val="1_1"/>
  <p:tag name="KSO_WM_SLIDE_TYPE" val="text"/>
  <p:tag name="KSO_WM_SLIDE_SUBTYPE" val="diag"/>
  <p:tag name="KSO_WM_BEAUTIFY_FLAG" val="#wm#"/>
  <p:tag name="KSO_WM_SLIDE_POSITION" val="72*126"/>
  <p:tag name="KSO_WM_SLIDE_SIZE" val="714*362"/>
  <p:tag name="KSO_WM_COMBINE_RELATE_SLIDE_ID" val="background20185107_13"/>
  <p:tag name="KSO_WM_TEMPLATE_CATEGORY" val="custom"/>
  <p:tag name="KSO_WM_TEMPLATE_INDEX" val="20188997"/>
  <p:tag name="KSO_WM_SLIDE_ID" val="custom20188997_13"/>
  <p:tag name="KSO_WM_SLIDE_INDEX" val="13"/>
  <p:tag name="KSO_WM_TEMPLATE_SUBCATEGORY" val="combine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3*i*1"/>
  <p:tag name="KSO_WM_TEMPLATE_CATEGORY" val="custom"/>
  <p:tag name="KSO_WM_TEMPLATE_INDEX" val="20188997"/>
  <p:tag name="KSO_WM_UNIT_INDEX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3*a*1"/>
  <p:tag name="KSO_WM_UNIT_PRESET_TEXT" val="5.3参考文献"/>
</p:tagLst>
</file>

<file path=ppt/tags/tag54.xml><?xml version="1.0" encoding="utf-8"?>
<p:tagLst xmlns:p="http://schemas.openxmlformats.org/presentationml/2006/main">
  <p:tag name="KSO_WM_TAG_VERSION" val="1.0"/>
  <p:tag name="KSO_WM_SLIDE_ITEM_CNT" val="5"/>
  <p:tag name="KSO_WM_SLIDE_LAYOUT" val="a_f"/>
  <p:tag name="KSO_WM_SLIDE_LAYOUT_CNT" val="1_1"/>
  <p:tag name="KSO_WM_SLIDE_TYPE" val="text"/>
  <p:tag name="KSO_WM_SLIDE_SUBTYPE" val="diag"/>
  <p:tag name="KSO_WM_BEAUTIFY_FLAG" val="#wm#"/>
  <p:tag name="KSO_WM_SLIDE_POSITION" val="72*126"/>
  <p:tag name="KSO_WM_SLIDE_SIZE" val="714*362"/>
  <p:tag name="KSO_WM_COMBINE_RELATE_SLIDE_ID" val="background20185107_13"/>
  <p:tag name="KSO_WM_TEMPLATE_CATEGORY" val="custom"/>
  <p:tag name="KSO_WM_TEMPLATE_INDEX" val="20188997"/>
  <p:tag name="KSO_WM_SLIDE_ID" val="custom20188997_13"/>
  <p:tag name="KSO_WM_SLIDE_INDEX" val="13"/>
  <p:tag name="KSO_WM_TEMPLATE_SUBCATEGORY" val="combine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3*i*1"/>
  <p:tag name="KSO_WM_TEMPLATE_CATEGORY" val="custom"/>
  <p:tag name="KSO_WM_TEMPLATE_INDEX" val="20188997"/>
  <p:tag name="KSO_WM_UNIT_INDEX" val="1"/>
</p:tagLst>
</file>

<file path=ppt/tags/tag56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3*a*1"/>
  <p:tag name="KSO_WM_UNIT_PRESET_TEXT" val="5.3参考文献"/>
</p:tagLst>
</file>

<file path=ppt/tags/tag57.xml><?xml version="1.0" encoding="utf-8"?>
<p:tagLst xmlns:p="http://schemas.openxmlformats.org/presentationml/2006/main">
  <p:tag name="KSO_WM_TAG_VERSION" val="1.0"/>
  <p:tag name="KSO_WM_SLIDE_ITEM_CNT" val="5"/>
  <p:tag name="KSO_WM_SLIDE_LAYOUT" val="a_f"/>
  <p:tag name="KSO_WM_SLIDE_LAYOUT_CNT" val="1_1"/>
  <p:tag name="KSO_WM_SLIDE_TYPE" val="text"/>
  <p:tag name="KSO_WM_SLIDE_SUBTYPE" val="diag"/>
  <p:tag name="KSO_WM_BEAUTIFY_FLAG" val="#wm#"/>
  <p:tag name="KSO_WM_SLIDE_POSITION" val="72*126"/>
  <p:tag name="KSO_WM_SLIDE_SIZE" val="714*362"/>
  <p:tag name="KSO_WM_COMBINE_RELATE_SLIDE_ID" val="background20185107_13"/>
  <p:tag name="KSO_WM_TEMPLATE_CATEGORY" val="custom"/>
  <p:tag name="KSO_WM_TEMPLATE_INDEX" val="20188997"/>
  <p:tag name="KSO_WM_SLIDE_ID" val="custom20188997_13"/>
  <p:tag name="KSO_WM_SLIDE_INDEX" val="13"/>
  <p:tag name="KSO_WM_TEMPLATE_SUBCATEGORY" val="combine"/>
</p:tagLst>
</file>

<file path=ppt/tags/tag58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7*e*1"/>
  <p:tag name="KSO_WM_UNIT_PRESET_TEXT" val="PART&#13;THREE"/>
</p:tagLst>
</file>

<file path=ppt/tags/tag59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7*a*1"/>
  <p:tag name="KSO_WM_UNIT_PRESET_TEXT" val="3. 技术实践"/>
</p:tagLst>
</file>

<file path=ppt/tags/tag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b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*b*1"/>
  <p:tag name="KSO_WM_UNIT_PRESET_TEXT" val="答辩学生：XXX    指导老师：XXX"/>
</p:tagLst>
</file>

<file path=ppt/tags/tag60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7"/>
  <p:tag name="KSO_WM_TEMPLATE_CATEGORY" val="custom"/>
  <p:tag name="KSO_WM_TEMPLATE_INDEX" val="20188997"/>
  <p:tag name="KSO_WM_SLIDE_ID" val="custom20188997_7"/>
  <p:tag name="KSO_WM_SLIDE_INDEX" val="7"/>
  <p:tag name="KSO_WM_TEMPLATE_SUBCATEGORY" val="combine"/>
</p:tagLst>
</file>

<file path=ppt/tags/tag61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2"/>
  <p:tag name="KSO_WM_UNIT_ID" val="custom20188997_8*m_h_i*1_1_1"/>
</p:tagLst>
</file>

<file path=ppt/tags/tag62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2"/>
  <p:tag name="KSO_WM_UNIT_ID" val="custom20188997_8*m_h_i*1_3_1"/>
</p:tagLst>
</file>

<file path=ppt/tags/tag63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2"/>
  <p:tag name="KSO_WM_UNIT_ID" val="custom20188997_8*m_h_i*1_2_1"/>
</p:tagLst>
</file>

<file path=ppt/tags/tag64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2"/>
  <p:tag name="KSO_WM_UNIT_ID" val="custom20188997_8*m_h_i*1_1_2"/>
</p:tagLst>
</file>

<file path=ppt/tags/tag65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2"/>
  <p:tag name="KSO_WM_UNIT_ID" val="custom20188997_8*m_h_i*1_2_2"/>
</p:tagLst>
</file>

<file path=ppt/tags/tag66.xml><?xml version="1.0" encoding="utf-8"?>
<p:tagLst xmlns:p="http://schemas.openxmlformats.org/presentationml/2006/main">
  <p:tag name="KSO_WM_TEMPLATE_CATEGORY" val="custom"/>
  <p:tag name="KSO_WM_TEMPLATE_INDEX" val="20188997"/>
  <p:tag name="KSO_WM_UNIT_TYPE" val="m_h_a"/>
  <p:tag name="KSO_WM_UNIT_INDEX" val="1_2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a*1_2_1"/>
  <p:tag name="KSO_WM_UNIT_PRESET_TEXT" val="添加你的标题"/>
</p:tagLst>
</file>

<file path=ppt/tags/tag67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2"/>
  <p:tag name="KSO_WM_UNIT_ID" val="custom20188997_8*m_h_i*1_2_3"/>
</p:tagLst>
</file>

<file path=ppt/tags/tag68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2"/>
  <p:tag name="KSO_WM_UNIT_ID" val="custom20188997_8*m_i*1_1"/>
</p:tagLst>
</file>

<file path=ppt/tags/tag69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2"/>
  <p:tag name="KSO_WM_UNIT_LAYERLEVEL" val="1_1"/>
  <p:tag name="KSO_WM_BEAUTIFY_FLAG" val="#wm#"/>
  <p:tag name="KSO_WM_TAG_VERSION" val="1.0"/>
  <p:tag name="KSO_WM_DIAGRAM_GROUP_CODE" val="m1-2"/>
  <p:tag name="KSO_WM_UNIT_ID" val="custom20188997_8*m_i*1_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*i*6"/>
  <p:tag name="KSO_WM_TEMPLATE_CATEGORY" val="custom"/>
  <p:tag name="KSO_WM_TEMPLATE_INDEX" val="20188997"/>
  <p:tag name="KSO_WM_UNIT_INDEX" val="6"/>
</p:tagLst>
</file>

<file path=ppt/tags/tag70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3"/>
  <p:tag name="KSO_WM_UNIT_LAYERLEVEL" val="1_1"/>
  <p:tag name="KSO_WM_BEAUTIFY_FLAG" val="#wm#"/>
  <p:tag name="KSO_WM_TAG_VERSION" val="1.0"/>
  <p:tag name="KSO_WM_DIAGRAM_GROUP_CODE" val="m1-2"/>
  <p:tag name="KSO_WM_UNIT_ID" val="custom20188997_8*m_i*1_3"/>
</p:tagLst>
</file>

<file path=ppt/tags/tag71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4"/>
  <p:tag name="KSO_WM_UNIT_LAYERLEVEL" val="1_1"/>
  <p:tag name="KSO_WM_BEAUTIFY_FLAG" val="#wm#"/>
  <p:tag name="KSO_WM_TAG_VERSION" val="1.0"/>
  <p:tag name="KSO_WM_DIAGRAM_GROUP_CODE" val="m1-2"/>
  <p:tag name="KSO_WM_UNIT_ID" val="custom20188997_8*m_i*1_4"/>
</p:tagLst>
</file>

<file path=ppt/tags/tag72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97_8*i*12"/>
  <p:tag name="KSO_WM_TEMPLATE_CATEGORY" val="custom"/>
  <p:tag name="KSO_WM_TEMPLATE_INDEX" val="20188997"/>
  <p:tag name="KSO_WM_UNIT_INDEX" val="12"/>
</p:tagLst>
</file>

<file path=ppt/tags/tag73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97_8*a*1"/>
  <p:tag name="KSO_WM_UNIT_PRESET_TEXT" val="3.1 关键技术"/>
</p:tagLst>
</file>

<file path=ppt/tags/tag74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2"/>
  <p:tag name="KSO_WM_UNIT_ID" val="custom20188997_8*m_h_i*1_2_4"/>
</p:tagLst>
</file>

<file path=ppt/tags/tag75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2"/>
  <p:tag name="KSO_WM_UNIT_ID" val="custom20188997_8*m_h_i*1_3_2"/>
</p:tagLst>
</file>

<file path=ppt/tags/tag76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2"/>
  <p:tag name="KSO_WM_UNIT_ID" val="custom20188997_8*m_h_i*1_1_3"/>
</p:tagLst>
</file>

<file path=ppt/tags/tag77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5"/>
  <p:tag name="KSO_WM_UNIT_LAYERLEVEL" val="1_1_1"/>
  <p:tag name="KSO_WM_BEAUTIFY_FLAG" val="#wm#"/>
  <p:tag name="KSO_WM_TAG_VERSION" val="1.0"/>
  <p:tag name="KSO_WM_DIAGRAM_GROUP_CODE" val="m1-2"/>
  <p:tag name="KSO_WM_UNIT_ID" val="custom20188997_8*m_h_i*1_2_5"/>
</p:tagLst>
</file>

<file path=ppt/tags/tag78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3"/>
  <p:tag name="KSO_WM_UNIT_LAYERLEVEL" val="1_1_1"/>
  <p:tag name="KSO_WM_BEAUTIFY_FLAG" val="#wm#"/>
  <p:tag name="KSO_WM_TAG_VERSION" val="1.0"/>
  <p:tag name="KSO_WM_DIAGRAM_GROUP_CODE" val="m1-2"/>
  <p:tag name="KSO_WM_UNIT_ID" val="custom20188997_8*m_h_i*1_3_3"/>
</p:tagLst>
</file>

<file path=ppt/tags/tag79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2"/>
  <p:tag name="KSO_WM_UNIT_ID" val="custom20188997_8*m_h_i*1_1_4"/>
</p:tagLst>
</file>

<file path=ppt/tags/tag8.xml><?xml version="1.0" encoding="utf-8"?>
<p:tagLst xmlns:p="http://schemas.openxmlformats.org/presentationml/2006/main">
  <p:tag name="KSO_WM_TAG_VERSION" val="1.0"/>
  <p:tag name="KSO_WM_SLIDE_ITEM_CNT" val="2"/>
  <p:tag name="KSO_WM_SLIDE_LAYOUT" val="a_b_j"/>
  <p:tag name="KSO_WM_SLIDE_LAYOUT_CNT" val="1_1_1"/>
  <p:tag name="KSO_WM_SLIDE_TYPE" val="title"/>
  <p:tag name="KSO_WM_SLIDE_SUBTYPE" val="pureTxt"/>
  <p:tag name="KSO_WM_BEAUTIFY_FLAG" val="#wm#"/>
  <p:tag name="KSO_WM_COMBINE_RELATE_SLIDE_ID" val="background20185107_1"/>
  <p:tag name="KSO_WM_TEMPLATE_CATEGORY" val="custom"/>
  <p:tag name="KSO_WM_TEMPLATE_INDEX" val="20188997"/>
  <p:tag name="KSO_WM_SLIDE_ID" val="custom20188997_1"/>
  <p:tag name="KSO_WM_SLIDE_INDEX" val="1"/>
  <p:tag name="KSO_WM_TEMPLATE_SUBCATEGORY" val="combine"/>
  <p:tag name="KSO_WM_TEMPLATE_THUMBS_INDEX" val="1、2、3、4、6、8、10、12、13、14、"/>
</p:tagLst>
</file>

<file path=ppt/tags/tag80.xml><?xml version="1.0" encoding="utf-8"?>
<p:tagLst xmlns:p="http://schemas.openxmlformats.org/presentationml/2006/main">
  <p:tag name="KSO_WM_TEMPLATE_CATEGORY" val="custom"/>
  <p:tag name="KSO_WM_TEMPLATE_INDEX" val="20188997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a*1_1_1"/>
  <p:tag name="KSO_WM_UNIT_PRESET_TEXT" val="添加你的标题"/>
</p:tagLst>
</file>

<file path=ppt/tags/tag81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2"/>
  <p:tag name="KSO_WM_UNIT_ID" val="custom20188997_8*m_h_i*1_3_4"/>
</p:tagLst>
</file>

<file path=ppt/tags/tag82.xml><?xml version="1.0" encoding="utf-8"?>
<p:tagLst xmlns:p="http://schemas.openxmlformats.org/presentationml/2006/main">
  <p:tag name="KSO_WM_TEMPLATE_CATEGORY" val="custom"/>
  <p:tag name="KSO_WM_TEMPLATE_INDEX" val="20188997"/>
  <p:tag name="KSO_WM_UNIT_TYPE" val="m_h_a"/>
  <p:tag name="KSO_WM_UNIT_INDEX" val="1_3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a*1_3_1"/>
  <p:tag name="KSO_WM_UNIT_PRESET_TEXT" val="添加你的标题"/>
</p:tagLst>
</file>

<file path=ppt/tags/tag83.xml><?xml version="1.0" encoding="utf-8"?>
<p:tagLst xmlns:p="http://schemas.openxmlformats.org/presentationml/2006/main">
  <p:tag name="KSO_WM_TAG_VERSION" val="1.0"/>
  <p:tag name="KSO_WM_SLIDE_ITEM_CNT" val="3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75*136"/>
  <p:tag name="KSO_WM_SLIDE_SIZE" val="806*325"/>
  <p:tag name="KSO_WM_COMBINE_RELATE_SLIDE_ID" val="background20185107_8"/>
  <p:tag name="KSO_WM_TEMPLATE_CATEGORY" val="custom"/>
  <p:tag name="KSO_WM_TEMPLATE_INDEX" val="20188997"/>
  <p:tag name="KSO_WM_SLIDE_ID" val="custom20188997_8"/>
  <p:tag name="KSO_WM_SLIDE_INDEX" val="8"/>
  <p:tag name="KSO_WM_DIAGRAM_GROUP_CODE" val="m1-2"/>
  <p:tag name="KSO_WM_TEMPLATE_SUBCATEGORY" val="combine"/>
</p:tagLst>
</file>

<file path=ppt/tags/tag84.xml><?xml version="1.0" encoding="utf-8"?>
<p:tagLst xmlns:p="http://schemas.openxmlformats.org/presentationml/2006/main">
  <p:tag name="KSO_WM_UNIT_LAYERLEVEL" val="1_1_1"/>
  <p:tag name="KSO_WM_DIAGRAM_GROUP_CODE" val="l1-8"/>
  <p:tag name="KSO_WM_TAG_VERSION" val="1.0"/>
  <p:tag name="KSO_WM_BEAUTIFY_FLAG" val="#wm#"/>
  <p:tag name="KSO_WM_UNIT_TYPE" val="i"/>
  <p:tag name="KSO_WM_UNIT_ID" val="custom20188997_12*i*0"/>
  <p:tag name="KSO_WM_TEMPLATE_CATEGORY" val="custom"/>
  <p:tag name="KSO_WM_TEMPLATE_INDEX" val="20188997"/>
  <p:tag name="KSO_WM_UNIT_INDEX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2*i*1"/>
  <p:tag name="KSO_WM_TEMPLATE_CATEGORY" val="custom"/>
  <p:tag name="KSO_WM_TEMPLATE_INDEX" val="20188997"/>
  <p:tag name="KSO_WM_UNIT_INDEX" val="1"/>
</p:tagLst>
</file>

<file path=ppt/tags/tag86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2*a*1"/>
  <p:tag name="KSO_WM_UNIT_PRESET_TEXT" val="5.1 研究总结"/>
</p:tagLst>
</file>

<file path=ppt/tags/tag87.xml><?xml version="1.0" encoding="utf-8"?>
<p:tagLst xmlns:p="http://schemas.openxmlformats.org/presentationml/2006/main">
  <p:tag name="KSO_WM_TAG_VERSION" val="1.0"/>
  <p:tag name="KSO_WM_SLIDE_ITEM_CNT" val="2"/>
  <p:tag name="KSO_WM_SLIDE_LAYOUT" val="a_h"/>
  <p:tag name="KSO_WM_SLIDE_LAYOUT_CNT" val="1_1"/>
  <p:tag name="KSO_WM_SLIDE_TYPE" val="text"/>
  <p:tag name="KSO_WM_SLIDE_SUBTYPE" val="diag"/>
  <p:tag name="KSO_WM_BEAUTIFY_FLAG" val="#wm#"/>
  <p:tag name="KSO_WM_SLIDE_POSITION" val="205*183"/>
  <p:tag name="KSO_WM_SLIDE_SIZE" val="564*182"/>
  <p:tag name="KSO_WM_COMBINE_RELATE_SLIDE_ID" val="background20185107_12"/>
  <p:tag name="KSO_WM_TEMPLATE_CATEGORY" val="custom"/>
  <p:tag name="KSO_WM_TEMPLATE_INDEX" val="20188997"/>
  <p:tag name="KSO_WM_SLIDE_ID" val="custom20188997_12"/>
  <p:tag name="KSO_WM_SLIDE_INDEX" val="12"/>
  <p:tag name="KSO_WM_TEMPLATE_SUBCATEGORY" val="combine"/>
</p:tagLst>
</file>

<file path=ppt/tags/tag88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9*e*1"/>
  <p:tag name="KSO_WM_UNIT_PRESET_TEXT" val="PART&#13;FOUR"/>
</p:tagLst>
</file>

<file path=ppt/tags/tag89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9*a*1"/>
  <p:tag name="KSO_WM_UNIT_PRESET_TEXT" val="4. 成果应用"/>
</p:tagLst>
</file>

<file path=ppt/tags/tag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1"/>
  <p:tag name="KSO_WM_UNIT_ID" val="custom20188997_2*l_h_i*1_1_1"/>
</p:tagLst>
</file>

<file path=ppt/tags/tag90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9"/>
  <p:tag name="KSO_WM_TEMPLATE_CATEGORY" val="custom"/>
  <p:tag name="KSO_WM_TEMPLATE_INDEX" val="20188997"/>
  <p:tag name="KSO_WM_SLIDE_ID" val="custom20188997_9"/>
  <p:tag name="KSO_WM_SLIDE_INDEX" val="9"/>
  <p:tag name="KSO_WM_TEMPLATE_SUBCATEGORY" val="combine"/>
</p:tagLst>
</file>

<file path=ppt/tags/tag91.xml><?xml version="1.0" encoding="utf-8"?>
<p:tagLst xmlns:p="http://schemas.openxmlformats.org/presentationml/2006/main">
  <p:tag name="KSO_WM_TEMPLATE_CATEGORY" val="custom"/>
  <p:tag name="KSO_WM_TEMPLATE_INDEX" val="20188997"/>
  <p:tag name="KSO_WM_UNIT_TYPE" val="l_i"/>
  <p:tag name="KSO_WM_UNIT_INDEX" val="1_1"/>
  <p:tag name="KSO_WM_UNIT_LAYERLEVEL" val="1_1"/>
  <p:tag name="KSO_WM_BEAUTIFY_FLAG" val="#wm#"/>
  <p:tag name="KSO_WM_TAG_VERSION" val="1.0"/>
  <p:tag name="KSO_WM_DIAGRAM_GROUP_CODE" val="l1-3"/>
  <p:tag name="KSO_WM_UNIT_ID" val="custom20188997_10*l_i*1_1"/>
</p:tagLst>
</file>

<file path=ppt/tags/tag92.xml><?xml version="1.0" encoding="utf-8"?>
<p:tagLst xmlns:p="http://schemas.openxmlformats.org/presentationml/2006/main">
  <p:tag name="KSO_WM_TEMPLATE_CATEGORY" val="custom"/>
  <p:tag name="KSO_WM_TEMPLATE_INDEX" val="20188997"/>
  <p:tag name="KSO_WM_UNIT_TYPE" val="l_i"/>
  <p:tag name="KSO_WM_UNIT_INDEX" val="1_4"/>
  <p:tag name="KSO_WM_UNIT_LAYERLEVEL" val="1_1"/>
  <p:tag name="KSO_WM_BEAUTIFY_FLAG" val="#wm#"/>
  <p:tag name="KSO_WM_TAG_VERSION" val="1.0"/>
  <p:tag name="KSO_WM_DIAGRAM_GROUP_CODE" val="l1-3"/>
  <p:tag name="KSO_WM_UNIT_ID" val="custom20188997_10*l_i*1_4"/>
</p:tagLst>
</file>

<file path=ppt/tags/tag9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10*i*4"/>
  <p:tag name="KSO_WM_TEMPLATE_CATEGORY" val="custom"/>
  <p:tag name="KSO_WM_TEMPLATE_INDEX" val="20188997"/>
  <p:tag name="KSO_WM_UNIT_INDEX" val="4"/>
</p:tagLst>
</file>

<file path=ppt/tags/tag94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97_10*a*1"/>
  <p:tag name="KSO_WM_UNIT_PRESET_TEXT" val="4.1 研究成果"/>
</p:tagLst>
</file>

<file path=ppt/tags/tag95.xml><?xml version="1.0" encoding="utf-8"?>
<p:tagLst xmlns:p="http://schemas.openxmlformats.org/presentationml/2006/main">
  <p:tag name="KSO_WM_TEMPLATE_CATEGORY" val="custom"/>
  <p:tag name="KSO_WM_TEMPLATE_INDEX" val="20188997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97_10*l_h_i*1_1_1"/>
</p:tagLst>
</file>

<file path=ppt/tags/tag96.xml><?xml version="1.0" encoding="utf-8"?>
<p:tagLst xmlns:p="http://schemas.openxmlformats.org/presentationml/2006/main">
  <p:tag name="KSO_WM_TEMPLATE_CATEGORY" val="custom"/>
  <p:tag name="KSO_WM_TEMPLATE_INDEX" val="20188997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8997_10*l_h_i*1_2_1"/>
</p:tagLst>
</file>

<file path=ppt/tags/tag97.xml><?xml version="1.0" encoding="utf-8"?>
<p:tagLst xmlns:p="http://schemas.openxmlformats.org/presentationml/2006/main">
  <p:tag name="KSO_WM_TEMPLATE_CATEGORY" val="custom"/>
  <p:tag name="KSO_WM_TEMPLATE_INDEX" val="20188997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3"/>
  <p:tag name="KSO_WM_UNIT_ID" val="custom20188997_10*l_h_i*1_3_1"/>
</p:tagLst>
</file>

<file path=ppt/tags/tag98.xml><?xml version="1.0" encoding="utf-8"?>
<p:tagLst xmlns:p="http://schemas.openxmlformats.org/presentationml/2006/main">
  <p:tag name="KSO_WM_TEMPLATE_CATEGORY" val="custom"/>
  <p:tag name="KSO_WM_TEMPLATE_INDEX" val="20188997"/>
  <p:tag name="KSO_WM_UNIT_TYPE" val="l_i"/>
  <p:tag name="KSO_WM_UNIT_INDEX" val="1_3"/>
  <p:tag name="KSO_WM_UNIT_LAYERLEVEL" val="1_1"/>
  <p:tag name="KSO_WM_BEAUTIFY_FLAG" val="#wm#"/>
  <p:tag name="KSO_WM_TAG_VERSION" val="1.0"/>
  <p:tag name="KSO_WM_DIAGRAM_GROUP_CODE" val="l1-3"/>
  <p:tag name="KSO_WM_UNIT_ID" val="custom20188997_10*l_i*1_3"/>
</p:tagLst>
</file>

<file path=ppt/tags/tag99.xml><?xml version="1.0" encoding="utf-8"?>
<p:tagLst xmlns:p="http://schemas.openxmlformats.org/presentationml/2006/main">
  <p:tag name="KSO_WM_TEMPLATE_CATEGORY" val="custom"/>
  <p:tag name="KSO_WM_TEMPLATE_INDEX" val="20188997"/>
  <p:tag name="KSO_WM_UNIT_TYPE" val="l_i"/>
  <p:tag name="KSO_WM_UNIT_INDEX" val="1_2"/>
  <p:tag name="KSO_WM_UNIT_LAYERLEVEL" val="1_1"/>
  <p:tag name="KSO_WM_BEAUTIFY_FLAG" val="#wm#"/>
  <p:tag name="KSO_WM_TAG_VERSION" val="1.0"/>
  <p:tag name="KSO_WM_DIAGRAM_GROUP_CODE" val="l1-3"/>
  <p:tag name="KSO_WM_UNIT_ID" val="custom20188997_10*l_i*1_2"/>
</p:tagLst>
</file>

<file path=ppt/theme/theme1.xml><?xml version="1.0" encoding="utf-8"?>
<a:theme xmlns:a="http://schemas.openxmlformats.org/drawingml/2006/main" name="1_Office 主题​​">
  <a:themeElements>
    <a:clrScheme name="自定义 305">
      <a:dk1>
        <a:srgbClr val="000000"/>
      </a:dk1>
      <a:lt1>
        <a:srgbClr val="FFFFFF"/>
      </a:lt1>
      <a:dk2>
        <a:srgbClr val="1E7EF2"/>
      </a:dk2>
      <a:lt2>
        <a:srgbClr val="E7E6E6"/>
      </a:lt2>
      <a:accent1>
        <a:srgbClr val="1E7EF2"/>
      </a:accent1>
      <a:accent2>
        <a:srgbClr val="4E4E4E"/>
      </a:accent2>
      <a:accent3>
        <a:srgbClr val="FFFFFF"/>
      </a:accent3>
      <a:accent4>
        <a:srgbClr val="1A45F3"/>
      </a:accent4>
      <a:accent5>
        <a:srgbClr val="1A45F3"/>
      </a:accent5>
      <a:accent6>
        <a:srgbClr val="1A45F3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WPS 演示</Application>
  <PresentationFormat>宽屏</PresentationFormat>
  <Paragraphs>152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Gill Sans</vt:lpstr>
      <vt:lpstr>Wingdings</vt:lpstr>
      <vt:lpstr>Arial</vt:lpstr>
      <vt:lpstr>Lato</vt:lpstr>
      <vt:lpstr>Arial Unicode MS</vt:lpstr>
      <vt:lpstr>等线</vt:lpstr>
      <vt:lpstr>Gill Sans MT</vt:lpstr>
      <vt:lpstr>Calibri</vt:lpstr>
      <vt:lpstr>1_Office 主题​​</vt:lpstr>
      <vt:lpstr>时间和空间受限的代价可达性查询</vt:lpstr>
      <vt:lpstr>PowerPoint 演示文稿</vt:lpstr>
      <vt:lpstr>1.选题背景</vt:lpstr>
      <vt:lpstr>PowerPoint 演示文稿</vt:lpstr>
      <vt:lpstr>PowerPoint 演示文稿</vt:lpstr>
      <vt:lpstr>2.研究方法</vt:lpstr>
      <vt:lpstr>PowerPoint 演示文稿</vt:lpstr>
      <vt:lpstr>PowerPoint 演示文稿</vt:lpstr>
      <vt:lpstr>PowerPoint 演示文稿</vt:lpstr>
      <vt:lpstr>3.技术路线</vt:lpstr>
      <vt:lpstr>PowerPoint 演示文稿</vt:lpstr>
      <vt:lpstr>PowerPoint 演示文稿</vt:lpstr>
      <vt:lpstr>4.创新点及难点</vt:lpstr>
      <vt:lpstr>PowerPoint 演示文稿</vt:lpstr>
      <vt:lpstr>PowerPoint 演示文稿</vt:lpstr>
      <vt:lpstr>请老师批评指导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Creep</cp:lastModifiedBy>
  <cp:revision>47</cp:revision>
  <dcterms:created xsi:type="dcterms:W3CDTF">2018-04-18T06:53:00Z</dcterms:created>
  <dcterms:modified xsi:type="dcterms:W3CDTF">2018-11-24T10:10:06Z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  <property fmtid="{D5CDD505-2E9C-101B-9397-08002B2CF9AE}" pid="3" name="KSORubyTemplateID">
    <vt:lpwstr>13</vt:lpwstr>
  </property>
</Properties>
</file>