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7" r:id="rId2"/>
    <p:sldId id="413" r:id="rId3"/>
    <p:sldId id="415" r:id="rId4"/>
    <p:sldId id="416" r:id="rId5"/>
    <p:sldId id="458" r:id="rId6"/>
    <p:sldId id="417" r:id="rId7"/>
    <p:sldId id="418" r:id="rId8"/>
    <p:sldId id="419" r:id="rId9"/>
    <p:sldId id="421" r:id="rId10"/>
    <p:sldId id="420" r:id="rId11"/>
    <p:sldId id="422" r:id="rId12"/>
    <p:sldId id="423" r:id="rId13"/>
    <p:sldId id="424" r:id="rId14"/>
    <p:sldId id="425" r:id="rId15"/>
    <p:sldId id="427" r:id="rId16"/>
    <p:sldId id="428" r:id="rId17"/>
    <p:sldId id="429" r:id="rId18"/>
    <p:sldId id="460" r:id="rId19"/>
    <p:sldId id="430" r:id="rId20"/>
    <p:sldId id="431" r:id="rId21"/>
    <p:sldId id="432" r:id="rId22"/>
    <p:sldId id="433" r:id="rId23"/>
    <p:sldId id="434" r:id="rId24"/>
    <p:sldId id="435" r:id="rId25"/>
    <p:sldId id="436" r:id="rId26"/>
    <p:sldId id="438" r:id="rId27"/>
    <p:sldId id="439" r:id="rId28"/>
    <p:sldId id="440" r:id="rId29"/>
    <p:sldId id="441" r:id="rId30"/>
    <p:sldId id="442" r:id="rId31"/>
    <p:sldId id="444" r:id="rId32"/>
    <p:sldId id="443" r:id="rId33"/>
    <p:sldId id="445" r:id="rId34"/>
    <p:sldId id="447" r:id="rId35"/>
    <p:sldId id="448" r:id="rId36"/>
    <p:sldId id="449" r:id="rId37"/>
    <p:sldId id="450" r:id="rId38"/>
    <p:sldId id="451" r:id="rId39"/>
    <p:sldId id="459" r:id="rId40"/>
    <p:sldId id="452" r:id="rId41"/>
    <p:sldId id="446" r:id="rId42"/>
    <p:sldId id="453" r:id="rId43"/>
    <p:sldId id="454" r:id="rId44"/>
    <p:sldId id="455" r:id="rId45"/>
    <p:sldId id="456" r:id="rId46"/>
    <p:sldId id="457" r:id="rId47"/>
    <p:sldId id="461"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6BCA"/>
    <a:srgbClr val="026DCE"/>
    <a:srgbClr val="02539C"/>
    <a:srgbClr val="026AC8"/>
    <a:srgbClr val="0255A0"/>
    <a:srgbClr val="0000CC"/>
    <a:srgbClr val="016BBB"/>
    <a:srgbClr val="F0FDA3"/>
    <a:srgbClr val="0276E0"/>
    <a:srgbClr val="44A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7" autoAdjust="0"/>
    <p:restoredTop sz="83109" autoAdjust="0"/>
  </p:normalViewPr>
  <p:slideViewPr>
    <p:cSldViewPr>
      <p:cViewPr varScale="1">
        <p:scale>
          <a:sx n="83" d="100"/>
          <a:sy n="83" d="100"/>
        </p:scale>
        <p:origin x="1176" y="64"/>
      </p:cViewPr>
      <p:guideLst>
        <p:guide orient="horz" pos="1800"/>
        <p:guide pos="2880"/>
        <p:guide orient="horz" pos="2160"/>
      </p:guideLst>
    </p:cSldViewPr>
  </p:slideViewPr>
  <p:outlineViewPr>
    <p:cViewPr>
      <p:scale>
        <a:sx n="33" d="100"/>
        <a:sy n="33" d="100"/>
      </p:scale>
      <p:origin x="0" y="-8688"/>
    </p:cViewPr>
  </p:outlineViewPr>
  <p:notesTextViewPr>
    <p:cViewPr>
      <p:scale>
        <a:sx n="1" d="1"/>
        <a:sy n="1" d="1"/>
      </p:scale>
      <p:origin x="0" y="0"/>
    </p:cViewPr>
  </p:notesTextViewPr>
  <p:sorterViewPr>
    <p:cViewPr>
      <p:scale>
        <a:sx n="100" d="100"/>
        <a:sy n="100" d="100"/>
      </p:scale>
      <p:origin x="0" y="-7560"/>
    </p:cViewPr>
  </p:sorterViewPr>
  <p:notesViewPr>
    <p:cSldViewPr>
      <p:cViewPr varScale="1">
        <p:scale>
          <a:sx n="86" d="100"/>
          <a:sy n="86" d="100"/>
        </p:scale>
        <p:origin x="-38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595161-C525-4802-9B57-5B3E986FDBC1}" type="datetimeFigureOut">
              <a:rPr lang="zh-CN" altLang="en-US" smtClean="0"/>
              <a:pPr/>
              <a:t>2018/4/11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CCA82F5-4D64-4946-8E33-F6252E63C2E4}" type="slidenum">
              <a:rPr lang="zh-CN" altLang="en-US" smtClean="0"/>
              <a:pPr/>
              <a:t>‹#›</a:t>
            </a:fld>
            <a:endParaRPr lang="zh-CN" altLang="en-US"/>
          </a:p>
        </p:txBody>
      </p:sp>
    </p:spTree>
    <p:extLst>
      <p:ext uri="{BB962C8B-B14F-4D97-AF65-F5344CB8AC3E}">
        <p14:creationId xmlns:p14="http://schemas.microsoft.com/office/powerpoint/2010/main" val="20686532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BBA40E-5606-4029-863C-DF903B52E771}" type="datetimeFigureOut">
              <a:rPr lang="zh-CN" altLang="en-US" smtClean="0"/>
              <a:pPr/>
              <a:t>2018/4/11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8C17DF-1D58-4647-8B50-01AC32906402}" type="slidenum">
              <a:rPr lang="zh-CN" altLang="en-US" smtClean="0"/>
              <a:pPr/>
              <a:t>‹#›</a:t>
            </a:fld>
            <a:endParaRPr lang="zh-CN" altLang="en-US"/>
          </a:p>
        </p:txBody>
      </p:sp>
    </p:spTree>
    <p:extLst>
      <p:ext uri="{BB962C8B-B14F-4D97-AF65-F5344CB8AC3E}">
        <p14:creationId xmlns:p14="http://schemas.microsoft.com/office/powerpoint/2010/main" val="20525086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此处退出，进</a:t>
            </a:r>
            <a:r>
              <a:rPr lang="en-US" altLang="zh-CN" dirty="0"/>
              <a:t>Spyder</a:t>
            </a:r>
            <a:r>
              <a:rPr lang="zh-CN" altLang="en-US" dirty="0"/>
              <a:t>演示</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a:t>
            </a:fld>
            <a:endParaRPr lang="zh-CN" altLang="en-US"/>
          </a:p>
        </p:txBody>
      </p:sp>
    </p:spTree>
    <p:extLst>
      <p:ext uri="{BB962C8B-B14F-4D97-AF65-F5344CB8AC3E}">
        <p14:creationId xmlns:p14="http://schemas.microsoft.com/office/powerpoint/2010/main" val="1366276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这个作用以后会讲到</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35</a:t>
            </a:fld>
            <a:endParaRPr lang="zh-CN" altLang="en-US"/>
          </a:p>
        </p:txBody>
      </p:sp>
    </p:spTree>
    <p:extLst>
      <p:ext uri="{BB962C8B-B14F-4D97-AF65-F5344CB8AC3E}">
        <p14:creationId xmlns:p14="http://schemas.microsoft.com/office/powerpoint/2010/main" val="118602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对选择出来的词叠加一个操作</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42</a:t>
            </a:fld>
            <a:endParaRPr lang="zh-CN" altLang="en-US"/>
          </a:p>
        </p:txBody>
      </p:sp>
    </p:spTree>
    <p:extLst>
      <p:ext uri="{BB962C8B-B14F-4D97-AF65-F5344CB8AC3E}">
        <p14:creationId xmlns:p14="http://schemas.microsoft.com/office/powerpoint/2010/main" val="3804161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第一章是开头。我们只是简要介绍。在以后的章节中，我们会介绍一些具体方法。</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46</a:t>
            </a:fld>
            <a:endParaRPr lang="zh-CN" altLang="en-US"/>
          </a:p>
        </p:txBody>
      </p:sp>
    </p:spTree>
    <p:extLst>
      <p:ext uri="{BB962C8B-B14F-4D97-AF65-F5344CB8AC3E}">
        <p14:creationId xmlns:p14="http://schemas.microsoft.com/office/powerpoint/2010/main" val="397487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这些模块封装了很多自然语言处理的方法，我们在之后会进行详细的介绍。</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5</a:t>
            </a:fld>
            <a:endParaRPr lang="zh-CN" altLang="en-US"/>
          </a:p>
        </p:txBody>
      </p:sp>
    </p:spTree>
    <p:extLst>
      <p:ext uri="{BB962C8B-B14F-4D97-AF65-F5344CB8AC3E}">
        <p14:creationId xmlns:p14="http://schemas.microsoft.com/office/powerpoint/2010/main" val="938888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Text1: </a:t>
            </a:r>
            <a:r>
              <a:rPr lang="zh-CN" altLang="en-US" dirty="0"/>
              <a:t>白鲸</a:t>
            </a:r>
            <a:endParaRPr lang="en-US" altLang="zh-CN" dirty="0"/>
          </a:p>
          <a:p>
            <a:r>
              <a:rPr lang="en-US" altLang="zh-CN" dirty="0"/>
              <a:t>Text2</a:t>
            </a:r>
            <a:r>
              <a:rPr lang="zh-CN" altLang="en-US" dirty="0"/>
              <a:t>：理智与情感</a:t>
            </a:r>
            <a:endParaRPr lang="en-US" altLang="zh-CN" dirty="0"/>
          </a:p>
          <a:p>
            <a:r>
              <a:rPr lang="en-US" altLang="zh-CN" dirty="0"/>
              <a:t>Text3</a:t>
            </a:r>
            <a:r>
              <a:rPr lang="zh-CN" altLang="en-US" dirty="0"/>
              <a:t>：创世记</a:t>
            </a:r>
            <a:endParaRPr lang="en-US" altLang="zh-CN" dirty="0"/>
          </a:p>
          <a:p>
            <a:r>
              <a:rPr lang="en-US" altLang="zh-CN" dirty="0"/>
              <a:t>Text4</a:t>
            </a:r>
            <a:r>
              <a:rPr lang="zh-CN" altLang="en-US" dirty="0"/>
              <a:t>：美国总统历年就职演说</a:t>
            </a:r>
            <a:endParaRPr lang="en-US" altLang="zh-CN" dirty="0"/>
          </a:p>
          <a:p>
            <a:r>
              <a:rPr lang="en-US" altLang="zh-CN" dirty="0"/>
              <a:t>Text5</a:t>
            </a:r>
            <a:r>
              <a:rPr lang="zh-CN" altLang="en-US" dirty="0"/>
              <a:t>：聊天对话</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6</a:t>
            </a:fld>
            <a:endParaRPr lang="zh-CN" altLang="en-US"/>
          </a:p>
        </p:txBody>
      </p:sp>
    </p:spTree>
    <p:extLst>
      <p:ext uri="{BB962C8B-B14F-4D97-AF65-F5344CB8AC3E}">
        <p14:creationId xmlns:p14="http://schemas.microsoft.com/office/powerpoint/2010/main" val="1565485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会先输出匹配数，再输出每次匹配的上下文</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8</a:t>
            </a:fld>
            <a:endParaRPr lang="zh-CN" altLang="en-US"/>
          </a:p>
        </p:txBody>
      </p:sp>
    </p:spTree>
    <p:extLst>
      <p:ext uri="{BB962C8B-B14F-4D97-AF65-F5344CB8AC3E}">
        <p14:creationId xmlns:p14="http://schemas.microsoft.com/office/powerpoint/2010/main" val="2510191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输出共同的上下文，前一个词和后一个词。也就是说中间这个空，填上两个词后，在文中都是能找到的。</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9</a:t>
            </a:fld>
            <a:endParaRPr lang="zh-CN" altLang="en-US"/>
          </a:p>
        </p:txBody>
      </p:sp>
    </p:spTree>
    <p:extLst>
      <p:ext uri="{BB962C8B-B14F-4D97-AF65-F5344CB8AC3E}">
        <p14:creationId xmlns:p14="http://schemas.microsoft.com/office/powerpoint/2010/main" val="138167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相对疏密代表相对频率</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11</a:t>
            </a:fld>
            <a:endParaRPr lang="zh-CN" altLang="en-US"/>
          </a:p>
        </p:txBody>
      </p:sp>
    </p:spTree>
    <p:extLst>
      <p:ext uri="{BB962C8B-B14F-4D97-AF65-F5344CB8AC3E}">
        <p14:creationId xmlns:p14="http://schemas.microsoft.com/office/powerpoint/2010/main" val="357590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抽象成函数可以抽象出一些常规功能，就不用每次都打表达式了</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16</a:t>
            </a:fld>
            <a:endParaRPr lang="zh-CN" altLang="en-US"/>
          </a:p>
        </p:txBody>
      </p:sp>
    </p:spTree>
    <p:extLst>
      <p:ext uri="{BB962C8B-B14F-4D97-AF65-F5344CB8AC3E}">
        <p14:creationId xmlns:p14="http://schemas.microsoft.com/office/powerpoint/2010/main" val="2016882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累积：增函数</a:t>
            </a:r>
            <a:endParaRPr lang="en-US" altLang="zh-CN" dirty="0"/>
          </a:p>
          <a:p>
            <a:r>
              <a:rPr lang="zh-CN" altLang="en-US" dirty="0"/>
              <a:t>不累积：减函数</a:t>
            </a:r>
            <a:endParaRPr lang="en-US" altLang="zh-CN" dirty="0"/>
          </a:p>
          <a:p>
            <a:endParaRPr lang="en-US" altLang="zh-CN" dirty="0"/>
          </a:p>
          <a:p>
            <a:r>
              <a:rPr lang="zh-CN" altLang="en-US" dirty="0"/>
              <a:t>累积意义：前</a:t>
            </a:r>
            <a:r>
              <a:rPr lang="en-US" altLang="zh-CN" dirty="0"/>
              <a:t>9</a:t>
            </a:r>
            <a:r>
              <a:rPr lang="zh-CN" altLang="en-US" dirty="0"/>
              <a:t>个单词就占了总词数的一半</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31</a:t>
            </a:fld>
            <a:endParaRPr lang="zh-CN" altLang="en-US"/>
          </a:p>
        </p:txBody>
      </p:sp>
    </p:spTree>
    <p:extLst>
      <p:ext uri="{BB962C8B-B14F-4D97-AF65-F5344CB8AC3E}">
        <p14:creationId xmlns:p14="http://schemas.microsoft.com/office/powerpoint/2010/main" val="233601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列表推导</a:t>
            </a:r>
            <a:r>
              <a:rPr lang="en-US" altLang="zh-CN" dirty="0"/>
              <a:t>——</a:t>
            </a:r>
            <a:r>
              <a:rPr lang="zh-CN" altLang="en-US" dirty="0"/>
              <a:t>集合论</a:t>
            </a:r>
          </a:p>
        </p:txBody>
      </p:sp>
      <p:sp>
        <p:nvSpPr>
          <p:cNvPr id="4" name="灯片编号占位符 3"/>
          <p:cNvSpPr>
            <a:spLocks noGrp="1"/>
          </p:cNvSpPr>
          <p:nvPr>
            <p:ph type="sldNum" sz="quarter" idx="10"/>
          </p:nvPr>
        </p:nvSpPr>
        <p:spPr/>
        <p:txBody>
          <a:bodyPr/>
          <a:lstStyle/>
          <a:p>
            <a:fld id="{B18C17DF-1D58-4647-8B50-01AC32906402}" type="slidenum">
              <a:rPr lang="zh-CN" altLang="en-US" smtClean="0"/>
              <a:pPr/>
              <a:t>33</a:t>
            </a:fld>
            <a:endParaRPr lang="zh-CN" altLang="en-US"/>
          </a:p>
        </p:txBody>
      </p:sp>
    </p:spTree>
    <p:extLst>
      <p:ext uri="{BB962C8B-B14F-4D97-AF65-F5344CB8AC3E}">
        <p14:creationId xmlns:p14="http://schemas.microsoft.com/office/powerpoint/2010/main" val="207974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1787218"/>
            <a:ext cx="6400800" cy="385158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131703049"/>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73051"/>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683048845"/>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130928224"/>
      </p:ext>
    </p:extLst>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771689139"/>
      </p:ext>
    </p:extLst>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1"/>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631613009"/>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正文内容">
    <p:spTree>
      <p:nvGrpSpPr>
        <p:cNvPr id="1" name=""/>
        <p:cNvGrpSpPr/>
        <p:nvPr/>
      </p:nvGrpSpPr>
      <p:grpSpPr>
        <a:xfrm>
          <a:off x="0" y="0"/>
          <a:ext cx="0" cy="0"/>
          <a:chOff x="0" y="0"/>
          <a:chExt cx="0" cy="0"/>
        </a:xfrm>
      </p:grpSpPr>
      <p:sp>
        <p:nvSpPr>
          <p:cNvPr id="12" name="矩形 11"/>
          <p:cNvSpPr/>
          <p:nvPr userDrawn="1"/>
        </p:nvSpPr>
        <p:spPr bwMode="auto">
          <a:xfrm>
            <a:off x="2" y="6400425"/>
            <a:ext cx="9144001" cy="457574"/>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30477"/>
            <a:ext cx="9144001" cy="953600"/>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4" y="6487289"/>
            <a:ext cx="1439863" cy="283846"/>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7" name="标题 1"/>
          <p:cNvSpPr>
            <a:spLocks noGrp="1"/>
          </p:cNvSpPr>
          <p:nvPr>
            <p:ph type="title"/>
          </p:nvPr>
        </p:nvSpPr>
        <p:spPr>
          <a:xfrm>
            <a:off x="294127" y="145882"/>
            <a:ext cx="5832475" cy="77724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sp>
        <p:nvSpPr>
          <p:cNvPr id="8" name="副标题 2"/>
          <p:cNvSpPr>
            <a:spLocks noGrp="1"/>
          </p:cNvSpPr>
          <p:nvPr>
            <p:ph type="subTitle" idx="1"/>
          </p:nvPr>
        </p:nvSpPr>
        <p:spPr>
          <a:xfrm>
            <a:off x="611560" y="1758018"/>
            <a:ext cx="7920880" cy="3851582"/>
          </a:xfrm>
        </p:spPr>
        <p:txBody>
          <a:bodyPr>
            <a:normAutofit/>
          </a:bodyPr>
          <a:lstStyle>
            <a:lvl1pPr marL="457200" indent="-457200" algn="l">
              <a:buFont typeface="Wingdings" panose="05000000000000000000" pitchFamily="2" charset="2"/>
              <a:buChar char="n"/>
              <a:defRPr sz="2000">
                <a:solidFill>
                  <a:schemeClr val="tx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9" name="灯片编号占位符 3"/>
          <p:cNvSpPr txBox="1">
            <a:spLocks/>
          </p:cNvSpPr>
          <p:nvPr userDrawn="1"/>
        </p:nvSpPr>
        <p:spPr>
          <a:xfrm>
            <a:off x="7429520" y="6429396"/>
            <a:ext cx="1714480" cy="428604"/>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b="1" dirty="0">
                <a:solidFill>
                  <a:schemeClr val="bg1"/>
                </a:solidFill>
              </a:rPr>
              <a:t>东华大学计算机学院</a:t>
            </a:r>
            <a:endParaRPr lang="en-US" sz="1200" b="1" dirty="0">
              <a:solidFill>
                <a:schemeClr val="bg1"/>
              </a:solidFill>
            </a:endParaRPr>
          </a:p>
        </p:txBody>
      </p:sp>
      <p:pic>
        <p:nvPicPr>
          <p:cNvPr id="11" name="Picture 2" descr="http://www.xmscibar.org/upload/index_r2_c7_5.jpg"/>
          <p:cNvPicPr>
            <a:picLocks noChangeAspect="1" noChangeArrowheads="1"/>
          </p:cNvPicPr>
          <p:nvPr userDrawn="1"/>
        </p:nvPicPr>
        <p:blipFill>
          <a:blip r:embed="rId2" cstate="print"/>
          <a:srcRect l="28601" t="6521"/>
          <a:stretch>
            <a:fillRect/>
          </a:stretch>
        </p:blipFill>
        <p:spPr bwMode="auto">
          <a:xfrm>
            <a:off x="7358083" y="-85750"/>
            <a:ext cx="1657811" cy="1114433"/>
          </a:xfrm>
          <a:prstGeom prst="ellipse">
            <a:avLst/>
          </a:prstGeom>
          <a:ln>
            <a:noFill/>
          </a:ln>
          <a:effectLst>
            <a:softEdge rad="112500"/>
          </a:effectLst>
        </p:spPr>
      </p:pic>
    </p:spTree>
    <p:extLst>
      <p:ext uri="{BB962C8B-B14F-4D97-AF65-F5344CB8AC3E}">
        <p14:creationId xmlns:p14="http://schemas.microsoft.com/office/powerpoint/2010/main" val="1155230468"/>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内容">
    <p:spTree>
      <p:nvGrpSpPr>
        <p:cNvPr id="1" name=""/>
        <p:cNvGrpSpPr/>
        <p:nvPr/>
      </p:nvGrpSpPr>
      <p:grpSpPr>
        <a:xfrm>
          <a:off x="0" y="0"/>
          <a:ext cx="0" cy="0"/>
          <a:chOff x="0" y="0"/>
          <a:chExt cx="0" cy="0"/>
        </a:xfrm>
      </p:grpSpPr>
      <p:sp>
        <p:nvSpPr>
          <p:cNvPr id="12" name="矩形 11"/>
          <p:cNvSpPr/>
          <p:nvPr userDrawn="1"/>
        </p:nvSpPr>
        <p:spPr bwMode="auto">
          <a:xfrm>
            <a:off x="-14627" y="6400425"/>
            <a:ext cx="9158628" cy="457574"/>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矩形 9"/>
          <p:cNvSpPr/>
          <p:nvPr userDrawn="1"/>
        </p:nvSpPr>
        <p:spPr bwMode="auto">
          <a:xfrm>
            <a:off x="-1" y="-30477"/>
            <a:ext cx="9144001" cy="837654"/>
          </a:xfrm>
          <a:prstGeom prst="rect">
            <a:avLst/>
          </a:prstGeom>
          <a:gradFill flip="none" rotWithShape="1">
            <a:gsLst>
              <a:gs pos="21000">
                <a:schemeClr val="accent2">
                  <a:lumMod val="75000"/>
                  <a:lumOff val="25000"/>
                </a:schemeClr>
              </a:gs>
              <a:gs pos="86000">
                <a:schemeClr val="tx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8399242" y="6488448"/>
            <a:ext cx="642515" cy="283846"/>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16" name="灯片编号占位符 3"/>
          <p:cNvSpPr txBox="1">
            <a:spLocks/>
          </p:cNvSpPr>
          <p:nvPr userDrawn="1"/>
        </p:nvSpPr>
        <p:spPr>
          <a:xfrm>
            <a:off x="551143" y="6558157"/>
            <a:ext cx="3389136" cy="279072"/>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000" b="1" dirty="0">
                <a:solidFill>
                  <a:schemeClr val="bg1"/>
                </a:solidFill>
              </a:rPr>
              <a:t>东华大学计算机科学与技术学院</a:t>
            </a:r>
            <a:endParaRPr lang="en-US" sz="1000" b="1" dirty="0">
              <a:solidFill>
                <a:schemeClr val="bg1"/>
              </a:solidFill>
            </a:endParaRPr>
          </a:p>
        </p:txBody>
      </p:sp>
      <p:sp>
        <p:nvSpPr>
          <p:cNvPr id="7" name="标题 1"/>
          <p:cNvSpPr>
            <a:spLocks noGrp="1"/>
          </p:cNvSpPr>
          <p:nvPr>
            <p:ph type="title"/>
          </p:nvPr>
        </p:nvSpPr>
        <p:spPr>
          <a:xfrm>
            <a:off x="251521" y="8358"/>
            <a:ext cx="5832475" cy="777240"/>
          </a:xfrm>
        </p:spPr>
        <p:txBody>
          <a:bodyPr/>
          <a:lstStyle>
            <a:lvl1pPr algn="l">
              <a:defRPr sz="22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defRPr>
            </a:lvl1pPr>
          </a:lstStyle>
          <a:p>
            <a:endParaRPr lang="zh-CN" altLang="en-US" dirty="0"/>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18" y="6467478"/>
            <a:ext cx="767194" cy="488923"/>
          </a:xfrm>
          <a:prstGeom prst="rect">
            <a:avLst/>
          </a:prstGeom>
        </p:spPr>
      </p:pic>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16416" y="39554"/>
            <a:ext cx="725340" cy="697589"/>
          </a:xfrm>
          <a:prstGeom prst="rect">
            <a:avLst/>
          </a:prstGeom>
        </p:spPr>
      </p:pic>
      <p:sp>
        <p:nvSpPr>
          <p:cNvPr id="11" name="文本占位符 2"/>
          <p:cNvSpPr>
            <a:spLocks noGrp="1"/>
          </p:cNvSpPr>
          <p:nvPr>
            <p:ph idx="1"/>
          </p:nvPr>
        </p:nvSpPr>
        <p:spPr>
          <a:xfrm>
            <a:off x="230832" y="1009531"/>
            <a:ext cx="8589640" cy="5184576"/>
          </a:xfrm>
          <a:prstGeom prst="rect">
            <a:avLst/>
          </a:prstGeom>
        </p:spPr>
        <p:txBody>
          <a:bodyPr vert="horz" lIns="91440" tIns="45720" rIns="91440" bIns="45720" rtlCol="0">
            <a:normAutofit/>
          </a:bodyPr>
          <a:lstStyle>
            <a:lvl1pPr marL="342900" indent="-342900">
              <a:buFontTx/>
              <a:buBlip>
                <a:blip r:embed="rId4"/>
              </a:buBlip>
              <a:defRPr sz="2400"/>
            </a:lvl1pPr>
            <a:lvl2pPr marL="742950" indent="-285750">
              <a:buFont typeface="Wingdings" pitchFamily="2" charset="2"/>
              <a:buChar char="u"/>
              <a:defRPr sz="2000"/>
            </a:lvl2pPr>
            <a:lvl3pPr marL="1143000" indent="-228600">
              <a:buFont typeface="Wingdings" pitchFamily="2" charset="2"/>
              <a:buChar char="l"/>
              <a:defRPr sz="1800"/>
            </a:lvl3pPr>
            <a:lvl4pPr marL="1600200" indent="-228600">
              <a:buFont typeface="Wingdings" pitchFamily="2" charset="2"/>
              <a:buChar char="n"/>
              <a:defRPr sz="1600"/>
            </a:lvl4pPr>
            <a:lvl5pPr marL="2057400" indent="-228600">
              <a:buFont typeface="Wingdings" pitchFamily="2" charset="2"/>
              <a:buChar char="Ø"/>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429045745"/>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页码">
    <p:spTree>
      <p:nvGrpSpPr>
        <p:cNvPr id="1" name=""/>
        <p:cNvGrpSpPr/>
        <p:nvPr/>
      </p:nvGrpSpPr>
      <p:grpSpPr>
        <a:xfrm>
          <a:off x="0" y="0"/>
          <a:ext cx="0" cy="0"/>
          <a:chOff x="0" y="0"/>
          <a:chExt cx="0" cy="0"/>
        </a:xfrm>
      </p:grpSpPr>
      <p:sp>
        <p:nvSpPr>
          <p:cNvPr id="12" name="矩形 11"/>
          <p:cNvSpPr/>
          <p:nvPr userDrawn="1"/>
        </p:nvSpPr>
        <p:spPr bwMode="auto">
          <a:xfrm>
            <a:off x="2" y="6400425"/>
            <a:ext cx="9144001" cy="457574"/>
          </a:xfrm>
          <a:prstGeom prst="rect">
            <a:avLst/>
          </a:prstGeom>
          <a:gradFill>
            <a:gsLst>
              <a:gs pos="80000">
                <a:srgbClr val="026DCE">
                  <a:alpha val="70000"/>
                </a:srgbClr>
              </a:gs>
              <a:gs pos="26000">
                <a:schemeClr val="tx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灯片编号占位符 3"/>
          <p:cNvSpPr txBox="1">
            <a:spLocks/>
          </p:cNvSpPr>
          <p:nvPr userDrawn="1"/>
        </p:nvSpPr>
        <p:spPr>
          <a:xfrm>
            <a:off x="179514" y="6487289"/>
            <a:ext cx="1439863" cy="283846"/>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de-DE" altLang="en-US" b="1" dirty="0">
                <a:solidFill>
                  <a:schemeClr val="bg1"/>
                </a:solidFill>
              </a:rPr>
              <a:t> </a:t>
            </a:r>
            <a:fld id="{7C5E4C7A-43C3-449A-8119-E420EB00870B}" type="slidenum">
              <a:rPr lang="zh-CN" altLang="en-US" b="1" smtClean="0">
                <a:solidFill>
                  <a:schemeClr val="bg1"/>
                </a:solidFill>
              </a:rPr>
              <a:pPr>
                <a:defRPr/>
              </a:pPr>
              <a:t>‹#›</a:t>
            </a:fld>
            <a:endParaRPr lang="en-US" b="1" dirty="0">
              <a:solidFill>
                <a:schemeClr val="bg1"/>
              </a:solidFill>
            </a:endParaRPr>
          </a:p>
        </p:txBody>
      </p:sp>
      <p:sp>
        <p:nvSpPr>
          <p:cNvPr id="5" name="灯片编号占位符 3"/>
          <p:cNvSpPr txBox="1">
            <a:spLocks/>
          </p:cNvSpPr>
          <p:nvPr userDrawn="1"/>
        </p:nvSpPr>
        <p:spPr>
          <a:xfrm>
            <a:off x="7429520" y="6429396"/>
            <a:ext cx="1714480" cy="428604"/>
          </a:xfrm>
          <a:prstGeom prst="rect">
            <a:avLst/>
          </a:prstGeom>
        </p:spPr>
        <p:txBody>
          <a:bodyPr/>
          <a:lstStyle>
            <a:defPPr>
              <a:defRPr lang="zh-CN"/>
            </a:defPPr>
            <a:lvl1pPr marL="0" algn="l" defTabSz="914400" rtl="0" eaLnBrk="1" latinLnBrk="0" hangingPunct="1">
              <a:defRPr sz="1200" i="0" kern="1200">
                <a:solidFill>
                  <a:schemeClr val="accent6">
                    <a:lumMod val="50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200" b="1" dirty="0">
                <a:solidFill>
                  <a:schemeClr val="bg1"/>
                </a:solidFill>
              </a:rPr>
              <a:t>东华大学计算机学院</a:t>
            </a:r>
            <a:endParaRPr lang="en-US" sz="1200" b="1" dirty="0">
              <a:solidFill>
                <a:schemeClr val="bg1"/>
              </a:solidFill>
            </a:endParaRPr>
          </a:p>
        </p:txBody>
      </p:sp>
    </p:spTree>
    <p:extLst>
      <p:ext uri="{BB962C8B-B14F-4D97-AF65-F5344CB8AC3E}">
        <p14:creationId xmlns:p14="http://schemas.microsoft.com/office/powerpoint/2010/main" val="927919531"/>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106785543"/>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77635381"/>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1"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12113981"/>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600044724"/>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F384C6-77FA-4AF6-AF10-492DE6DC1E29}" type="datetimeFigureOut">
              <a:rPr lang="zh-CN" altLang="en-US" smtClean="0"/>
              <a:pPr/>
              <a:t>2018/4/11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2723880137"/>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7"/>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a:ln>
                  <a:noFill/>
                </a:ln>
                <a:solidFill>
                  <a:prstClr val="black"/>
                </a:solidFill>
                <a:effectLst/>
                <a:uLnTx/>
                <a:uFillTx/>
                <a:latin typeface="+mn-lt"/>
                <a:ea typeface="+mn-ea"/>
                <a:cs typeface="+mn-cs"/>
              </a:rPr>
              <a:t>单击此处编辑母版文本样式</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mn-lt"/>
                <a:ea typeface="+mn-ea"/>
                <a:cs typeface="+mn-cs"/>
              </a:rPr>
              <a:t>第二级</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mn-lt"/>
                <a:ea typeface="+mn-ea"/>
                <a:cs typeface="+mn-cs"/>
              </a:rPr>
              <a:t>第三级</a:t>
            </a:r>
          </a:p>
          <a:p>
            <a:pPr marL="1600200" marR="0" lvl="3"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mn-lt"/>
                <a:ea typeface="+mn-ea"/>
                <a:cs typeface="+mn-cs"/>
              </a:rPr>
              <a:t>第四级</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mn-lt"/>
                <a:ea typeface="+mn-ea"/>
                <a:cs typeface="+mn-cs"/>
              </a:rPr>
              <a:t>第五级</a:t>
            </a:r>
          </a:p>
        </p:txBody>
      </p:sp>
      <p:sp>
        <p:nvSpPr>
          <p:cNvPr id="4" name="日期占位符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384C6-77FA-4AF6-AF10-492DE6DC1E29}" type="datetimeFigureOut">
              <a:rPr lang="zh-CN" altLang="en-US" smtClean="0"/>
              <a:pPr/>
              <a:t>2018/4/11</a:t>
            </a:fld>
            <a:endParaRPr lang="zh-CN" altLang="en-US"/>
          </a:p>
        </p:txBody>
      </p:sp>
      <p:sp>
        <p:nvSpPr>
          <p:cNvPr id="5" name="页脚占位符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1218CE-149D-49E3-8033-D5CD97556C98}" type="slidenum">
              <a:rPr lang="zh-CN" altLang="en-US" smtClean="0"/>
              <a:pPr/>
              <a:t>‹#›</a:t>
            </a:fld>
            <a:endParaRPr lang="zh-CN" altLang="en-US"/>
          </a:p>
        </p:txBody>
      </p:sp>
    </p:spTree>
    <p:extLst>
      <p:ext uri="{BB962C8B-B14F-4D97-AF65-F5344CB8AC3E}">
        <p14:creationId xmlns:p14="http://schemas.microsoft.com/office/powerpoint/2010/main" val="377718244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sz="3200" kern="1200">
          <a:solidFill>
            <a:schemeClr val="tx1"/>
          </a:solidFill>
          <a:latin typeface="+mn-lt"/>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800" kern="1200">
          <a:solidFill>
            <a:schemeClr val="tx1"/>
          </a:solidFill>
          <a:latin typeface="+mn-lt"/>
          <a:ea typeface="+mn-ea"/>
          <a:cs typeface="+mn-cs"/>
        </a:defRPr>
      </a:lvl2pPr>
      <a:lvl3pPr marL="11430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400" kern="1200">
          <a:solidFill>
            <a:schemeClr val="tx1"/>
          </a:solidFill>
          <a:latin typeface="+mn-lt"/>
          <a:ea typeface="+mn-ea"/>
          <a:cs typeface="+mn-cs"/>
        </a:defRPr>
      </a:lvl3pPr>
      <a:lvl4pPr marL="16002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mn-cs"/>
        </a:defRPr>
      </a:lvl4pPr>
      <a:lvl5pPr marL="2057400" marR="0" indent="-22860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www.nltk.or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284756"/>
            <a:ext cx="9144000" cy="1987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21498" y="2284695"/>
            <a:ext cx="3528392" cy="19872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4195477"/>
            <a:ext cx="9144000" cy="266429"/>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512774" y="2727273"/>
            <a:ext cx="5988185" cy="1077218"/>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rPr>
              <a:t>主题：</a:t>
            </a:r>
            <a:r>
              <a:rPr lang="en-US" altLang="zh-CN" sz="3200" b="1" dirty="0">
                <a:solidFill>
                  <a:schemeClr val="bg1"/>
                </a:solidFill>
                <a:latin typeface="微软雅黑" panose="020B0503020204020204" pitchFamily="34" charset="-122"/>
                <a:ea typeface="微软雅黑" panose="020B0503020204020204" pitchFamily="34" charset="-122"/>
                <a:cs typeface="Arial" pitchFamily="34" charset="0"/>
              </a:rPr>
              <a:t>Python</a:t>
            </a:r>
            <a:r>
              <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rPr>
              <a:t>自然语言处理</a:t>
            </a:r>
            <a:endParaRPr lang="en-US" altLang="zh-CN" sz="3200" b="1" dirty="0">
              <a:solidFill>
                <a:schemeClr val="bg1"/>
              </a:solidFill>
              <a:latin typeface="微软雅黑" panose="020B0503020204020204" pitchFamily="34" charset="-122"/>
              <a:ea typeface="微软雅黑" panose="020B0503020204020204" pitchFamily="34" charset="-122"/>
              <a:cs typeface="Arial" pitchFamily="34" charset="0"/>
            </a:endParaRPr>
          </a:p>
          <a:p>
            <a:pPr algn="ctr"/>
            <a:r>
              <a:rPr lang="zh-CN" altLang="en-US" sz="3200" b="1" dirty="0">
                <a:solidFill>
                  <a:schemeClr val="bg1"/>
                </a:solidFill>
                <a:latin typeface="微软雅黑" panose="020B0503020204020204" pitchFamily="34" charset="-122"/>
                <a:ea typeface="微软雅黑" panose="020B0503020204020204" pitchFamily="34" charset="-122"/>
                <a:cs typeface="Arial" pitchFamily="34" charset="0"/>
              </a:rPr>
              <a:t>第一章</a:t>
            </a:r>
          </a:p>
        </p:txBody>
      </p:sp>
      <p:sp>
        <p:nvSpPr>
          <p:cNvPr id="14" name="TextBox 13"/>
          <p:cNvSpPr txBox="1"/>
          <p:nvPr/>
        </p:nvSpPr>
        <p:spPr>
          <a:xfrm>
            <a:off x="957503" y="294241"/>
            <a:ext cx="1692836" cy="338554"/>
          </a:xfrm>
          <a:prstGeom prst="rect">
            <a:avLst/>
          </a:prstGeom>
          <a:noFill/>
        </p:spPr>
        <p:txBody>
          <a:bodyPr wrap="none" rtlCol="0">
            <a:spAutoFit/>
          </a:bodyPr>
          <a:lstStyle/>
          <a:p>
            <a:r>
              <a:rPr lang="en-US" altLang="zh-CN" sz="1600" b="1" spc="100" dirty="0">
                <a:solidFill>
                  <a:schemeClr val="tx2"/>
                </a:solidFill>
                <a:latin typeface="微软雅黑" panose="020B0503020204020204" pitchFamily="34" charset="-122"/>
                <a:ea typeface="微软雅黑" panose="020B0503020204020204" pitchFamily="34" charset="-122"/>
                <a:cs typeface="Arial" pitchFamily="34" charset="0"/>
              </a:rPr>
              <a:t>Research List</a:t>
            </a:r>
            <a:endPar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endParaRPr>
          </a:p>
        </p:txBody>
      </p:sp>
      <p:cxnSp>
        <p:nvCxnSpPr>
          <p:cNvPr id="18" name="直接连接符 17"/>
          <p:cNvCxnSpPr/>
          <p:nvPr/>
        </p:nvCxnSpPr>
        <p:spPr>
          <a:xfrm>
            <a:off x="928662" y="653916"/>
            <a:ext cx="1721677"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4033" name="Picture 1" descr="C:\Users\XXM\Desktop\校徽.jpg"/>
          <p:cNvPicPr>
            <a:picLocks noChangeAspect="1" noChangeArrowheads="1"/>
          </p:cNvPicPr>
          <p:nvPr/>
        </p:nvPicPr>
        <p:blipFill>
          <a:blip r:embed="rId2" cstate="print"/>
          <a:srcRect/>
          <a:stretch>
            <a:fillRect/>
          </a:stretch>
        </p:blipFill>
        <p:spPr bwMode="auto">
          <a:xfrm>
            <a:off x="71406" y="85725"/>
            <a:ext cx="886097" cy="859443"/>
          </a:xfrm>
          <a:prstGeom prst="rect">
            <a:avLst/>
          </a:prstGeom>
          <a:noFill/>
        </p:spPr>
      </p:pic>
      <p:sp>
        <p:nvSpPr>
          <p:cNvPr id="11" name="TextBox 10"/>
          <p:cNvSpPr txBox="1"/>
          <p:nvPr/>
        </p:nvSpPr>
        <p:spPr>
          <a:xfrm>
            <a:off x="5868144" y="4727736"/>
            <a:ext cx="2808312" cy="338554"/>
          </a:xfrm>
          <a:prstGeom prst="rect">
            <a:avLst/>
          </a:prstGeom>
          <a:noFill/>
        </p:spPr>
        <p:txBody>
          <a:bodyPr wrap="square" rtlCol="0">
            <a:spAutoFit/>
          </a:bodyPr>
          <a:lstStyle/>
          <a:p>
            <a:r>
              <a:rPr lang="en-US" altLang="zh-CN" sz="1600" b="1" spc="100" dirty="0">
                <a:solidFill>
                  <a:schemeClr val="tx2"/>
                </a:solidFill>
                <a:latin typeface="微软雅黑" panose="020B0503020204020204" pitchFamily="34" charset="-122"/>
                <a:ea typeface="微软雅黑" panose="020B0503020204020204" pitchFamily="34" charset="-122"/>
                <a:cs typeface="Arial" pitchFamily="34" charset="0"/>
              </a:rPr>
              <a:t>Name</a:t>
            </a:r>
            <a:r>
              <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rPr>
              <a:t>：张弘</a:t>
            </a:r>
          </a:p>
        </p:txBody>
      </p:sp>
    </p:spTree>
    <p:extLst>
      <p:ext uri="{BB962C8B-B14F-4D97-AF65-F5344CB8AC3E}">
        <p14:creationId xmlns:p14="http://schemas.microsoft.com/office/powerpoint/2010/main" val="417425297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en-US" altLang="zh-CN" sz="2000" b="1" dirty="0"/>
              <a:t>similar</a:t>
            </a:r>
            <a:r>
              <a:rPr lang="zh-CN" altLang="en-US" sz="2000" b="1" dirty="0"/>
              <a:t>方法：查找文本中和某个词处于相似上下文中的词</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：输出的词中和</a:t>
            </a:r>
            <a:r>
              <a:rPr lang="en-US" altLang="zh-CN" sz="2000" dirty="0">
                <a:sym typeface="Wingdings" panose="05000000000000000000" pitchFamily="2" charset="2"/>
              </a:rPr>
              <a:t>“monstrous”</a:t>
            </a:r>
            <a:r>
              <a:rPr lang="zh-CN" altLang="en-US" sz="2000" dirty="0">
                <a:sym typeface="Wingdings" panose="05000000000000000000" pitchFamily="2" charset="2"/>
              </a:rPr>
              <a:t>具有相似的上下文，比如前后搭的词相同</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text2.similar("monstrous")</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54377"/>
            <a:ext cx="8352928" cy="461665"/>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very so exceedingly heartily a as good great extremely remarkably</a:t>
            </a:r>
          </a:p>
          <a:p>
            <a:r>
              <a:rPr lang="en-US" altLang="zh-CN" sz="1200" dirty="0">
                <a:latin typeface="Consolas" panose="020B0609020204030204" pitchFamily="49" charset="0"/>
              </a:rPr>
              <a:t>sweet vast amazingly</a:t>
            </a:r>
          </a:p>
        </p:txBody>
      </p:sp>
    </p:spTree>
    <p:extLst>
      <p:ext uri="{BB962C8B-B14F-4D97-AF65-F5344CB8AC3E}">
        <p14:creationId xmlns:p14="http://schemas.microsoft.com/office/powerpoint/2010/main" val="1835660160"/>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en-US" altLang="zh-CN" sz="2000" b="1" dirty="0" err="1"/>
              <a:t>dispersion_plot</a:t>
            </a:r>
            <a:r>
              <a:rPr lang="zh-CN" altLang="en-US" sz="2000" b="1" dirty="0"/>
              <a:t>方法：用离散图表示在文本各个位置中某些词的分布</a:t>
            </a:r>
            <a:endParaRPr lang="en-US" altLang="zh-CN" sz="2000" b="1" dirty="0"/>
          </a:p>
          <a:p>
            <a:pPr marL="0" indent="0">
              <a:buNone/>
            </a:pPr>
            <a:endParaRPr lang="en-US" altLang="zh-CN" sz="2000" dirty="0"/>
          </a:p>
          <a:p>
            <a:pPr marL="0" indent="0">
              <a:buNone/>
            </a:pPr>
            <a:r>
              <a:rPr lang="zh-CN" altLang="en-US" sz="2000" dirty="0"/>
              <a:t>代码：输出离散图，表示</a:t>
            </a:r>
            <a:r>
              <a:rPr lang="en-US" altLang="zh-CN" sz="2000" dirty="0"/>
              <a:t>text4</a:t>
            </a:r>
            <a:r>
              <a:rPr lang="zh-CN" altLang="en-US" sz="2000" dirty="0"/>
              <a:t>各个位置中，</a:t>
            </a:r>
            <a:r>
              <a:rPr lang="en-US" altLang="zh-CN" sz="2000" dirty="0"/>
              <a:t>5</a:t>
            </a:r>
            <a:r>
              <a:rPr lang="zh-CN" altLang="en-US" sz="2000" dirty="0"/>
              <a:t>个词的分布情况</a:t>
            </a:r>
            <a:endParaRPr lang="en-US" altLang="zh-CN" sz="2000" dirty="0"/>
          </a:p>
          <a:p>
            <a:pPr marL="0" indent="0">
              <a:buNone/>
            </a:pPr>
            <a:endParaRPr lang="en-US" altLang="zh-CN" dirty="0"/>
          </a:p>
          <a:p>
            <a:pPr marL="0" indent="0">
              <a:buNone/>
            </a:pPr>
            <a:endParaRPr lang="en-US" altLang="zh-CN" sz="2000"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：美国总统就职演说词汇分布图</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646331"/>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text4.dispersion_plot(["citizens", "democracy", "freedom", "duties", "America"])</a:t>
            </a:r>
          </a:p>
        </p:txBody>
      </p:sp>
      <p:pic>
        <p:nvPicPr>
          <p:cNvPr id="4" name="图片 3">
            <a:extLst>
              <a:ext uri="{FF2B5EF4-FFF2-40B4-BE49-F238E27FC236}">
                <a16:creationId xmlns:a16="http://schemas.microsoft.com/office/drawing/2014/main" id="{F60A0C83-D72C-442A-BB8B-951E3A35316B}"/>
              </a:ext>
            </a:extLst>
          </p:cNvPr>
          <p:cNvPicPr>
            <a:picLocks noChangeAspect="1"/>
          </p:cNvPicPr>
          <p:nvPr/>
        </p:nvPicPr>
        <p:blipFill>
          <a:blip r:embed="rId3"/>
          <a:stretch>
            <a:fillRect/>
          </a:stretch>
        </p:blipFill>
        <p:spPr>
          <a:xfrm>
            <a:off x="2267744" y="3717032"/>
            <a:ext cx="3946254" cy="2649901"/>
          </a:xfrm>
          <a:prstGeom prst="rect">
            <a:avLst/>
          </a:prstGeom>
        </p:spPr>
      </p:pic>
    </p:spTree>
    <p:extLst>
      <p:ext uri="{BB962C8B-B14F-4D97-AF65-F5344CB8AC3E}">
        <p14:creationId xmlns:p14="http://schemas.microsoft.com/office/powerpoint/2010/main" val="1936383708"/>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r>
              <a:rPr lang="zh-CN" altLang="en-US" dirty="0"/>
              <a:t>计数词汇</a:t>
            </a:r>
            <a:endParaRPr lang="en-US" altLang="zh-CN" dirty="0"/>
          </a:p>
          <a:p>
            <a:pPr marL="0" indent="0">
              <a:buNone/>
            </a:pPr>
            <a:endParaRPr lang="en-US" altLang="zh-CN" sz="2000" dirty="0"/>
          </a:p>
          <a:p>
            <a:pPr marL="0" indent="0">
              <a:buNone/>
            </a:pPr>
            <a:r>
              <a:rPr lang="en-US" altLang="zh-CN" sz="2000" b="1" dirty="0" err="1"/>
              <a:t>len</a:t>
            </a:r>
            <a:r>
              <a:rPr lang="zh-CN" altLang="en-US" sz="2000" b="1" dirty="0"/>
              <a:t>函数：获取文本长度，以文本中出现的单词和标点符号为单位计数</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3068960"/>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err="1">
                <a:latin typeface="Consolas" panose="020B0609020204030204" pitchFamily="49" charset="0"/>
              </a:rPr>
              <a:t>len</a:t>
            </a:r>
            <a:r>
              <a:rPr lang="en-US" altLang="zh-CN" dirty="0">
                <a:latin typeface="Consolas" panose="020B0609020204030204" pitchFamily="49" charset="0"/>
              </a:rPr>
              <a:t>(text3)</a:t>
            </a:r>
          </a:p>
        </p:txBody>
      </p:sp>
      <p:sp>
        <p:nvSpPr>
          <p:cNvPr id="5" name="文本框 4">
            <a:extLst>
              <a:ext uri="{FF2B5EF4-FFF2-40B4-BE49-F238E27FC236}">
                <a16:creationId xmlns:a16="http://schemas.microsoft.com/office/drawing/2014/main" id="{AB3BB9EC-FC70-415D-B6B7-961997E0318B}"/>
              </a:ext>
            </a:extLst>
          </p:cNvPr>
          <p:cNvSpPr txBox="1"/>
          <p:nvPr/>
        </p:nvSpPr>
        <p:spPr>
          <a:xfrm>
            <a:off x="323528" y="4149080"/>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44764</a:t>
            </a:r>
          </a:p>
        </p:txBody>
      </p:sp>
    </p:spTree>
    <p:extLst>
      <p:ext uri="{BB962C8B-B14F-4D97-AF65-F5344CB8AC3E}">
        <p14:creationId xmlns:p14="http://schemas.microsoft.com/office/powerpoint/2010/main" val="3309406490"/>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获取文本中有多少不同的单词</a:t>
            </a:r>
            <a:endParaRPr lang="en-US" altLang="zh-CN" sz="2000" b="1" dirty="0"/>
          </a:p>
          <a:p>
            <a:pPr marL="0" indent="0">
              <a:buNone/>
            </a:pPr>
            <a:endParaRPr lang="en-US" altLang="zh-CN" sz="2000" dirty="0"/>
          </a:p>
          <a:p>
            <a:pPr marL="0" indent="0">
              <a:buNone/>
            </a:pPr>
            <a:r>
              <a:rPr lang="zh-CN" altLang="en-US" sz="2000" dirty="0"/>
              <a:t>代码</a:t>
            </a:r>
            <a:r>
              <a:rPr lang="en-US" altLang="zh-CN" sz="2000" dirty="0"/>
              <a:t>1</a:t>
            </a:r>
            <a:r>
              <a:rPr lang="zh-CN" altLang="en-US" sz="2000" dirty="0"/>
              <a:t>：获取</a:t>
            </a:r>
            <a:r>
              <a:rPr lang="en-US" altLang="zh-CN" sz="2000" dirty="0"/>
              <a:t>text3</a:t>
            </a:r>
            <a:r>
              <a:rPr lang="zh-CN" altLang="en-US" sz="2000" dirty="0"/>
              <a:t>中不同单词的字典序列表，返回前</a:t>
            </a:r>
            <a:r>
              <a:rPr lang="en-US" altLang="zh-CN" sz="2000" dirty="0"/>
              <a:t>10</a:t>
            </a:r>
            <a:r>
              <a:rPr lang="zh-CN" altLang="en-US" sz="2000" dirty="0"/>
              <a:t>项</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r>
              <a:rPr lang="en-US" altLang="zh-CN" sz="2000" dirty="0"/>
              <a:t>1</a:t>
            </a:r>
            <a:r>
              <a:rPr lang="zh-CN" altLang="en-US" sz="2000" dirty="0">
                <a:sym typeface="Wingdings" panose="05000000000000000000" pitchFamily="2" charset="2"/>
              </a:rPr>
              <a:t>：</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r>
              <a:rPr lang="zh-CN" altLang="en-US" sz="2000" dirty="0">
                <a:sym typeface="Wingdings" panose="05000000000000000000" pitchFamily="2" charset="2"/>
              </a:rPr>
              <a:t>代码</a:t>
            </a:r>
            <a:r>
              <a:rPr lang="en-US" altLang="zh-CN" sz="2000" dirty="0">
                <a:sym typeface="Wingdings" panose="05000000000000000000" pitchFamily="2" charset="2"/>
              </a:rPr>
              <a:t>2</a:t>
            </a:r>
            <a:r>
              <a:rPr lang="zh-CN" altLang="en-US" sz="2000" dirty="0">
                <a:sym typeface="Wingdings" panose="05000000000000000000" pitchFamily="2" charset="2"/>
              </a:rPr>
              <a:t>：获取</a:t>
            </a:r>
            <a:r>
              <a:rPr lang="en-US" altLang="zh-CN" sz="2000" dirty="0">
                <a:sym typeface="Wingdings" panose="05000000000000000000" pitchFamily="2" charset="2"/>
              </a:rPr>
              <a:t>text3</a:t>
            </a:r>
            <a:r>
              <a:rPr lang="zh-CN" altLang="en-US" sz="2000" dirty="0">
                <a:sym typeface="Wingdings" panose="05000000000000000000" pitchFamily="2" charset="2"/>
              </a:rPr>
              <a:t>中有多少不同的单词</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r>
              <a:rPr lang="zh-CN" altLang="en-US" sz="2000" dirty="0">
                <a:sym typeface="Wingdings" panose="05000000000000000000" pitchFamily="2" charset="2"/>
              </a:rPr>
              <a:t>输出</a:t>
            </a:r>
            <a:r>
              <a:rPr lang="en-US" altLang="zh-CN" sz="2000" dirty="0">
                <a:sym typeface="Wingdings" panose="05000000000000000000" pitchFamily="2" charset="2"/>
              </a:rPr>
              <a:t>2</a:t>
            </a:r>
            <a:r>
              <a:rPr lang="zh-CN" altLang="en-US" sz="2000" dirty="0">
                <a:sym typeface="Wingdings" panose="05000000000000000000" pitchFamily="2" charset="2"/>
              </a:rPr>
              <a:t>：</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132856"/>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sorted(set(text3))[:10]</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328051"/>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 "'", '(', ')', ',', ',)', '.', '.)', ':', ';']</a:t>
            </a:r>
          </a:p>
        </p:txBody>
      </p:sp>
      <p:sp>
        <p:nvSpPr>
          <p:cNvPr id="7" name="文本框 6">
            <a:extLst>
              <a:ext uri="{FF2B5EF4-FFF2-40B4-BE49-F238E27FC236}">
                <a16:creationId xmlns:a16="http://schemas.microsoft.com/office/drawing/2014/main" id="{C0F8D644-97EC-45DA-8406-55E120B49919}"/>
              </a:ext>
            </a:extLst>
          </p:cNvPr>
          <p:cNvSpPr txBox="1"/>
          <p:nvPr/>
        </p:nvSpPr>
        <p:spPr>
          <a:xfrm>
            <a:off x="323528" y="4693831"/>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err="1">
                <a:latin typeface="Consolas" panose="020B0609020204030204" pitchFamily="49" charset="0"/>
              </a:rPr>
              <a:t>len</a:t>
            </a:r>
            <a:r>
              <a:rPr lang="en-US" altLang="zh-CN" dirty="0">
                <a:latin typeface="Consolas" panose="020B0609020204030204" pitchFamily="49" charset="0"/>
              </a:rPr>
              <a:t>(set(text3))</a:t>
            </a:r>
          </a:p>
        </p:txBody>
      </p:sp>
      <p:sp>
        <p:nvSpPr>
          <p:cNvPr id="8" name="文本框 7">
            <a:extLst>
              <a:ext uri="{FF2B5EF4-FFF2-40B4-BE49-F238E27FC236}">
                <a16:creationId xmlns:a16="http://schemas.microsoft.com/office/drawing/2014/main" id="{71ECDD66-28E2-4843-AA80-5FFA0F287D33}"/>
              </a:ext>
            </a:extLst>
          </p:cNvPr>
          <p:cNvSpPr txBox="1"/>
          <p:nvPr/>
        </p:nvSpPr>
        <p:spPr>
          <a:xfrm>
            <a:off x="323528" y="5825111"/>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2789</a:t>
            </a:r>
          </a:p>
        </p:txBody>
      </p:sp>
    </p:spTree>
    <p:extLst>
      <p:ext uri="{BB962C8B-B14F-4D97-AF65-F5344CB8AC3E}">
        <p14:creationId xmlns:p14="http://schemas.microsoft.com/office/powerpoint/2010/main" val="4123861266"/>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测量文本词汇丰富度，指标为每个词平均出现的次数</a:t>
            </a:r>
            <a:endParaRPr lang="en-US" altLang="zh-CN" sz="2000" b="1" dirty="0"/>
          </a:p>
          <a:p>
            <a:pPr marL="0" indent="0">
              <a:buNone/>
            </a:pPr>
            <a:endParaRPr lang="en-US" altLang="zh-CN" sz="2000" dirty="0"/>
          </a:p>
          <a:p>
            <a:pPr marL="0" indent="0">
              <a:buNone/>
            </a:pPr>
            <a:r>
              <a:rPr lang="zh-CN" altLang="en-US" sz="2000" dirty="0"/>
              <a:t>代码：文章总词数 </a:t>
            </a:r>
            <a:r>
              <a:rPr lang="en-US" altLang="zh-CN" sz="2000" dirty="0"/>
              <a:t>/ </a:t>
            </a:r>
            <a:r>
              <a:rPr lang="zh-CN" altLang="en-US" sz="2000" dirty="0"/>
              <a:t>文章中不同的单词数</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err="1">
                <a:latin typeface="Consolas" panose="020B0609020204030204" pitchFamily="49" charset="0"/>
              </a:rPr>
              <a:t>len</a:t>
            </a:r>
            <a:r>
              <a:rPr lang="en-US" altLang="zh-CN" dirty="0">
                <a:latin typeface="Consolas" panose="020B0609020204030204" pitchFamily="49" charset="0"/>
              </a:rPr>
              <a:t>(text3) / </a:t>
            </a:r>
            <a:r>
              <a:rPr lang="en-US" altLang="zh-CN" dirty="0" err="1">
                <a:latin typeface="Consolas" panose="020B0609020204030204" pitchFamily="49" charset="0"/>
              </a:rPr>
              <a:t>len</a:t>
            </a:r>
            <a:r>
              <a:rPr lang="en-US" altLang="zh-CN" dirty="0">
                <a:latin typeface="Consolas" panose="020B0609020204030204" pitchFamily="49" charset="0"/>
              </a:rPr>
              <a:t>(set(text3))</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29000"/>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16.050197203298673</a:t>
            </a:r>
          </a:p>
        </p:txBody>
      </p:sp>
    </p:spTree>
    <p:extLst>
      <p:ext uri="{BB962C8B-B14F-4D97-AF65-F5344CB8AC3E}">
        <p14:creationId xmlns:p14="http://schemas.microsoft.com/office/powerpoint/2010/main" val="2889871130"/>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用</a:t>
            </a:r>
            <a:r>
              <a:rPr lang="en-US" altLang="zh-CN" sz="2000" b="1" dirty="0"/>
              <a:t>count</a:t>
            </a:r>
            <a:r>
              <a:rPr lang="zh-CN" altLang="en-US" sz="2000" b="1" dirty="0"/>
              <a:t>方法计算特定词在文本中所占百分比</a:t>
            </a:r>
            <a:endParaRPr lang="en-US" altLang="zh-CN" sz="2000" b="1" dirty="0"/>
          </a:p>
          <a:p>
            <a:pPr marL="0" indent="0">
              <a:buNone/>
            </a:pPr>
            <a:endParaRPr lang="en-US" altLang="zh-CN" sz="2000" dirty="0"/>
          </a:p>
          <a:p>
            <a:pPr marL="0" indent="0">
              <a:buNone/>
            </a:pPr>
            <a:r>
              <a:rPr lang="zh-CN" altLang="en-US" sz="2000" dirty="0"/>
              <a:t>代码</a:t>
            </a:r>
            <a:r>
              <a:rPr lang="en-US" altLang="zh-CN" sz="2000" dirty="0"/>
              <a:t>1</a:t>
            </a:r>
            <a:r>
              <a:rPr lang="zh-CN" altLang="en-US" sz="2000" dirty="0"/>
              <a:t>：计算</a:t>
            </a:r>
            <a:r>
              <a:rPr lang="en-US" altLang="zh-CN" sz="2000" dirty="0"/>
              <a:t>"smote"</a:t>
            </a:r>
            <a:r>
              <a:rPr lang="zh-CN" altLang="en-US" sz="2000" dirty="0"/>
              <a:t>在</a:t>
            </a:r>
            <a:r>
              <a:rPr lang="en-US" altLang="zh-CN" sz="2000" dirty="0"/>
              <a:t>text3</a:t>
            </a:r>
            <a:r>
              <a:rPr lang="zh-CN" altLang="en-US" sz="2000" dirty="0"/>
              <a:t>中出现的次数</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r>
              <a:rPr lang="en-US" altLang="zh-CN" sz="2000" dirty="0"/>
              <a:t>1</a:t>
            </a:r>
            <a:r>
              <a:rPr lang="zh-CN" altLang="en-US" sz="2000" dirty="0">
                <a:sym typeface="Wingdings" panose="05000000000000000000" pitchFamily="2" charset="2"/>
              </a:rPr>
              <a:t>：</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r>
              <a:rPr lang="zh-CN" altLang="en-US" sz="2000" dirty="0">
                <a:sym typeface="Wingdings" panose="05000000000000000000" pitchFamily="2" charset="2"/>
              </a:rPr>
              <a:t>代码</a:t>
            </a:r>
            <a:r>
              <a:rPr lang="en-US" altLang="zh-CN" sz="2000" dirty="0">
                <a:sym typeface="Wingdings" panose="05000000000000000000" pitchFamily="2" charset="2"/>
              </a:rPr>
              <a:t>2</a:t>
            </a:r>
            <a:r>
              <a:rPr lang="zh-CN" altLang="en-US" sz="2000" dirty="0">
                <a:sym typeface="Wingdings" panose="05000000000000000000" pitchFamily="2" charset="2"/>
              </a:rPr>
              <a:t>：计算</a:t>
            </a:r>
            <a:r>
              <a:rPr lang="en-US" altLang="zh-CN" sz="2000" dirty="0">
                <a:sym typeface="Wingdings" panose="05000000000000000000" pitchFamily="2" charset="2"/>
              </a:rPr>
              <a:t>"a"</a:t>
            </a:r>
            <a:r>
              <a:rPr lang="zh-CN" altLang="en-US" sz="2000" dirty="0">
                <a:sym typeface="Wingdings" panose="05000000000000000000" pitchFamily="2" charset="2"/>
              </a:rPr>
              <a:t>在</a:t>
            </a:r>
            <a:r>
              <a:rPr lang="en-US" altLang="zh-CN" sz="2000" dirty="0">
                <a:sym typeface="Wingdings" panose="05000000000000000000" pitchFamily="2" charset="2"/>
              </a:rPr>
              <a:t>text4</a:t>
            </a:r>
            <a:r>
              <a:rPr lang="zh-CN" altLang="en-US" sz="2000" dirty="0">
                <a:sym typeface="Wingdings" panose="05000000000000000000" pitchFamily="2" charset="2"/>
              </a:rPr>
              <a:t>中占的百分比</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r>
              <a:rPr lang="zh-CN" altLang="en-US" sz="2000" dirty="0">
                <a:sym typeface="Wingdings" panose="05000000000000000000" pitchFamily="2" charset="2"/>
              </a:rPr>
              <a:t>输出</a:t>
            </a:r>
            <a:r>
              <a:rPr lang="en-US" altLang="zh-CN" sz="2000" dirty="0">
                <a:sym typeface="Wingdings" panose="05000000000000000000" pitchFamily="2" charset="2"/>
              </a:rPr>
              <a:t>2</a:t>
            </a:r>
            <a:r>
              <a:rPr lang="zh-CN" altLang="en-US" sz="2000" dirty="0">
                <a:sym typeface="Wingdings" panose="05000000000000000000" pitchFamily="2" charset="2"/>
              </a:rPr>
              <a:t>：</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132856"/>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text3.count("smote")</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328051"/>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5</a:t>
            </a:r>
          </a:p>
        </p:txBody>
      </p:sp>
      <p:sp>
        <p:nvSpPr>
          <p:cNvPr id="7" name="文本框 6">
            <a:extLst>
              <a:ext uri="{FF2B5EF4-FFF2-40B4-BE49-F238E27FC236}">
                <a16:creationId xmlns:a16="http://schemas.microsoft.com/office/drawing/2014/main" id="{C0F8D644-97EC-45DA-8406-55E120B49919}"/>
              </a:ext>
            </a:extLst>
          </p:cNvPr>
          <p:cNvSpPr txBox="1"/>
          <p:nvPr/>
        </p:nvSpPr>
        <p:spPr>
          <a:xfrm>
            <a:off x="323528" y="4693831"/>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100 * text4.count("a") / </a:t>
            </a:r>
            <a:r>
              <a:rPr lang="en-US" altLang="zh-CN" dirty="0" err="1">
                <a:latin typeface="Consolas" panose="020B0609020204030204" pitchFamily="49" charset="0"/>
              </a:rPr>
              <a:t>len</a:t>
            </a:r>
            <a:r>
              <a:rPr lang="en-US" altLang="zh-CN" dirty="0">
                <a:latin typeface="Consolas" panose="020B0609020204030204" pitchFamily="49" charset="0"/>
              </a:rPr>
              <a:t>(text4)</a:t>
            </a:r>
          </a:p>
        </p:txBody>
      </p:sp>
      <p:sp>
        <p:nvSpPr>
          <p:cNvPr id="8" name="文本框 7">
            <a:extLst>
              <a:ext uri="{FF2B5EF4-FFF2-40B4-BE49-F238E27FC236}">
                <a16:creationId xmlns:a16="http://schemas.microsoft.com/office/drawing/2014/main" id="{71ECDD66-28E2-4843-AA80-5FFA0F287D33}"/>
              </a:ext>
            </a:extLst>
          </p:cNvPr>
          <p:cNvSpPr txBox="1"/>
          <p:nvPr/>
        </p:nvSpPr>
        <p:spPr>
          <a:xfrm>
            <a:off x="323528" y="5825111"/>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1.4643016433938312</a:t>
            </a:r>
          </a:p>
        </p:txBody>
      </p:sp>
    </p:spTree>
    <p:extLst>
      <p:ext uri="{BB962C8B-B14F-4D97-AF65-F5344CB8AC3E}">
        <p14:creationId xmlns:p14="http://schemas.microsoft.com/office/powerpoint/2010/main" val="674570370"/>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将之前的操作抽象成函数</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286232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计算文本词汇丰富度的函数</a:t>
            </a:r>
          </a:p>
          <a:p>
            <a:r>
              <a:rPr lang="en-US" altLang="zh-CN" dirty="0">
                <a:latin typeface="Consolas" panose="020B0609020204030204" pitchFamily="49" charset="0"/>
              </a:rPr>
              <a:t>def </a:t>
            </a:r>
            <a:r>
              <a:rPr lang="en-US" altLang="zh-CN" dirty="0" err="1">
                <a:latin typeface="Consolas" panose="020B0609020204030204" pitchFamily="49" charset="0"/>
              </a:rPr>
              <a:t>lexical_diversity</a:t>
            </a:r>
            <a:r>
              <a:rPr lang="en-US" altLang="zh-CN" dirty="0">
                <a:latin typeface="Consolas" panose="020B0609020204030204" pitchFamily="49" charset="0"/>
              </a:rPr>
              <a:t>(text):</a:t>
            </a:r>
          </a:p>
          <a:p>
            <a:r>
              <a:rPr lang="en-US" altLang="zh-CN" dirty="0">
                <a:latin typeface="Consolas" panose="020B0609020204030204" pitchFamily="49" charset="0"/>
              </a:rPr>
              <a:t>    return </a:t>
            </a:r>
            <a:r>
              <a:rPr lang="en-US" altLang="zh-CN" dirty="0" err="1">
                <a:latin typeface="Consolas" panose="020B0609020204030204" pitchFamily="49" charset="0"/>
              </a:rPr>
              <a:t>len</a:t>
            </a:r>
            <a:r>
              <a:rPr lang="en-US" altLang="zh-CN" dirty="0">
                <a:latin typeface="Consolas" panose="020B0609020204030204" pitchFamily="49" charset="0"/>
              </a:rPr>
              <a:t>(text) / </a:t>
            </a:r>
            <a:r>
              <a:rPr lang="en-US" altLang="zh-CN" dirty="0" err="1">
                <a:latin typeface="Consolas" panose="020B0609020204030204" pitchFamily="49" charset="0"/>
              </a:rPr>
              <a:t>len</a:t>
            </a:r>
            <a:r>
              <a:rPr lang="en-US" altLang="zh-CN" dirty="0">
                <a:latin typeface="Consolas" panose="020B0609020204030204" pitchFamily="49" charset="0"/>
              </a:rPr>
              <a:t>(set(text))</a:t>
            </a:r>
          </a:p>
          <a:p>
            <a:endParaRPr lang="en-US" altLang="zh-CN" dirty="0">
              <a:latin typeface="Consolas" panose="020B0609020204030204" pitchFamily="49" charset="0"/>
            </a:endParaRP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计算百分比的函数</a:t>
            </a:r>
          </a:p>
          <a:p>
            <a:r>
              <a:rPr lang="en-US" altLang="zh-CN" dirty="0">
                <a:latin typeface="Consolas" panose="020B0609020204030204" pitchFamily="49" charset="0"/>
              </a:rPr>
              <a:t>def percentage(count, total):</a:t>
            </a:r>
          </a:p>
          <a:p>
            <a:r>
              <a:rPr lang="en-US" altLang="zh-CN" dirty="0">
                <a:latin typeface="Consolas" panose="020B0609020204030204" pitchFamily="49" charset="0"/>
              </a:rPr>
              <a:t>    return 100 * count / total</a:t>
            </a:r>
          </a:p>
          <a:p>
            <a:endParaRPr lang="en-US" altLang="zh-CN" dirty="0">
              <a:latin typeface="Consolas" panose="020B0609020204030204" pitchFamily="49" charset="0"/>
            </a:endParaRP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调用函数</a:t>
            </a:r>
          </a:p>
          <a:p>
            <a:r>
              <a:rPr lang="en-US" altLang="zh-CN" dirty="0" err="1">
                <a:latin typeface="Consolas" panose="020B0609020204030204" pitchFamily="49" charset="0"/>
              </a:rPr>
              <a:t>lexical_diversity</a:t>
            </a:r>
            <a:r>
              <a:rPr lang="en-US" altLang="zh-CN" dirty="0">
                <a:latin typeface="Consolas" panose="020B0609020204030204" pitchFamily="49" charset="0"/>
              </a:rPr>
              <a:t>(text3), percentage(text4.count("a"), </a:t>
            </a:r>
            <a:r>
              <a:rPr lang="en-US" altLang="zh-CN" dirty="0" err="1">
                <a:latin typeface="Consolas" panose="020B0609020204030204" pitchFamily="49" charset="0"/>
              </a:rPr>
              <a:t>len</a:t>
            </a:r>
            <a:r>
              <a:rPr lang="en-US" altLang="zh-CN" dirty="0">
                <a:latin typeface="Consolas" panose="020B0609020204030204" pitchFamily="49" charset="0"/>
              </a:rPr>
              <a:t>(text4))</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5917108"/>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(16.050197203298673, 1.4643016433938312)</a:t>
            </a:r>
          </a:p>
        </p:txBody>
      </p:sp>
    </p:spTree>
    <p:extLst>
      <p:ext uri="{BB962C8B-B14F-4D97-AF65-F5344CB8AC3E}">
        <p14:creationId xmlns:p14="http://schemas.microsoft.com/office/powerpoint/2010/main" val="2979990261"/>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r>
              <a:rPr lang="zh-CN" altLang="en-US" dirty="0"/>
              <a:t>列表</a:t>
            </a:r>
            <a:endParaRPr lang="en-US" altLang="zh-CN" sz="2000" dirty="0"/>
          </a:p>
          <a:p>
            <a:pPr marL="0" indent="0">
              <a:buNone/>
            </a:pPr>
            <a:endParaRPr lang="en-US" altLang="zh-CN" sz="2000" dirty="0"/>
          </a:p>
          <a:p>
            <a:pPr marL="0" indent="0">
              <a:buNone/>
            </a:pPr>
            <a:r>
              <a:rPr lang="zh-CN" altLang="en-US" sz="2000" b="1" dirty="0"/>
              <a:t>定义词列表</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3068960"/>
            <a:ext cx="8352928" cy="646331"/>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sent1 = ['Call', 'me', 'Ishmael', '.']</a:t>
            </a:r>
          </a:p>
          <a:p>
            <a:r>
              <a:rPr lang="en-US" altLang="zh-CN" dirty="0">
                <a:latin typeface="Consolas" panose="020B0609020204030204" pitchFamily="49" charset="0"/>
              </a:rPr>
              <a:t>sent1</a:t>
            </a:r>
          </a:p>
        </p:txBody>
      </p:sp>
      <p:sp>
        <p:nvSpPr>
          <p:cNvPr id="5" name="文本框 4">
            <a:extLst>
              <a:ext uri="{FF2B5EF4-FFF2-40B4-BE49-F238E27FC236}">
                <a16:creationId xmlns:a16="http://schemas.microsoft.com/office/drawing/2014/main" id="{AB3BB9EC-FC70-415D-B6B7-961997E0318B}"/>
              </a:ext>
            </a:extLst>
          </p:cNvPr>
          <p:cNvSpPr txBox="1"/>
          <p:nvPr/>
        </p:nvSpPr>
        <p:spPr>
          <a:xfrm>
            <a:off x="323528" y="4437112"/>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['Call', 'me', 'Ishmael', '.']</a:t>
            </a:r>
          </a:p>
        </p:txBody>
      </p:sp>
    </p:spTree>
    <p:extLst>
      <p:ext uri="{BB962C8B-B14F-4D97-AF65-F5344CB8AC3E}">
        <p14:creationId xmlns:p14="http://schemas.microsoft.com/office/powerpoint/2010/main" val="2438652605"/>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dirty="0"/>
              <a:t>补充：</a:t>
            </a:r>
            <a:endParaRPr lang="en-US" altLang="zh-CN" sz="2000" dirty="0"/>
          </a:p>
          <a:p>
            <a:pPr marL="0" indent="0">
              <a:buNone/>
            </a:pPr>
            <a:endParaRPr lang="en-US" altLang="zh-CN" sz="2000" dirty="0"/>
          </a:p>
          <a:p>
            <a:pPr marL="0" indent="0">
              <a:buNone/>
            </a:pPr>
            <a:r>
              <a:rPr lang="zh-CN" altLang="en-US" sz="2000" dirty="0"/>
              <a:t>在</a:t>
            </a:r>
            <a:r>
              <a:rPr lang="en-US" altLang="zh-CN" sz="2000" dirty="0"/>
              <a:t>Python</a:t>
            </a:r>
            <a:r>
              <a:rPr lang="zh-CN" altLang="en-US" sz="2000" dirty="0"/>
              <a:t>中，列表表示方式：</a:t>
            </a:r>
            <a:r>
              <a:rPr lang="en-US" altLang="zh-CN" sz="2000" dirty="0">
                <a:latin typeface="Consolas" panose="020B0609020204030204" pitchFamily="49" charset="0"/>
              </a:rPr>
              <a:t> [item1, item2, item3]</a:t>
            </a:r>
          </a:p>
          <a:p>
            <a:pPr marL="0" indent="0">
              <a:buNone/>
            </a:pPr>
            <a:endParaRPr lang="en-US" altLang="zh-CN" sz="2000" dirty="0"/>
          </a:p>
          <a:p>
            <a:pPr marL="0" indent="0">
              <a:buNone/>
            </a:pPr>
            <a:r>
              <a:rPr lang="zh-CN" altLang="en-US" sz="2000" dirty="0"/>
              <a:t>元组表示方式</a:t>
            </a:r>
            <a:r>
              <a:rPr lang="zh-CN" altLang="en-US" sz="2000" dirty="0">
                <a:sym typeface="Wingdings" panose="05000000000000000000" pitchFamily="2" charset="2"/>
              </a:rPr>
              <a:t>：</a:t>
            </a:r>
            <a:r>
              <a:rPr lang="en-US" altLang="zh-CN" sz="2000" dirty="0">
                <a:sym typeface="Wingdings" panose="05000000000000000000" pitchFamily="2" charset="2"/>
              </a:rPr>
              <a:t>(</a:t>
            </a:r>
            <a:r>
              <a:rPr lang="en-US" altLang="zh-CN" sz="2000" dirty="0">
                <a:latin typeface="Consolas" panose="020B0609020204030204" pitchFamily="49" charset="0"/>
                <a:sym typeface="Wingdings" panose="05000000000000000000" pitchFamily="2" charset="2"/>
              </a:rPr>
              <a:t>item1</a:t>
            </a:r>
            <a:r>
              <a:rPr lang="en-US" altLang="zh-CN" sz="2000" dirty="0">
                <a:latin typeface="Consolas" panose="020B0609020204030204" pitchFamily="49" charset="0"/>
              </a:rPr>
              <a:t>, item2</a:t>
            </a:r>
            <a:r>
              <a:rPr lang="en-US" altLang="zh-CN" sz="2000" dirty="0">
                <a:sym typeface="Wingdings" panose="05000000000000000000" pitchFamily="2" charset="2"/>
              </a:rPr>
              <a:t>)</a:t>
            </a:r>
          </a:p>
          <a:p>
            <a:pPr marL="0" indent="0">
              <a:buNone/>
            </a:pPr>
            <a:endParaRPr lang="en-US" altLang="zh-CN" sz="2000" dirty="0">
              <a:sym typeface="Wingdings" panose="05000000000000000000" pitchFamily="2" charset="2"/>
            </a:endParaRPr>
          </a:p>
          <a:p>
            <a:pPr marL="0" indent="0">
              <a:buNone/>
            </a:pPr>
            <a:r>
              <a:rPr lang="zh-CN" altLang="en-US" sz="2000" dirty="0">
                <a:sym typeface="Wingdings" panose="05000000000000000000" pitchFamily="2" charset="2"/>
              </a:rPr>
              <a:t>词典表示方式：</a:t>
            </a:r>
            <a:r>
              <a:rPr lang="en-US" altLang="zh-CN" sz="2000" dirty="0">
                <a:latin typeface="Consolas" panose="020B0609020204030204" pitchFamily="49" charset="0"/>
                <a:sym typeface="Wingdings" panose="05000000000000000000" pitchFamily="2" charset="2"/>
              </a:rPr>
              <a:t>{key1: value1, key2: value2}</a:t>
            </a:r>
            <a:endParaRPr lang="en-US" altLang="zh-CN" sz="2000" dirty="0">
              <a:latin typeface="Consolas" panose="020B0609020204030204" pitchFamily="49" charset="0"/>
            </a:endParaRPr>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2793159368"/>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列表加法运算，加法代表链接两个列表</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['Monty', 'Python'] + ['and', 'the', 'Holy', 'Grail']</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29000"/>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['Monty', 'Python', 'and', 'the', 'Holy', 'Grail']</a:t>
            </a:r>
          </a:p>
        </p:txBody>
      </p:sp>
    </p:spTree>
    <p:extLst>
      <p:ext uri="{BB962C8B-B14F-4D97-AF65-F5344CB8AC3E}">
        <p14:creationId xmlns:p14="http://schemas.microsoft.com/office/powerpoint/2010/main" val="3903416609"/>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本章主要内容</a:t>
            </a:r>
            <a:endParaRPr lang="en-US" altLang="zh-CN" dirty="0"/>
          </a:p>
        </p:txBody>
      </p:sp>
      <p:sp>
        <p:nvSpPr>
          <p:cNvPr id="4" name="内容占位符 2"/>
          <p:cNvSpPr>
            <a:spLocks noGrp="1"/>
          </p:cNvSpPr>
          <p:nvPr>
            <p:ph idx="1"/>
          </p:nvPr>
        </p:nvSpPr>
        <p:spPr>
          <a:xfrm>
            <a:off x="230832" y="1009531"/>
            <a:ext cx="8589640" cy="5184576"/>
          </a:xfrm>
        </p:spPr>
        <p:txBody>
          <a:bodyPr/>
          <a:lstStyle/>
          <a:p>
            <a:r>
              <a:rPr lang="en-US" altLang="zh-CN" dirty="0"/>
              <a:t>1.1  </a:t>
            </a:r>
            <a:r>
              <a:rPr lang="zh-CN" altLang="en-US" dirty="0"/>
              <a:t>语言计算：文本和词汇</a:t>
            </a:r>
            <a:endParaRPr lang="en-US" altLang="zh-CN" dirty="0"/>
          </a:p>
          <a:p>
            <a:pPr marL="0" indent="0">
              <a:buNone/>
            </a:pPr>
            <a:r>
              <a:rPr lang="en-US" altLang="zh-CN" sz="1800" dirty="0"/>
              <a:t>	</a:t>
            </a:r>
            <a:r>
              <a:rPr lang="zh-CN" altLang="en-US" sz="1800" dirty="0">
                <a:solidFill>
                  <a:schemeClr val="accent2">
                    <a:lumMod val="50000"/>
                    <a:lumOff val="50000"/>
                  </a:schemeClr>
                </a:solidFill>
              </a:rPr>
              <a:t>自然语言处理工具包</a:t>
            </a:r>
            <a:r>
              <a:rPr lang="en-US" altLang="zh-CN" sz="1800" dirty="0">
                <a:solidFill>
                  <a:schemeClr val="accent2">
                    <a:lumMod val="50000"/>
                    <a:lumOff val="50000"/>
                  </a:schemeClr>
                </a:solidFill>
              </a:rPr>
              <a:t>NLTK</a:t>
            </a:r>
            <a:r>
              <a:rPr lang="zh-CN" altLang="en-US" sz="1800" dirty="0">
                <a:solidFill>
                  <a:schemeClr val="accent2">
                    <a:lumMod val="50000"/>
                    <a:lumOff val="50000"/>
                  </a:schemeClr>
                </a:solidFill>
              </a:rPr>
              <a:t>入门</a:t>
            </a:r>
            <a:endParaRPr lang="en-US" altLang="zh-CN" sz="1800" dirty="0">
              <a:solidFill>
                <a:schemeClr val="accent2">
                  <a:lumMod val="50000"/>
                  <a:lumOff val="50000"/>
                </a:schemeClr>
              </a:solidFill>
            </a:endParaRPr>
          </a:p>
          <a:p>
            <a:pPr marL="0" indent="0">
              <a:buNone/>
            </a:pPr>
            <a:endParaRPr lang="en-US" altLang="zh-CN" sz="1800" dirty="0"/>
          </a:p>
          <a:p>
            <a:r>
              <a:rPr lang="en-US" altLang="zh-CN" dirty="0"/>
              <a:t>1.2  </a:t>
            </a:r>
            <a:r>
              <a:rPr lang="zh-CN" altLang="en-US" dirty="0"/>
              <a:t>近观</a:t>
            </a:r>
            <a:r>
              <a:rPr lang="en-US" altLang="zh-CN" dirty="0"/>
              <a:t>Python</a:t>
            </a:r>
            <a:r>
              <a:rPr lang="zh-CN" altLang="en-US" dirty="0"/>
              <a:t>：将文本当作词列表</a:t>
            </a:r>
            <a:endParaRPr lang="en-US" altLang="zh-CN" dirty="0"/>
          </a:p>
          <a:p>
            <a:pPr marL="0" indent="0">
              <a:buNone/>
            </a:pPr>
            <a:r>
              <a:rPr lang="en-US" altLang="zh-CN" sz="1800" dirty="0"/>
              <a:t>	</a:t>
            </a:r>
            <a:r>
              <a:rPr lang="zh-CN" altLang="en-US" sz="1800" dirty="0">
                <a:solidFill>
                  <a:schemeClr val="accent2">
                    <a:lumMod val="50000"/>
                    <a:lumOff val="50000"/>
                  </a:schemeClr>
                </a:solidFill>
              </a:rPr>
              <a:t>复习</a:t>
            </a:r>
            <a:r>
              <a:rPr lang="en-US" altLang="zh-CN" sz="1800" dirty="0">
                <a:solidFill>
                  <a:schemeClr val="accent2">
                    <a:lumMod val="50000"/>
                    <a:lumOff val="50000"/>
                  </a:schemeClr>
                </a:solidFill>
              </a:rPr>
              <a:t>Python</a:t>
            </a:r>
            <a:r>
              <a:rPr lang="zh-CN" altLang="en-US" sz="1800" dirty="0">
                <a:solidFill>
                  <a:schemeClr val="accent2">
                    <a:lumMod val="50000"/>
                    <a:lumOff val="50000"/>
                  </a:schemeClr>
                </a:solidFill>
              </a:rPr>
              <a:t>语言的一些重要元素</a:t>
            </a:r>
            <a:endParaRPr lang="en-US" altLang="zh-CN" sz="1800" dirty="0">
              <a:solidFill>
                <a:schemeClr val="accent2">
                  <a:lumMod val="50000"/>
                  <a:lumOff val="50000"/>
                </a:schemeClr>
              </a:solidFill>
            </a:endParaRPr>
          </a:p>
          <a:p>
            <a:pPr marL="0" indent="0">
              <a:buNone/>
            </a:pPr>
            <a:endParaRPr lang="en-US" altLang="zh-CN" sz="1800" dirty="0"/>
          </a:p>
          <a:p>
            <a:r>
              <a:rPr lang="en-US" altLang="zh-CN" dirty="0"/>
              <a:t>1.3  </a:t>
            </a:r>
            <a:r>
              <a:rPr lang="zh-CN" altLang="en-US" dirty="0"/>
              <a:t>计算语言：简单的统计</a:t>
            </a:r>
            <a:endParaRPr lang="en-US" altLang="zh-CN" dirty="0"/>
          </a:p>
          <a:p>
            <a:pPr marL="0" indent="0">
              <a:buNone/>
            </a:pPr>
            <a:r>
              <a:rPr lang="en-US" altLang="zh-CN" sz="1800" dirty="0">
                <a:solidFill>
                  <a:schemeClr val="accent2">
                    <a:lumMod val="50000"/>
                    <a:lumOff val="50000"/>
                  </a:schemeClr>
                </a:solidFill>
              </a:rPr>
              <a:t>	</a:t>
            </a:r>
            <a:r>
              <a:rPr lang="zh-CN" altLang="en-US" sz="1800" dirty="0">
                <a:solidFill>
                  <a:schemeClr val="accent2">
                    <a:lumMod val="50000"/>
                    <a:lumOff val="50000"/>
                  </a:schemeClr>
                </a:solidFill>
              </a:rPr>
              <a:t>深入探索大量文本的处理方法</a:t>
            </a:r>
            <a:endParaRPr lang="en-US" altLang="zh-CN" sz="1800" dirty="0">
              <a:solidFill>
                <a:schemeClr val="accent2">
                  <a:lumMod val="50000"/>
                  <a:lumOff val="50000"/>
                </a:schemeClr>
              </a:solidFill>
            </a:endParaRPr>
          </a:p>
          <a:p>
            <a:pPr marL="0" indent="0">
              <a:buNone/>
            </a:pPr>
            <a:endParaRPr lang="en-US" altLang="zh-CN" sz="1800" dirty="0"/>
          </a:p>
          <a:p>
            <a:r>
              <a:rPr lang="en-US" altLang="zh-CN" dirty="0"/>
              <a:t>1.4  </a:t>
            </a:r>
            <a:r>
              <a:rPr lang="zh-CN" altLang="en-US" dirty="0"/>
              <a:t>回到</a:t>
            </a:r>
            <a:r>
              <a:rPr lang="en-US" altLang="zh-CN" dirty="0"/>
              <a:t>Python</a:t>
            </a:r>
            <a:r>
              <a:rPr lang="zh-CN" altLang="en-US" dirty="0"/>
              <a:t>：决策与控制</a:t>
            </a:r>
            <a:endParaRPr lang="en-US" altLang="zh-CN" dirty="0"/>
          </a:p>
          <a:p>
            <a:pPr marL="0" indent="0">
              <a:buNone/>
            </a:pPr>
            <a:r>
              <a:rPr lang="en-US" altLang="zh-CN" sz="1800" dirty="0"/>
              <a:t>	</a:t>
            </a:r>
            <a:r>
              <a:rPr lang="zh-CN" altLang="en-US" sz="1800" dirty="0">
                <a:solidFill>
                  <a:schemeClr val="accent2">
                    <a:lumMod val="50000"/>
                    <a:lumOff val="50000"/>
                  </a:schemeClr>
                </a:solidFill>
              </a:rPr>
              <a:t>复习列表推导与控制结构</a:t>
            </a:r>
            <a:endParaRPr lang="en-US" altLang="zh-CN" sz="1800" dirty="0">
              <a:solidFill>
                <a:schemeClr val="accent2">
                  <a:lumMod val="50000"/>
                  <a:lumOff val="50000"/>
                </a:schemeClr>
              </a:solidFill>
            </a:endParaRPr>
          </a:p>
          <a:p>
            <a:pPr marL="0" indent="0">
              <a:buNone/>
            </a:pPr>
            <a:endParaRPr lang="en-US" altLang="zh-CN" sz="1800" dirty="0"/>
          </a:p>
          <a:p>
            <a:r>
              <a:rPr lang="en-US" altLang="zh-CN" dirty="0"/>
              <a:t>1.5  </a:t>
            </a:r>
            <a:r>
              <a:rPr lang="zh-CN" altLang="en-US" dirty="0"/>
              <a:t>自动理解自然语言</a:t>
            </a:r>
            <a:endParaRPr lang="en-US" altLang="zh-CN" dirty="0"/>
          </a:p>
          <a:p>
            <a:pPr marL="0" indent="0">
              <a:buNone/>
            </a:pPr>
            <a:r>
              <a:rPr lang="en-US" altLang="zh-CN" sz="1800" dirty="0"/>
              <a:t>	</a:t>
            </a:r>
            <a:r>
              <a:rPr lang="zh-CN" altLang="en-US" sz="1800" dirty="0">
                <a:solidFill>
                  <a:schemeClr val="accent2">
                    <a:lumMod val="50000"/>
                    <a:lumOff val="50000"/>
                  </a:schemeClr>
                </a:solidFill>
              </a:rPr>
              <a:t>描绘自然语言处理的应用前景</a:t>
            </a:r>
            <a:endParaRPr lang="en-US" altLang="zh-CN" sz="1800" dirty="0"/>
          </a:p>
          <a:p>
            <a:endParaRPr lang="en-US" altLang="zh-CN" dirty="0"/>
          </a:p>
          <a:p>
            <a:endParaRPr lang="zh-CN" altLang="en-US" dirty="0"/>
          </a:p>
        </p:txBody>
      </p:sp>
    </p:spTree>
    <p:extLst>
      <p:ext uri="{BB962C8B-B14F-4D97-AF65-F5344CB8AC3E}">
        <p14:creationId xmlns:p14="http://schemas.microsoft.com/office/powerpoint/2010/main" val="2675694154"/>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追加单独的元素</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dirty="0"/>
          </a:p>
          <a:p>
            <a:pPr marL="0" indent="0">
              <a:buNone/>
            </a:pPr>
            <a:endParaRPr lang="en-US" altLang="zh-CN" sz="2000"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646331"/>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sent1.append('Some')</a:t>
            </a:r>
          </a:p>
          <a:p>
            <a:r>
              <a:rPr lang="en-US" altLang="zh-CN" dirty="0">
                <a:latin typeface="Consolas" panose="020B0609020204030204" pitchFamily="49" charset="0"/>
              </a:rPr>
              <a:t>sent1</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796298"/>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['Call', 'me', 'Ishmael', '.', 'Some']</a:t>
            </a:r>
          </a:p>
        </p:txBody>
      </p:sp>
    </p:spTree>
    <p:extLst>
      <p:ext uri="{BB962C8B-B14F-4D97-AF65-F5344CB8AC3E}">
        <p14:creationId xmlns:p14="http://schemas.microsoft.com/office/powerpoint/2010/main" val="3661535132"/>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r>
              <a:rPr lang="zh-CN" altLang="en-US" dirty="0"/>
              <a:t>索引列表</a:t>
            </a:r>
            <a:endParaRPr lang="en-US" altLang="zh-CN" sz="2000" dirty="0"/>
          </a:p>
          <a:p>
            <a:pPr marL="0" indent="0">
              <a:buNone/>
            </a:pPr>
            <a:endParaRPr lang="en-US" altLang="zh-CN" sz="2000" dirty="0"/>
          </a:p>
          <a:p>
            <a:pPr marL="0" indent="0">
              <a:buNone/>
            </a:pPr>
            <a:r>
              <a:rPr lang="zh-CN" altLang="en-US" sz="2000" b="1" dirty="0"/>
              <a:t>根据位置找元素</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987660"/>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text4[173]</a:t>
            </a:r>
          </a:p>
        </p:txBody>
      </p:sp>
      <p:sp>
        <p:nvSpPr>
          <p:cNvPr id="5" name="文本框 4">
            <a:extLst>
              <a:ext uri="{FF2B5EF4-FFF2-40B4-BE49-F238E27FC236}">
                <a16:creationId xmlns:a16="http://schemas.microsoft.com/office/drawing/2014/main" id="{AB3BB9EC-FC70-415D-B6B7-961997E0318B}"/>
              </a:ext>
            </a:extLst>
          </p:cNvPr>
          <p:cNvSpPr txBox="1"/>
          <p:nvPr/>
        </p:nvSpPr>
        <p:spPr>
          <a:xfrm>
            <a:off x="323528" y="4077072"/>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'awaken'</a:t>
            </a:r>
          </a:p>
        </p:txBody>
      </p:sp>
    </p:spTree>
    <p:extLst>
      <p:ext uri="{BB962C8B-B14F-4D97-AF65-F5344CB8AC3E}">
        <p14:creationId xmlns:p14="http://schemas.microsoft.com/office/powerpoint/2010/main" val="414133785"/>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根据元素找位置</a:t>
            </a:r>
            <a:endParaRPr lang="en-US" altLang="zh-CN" sz="2000" b="1" dirty="0"/>
          </a:p>
          <a:p>
            <a:pPr marL="0" indent="0">
              <a:buNone/>
            </a:pPr>
            <a:endParaRPr lang="en-US" altLang="zh-CN" sz="2000" dirty="0"/>
          </a:p>
          <a:p>
            <a:pPr marL="0" indent="0">
              <a:buNone/>
            </a:pPr>
            <a:r>
              <a:rPr lang="zh-CN" altLang="en-US" sz="2000" dirty="0"/>
              <a:t>代码：寻找</a:t>
            </a:r>
            <a:r>
              <a:rPr lang="en-US" altLang="zh-CN" sz="2000" dirty="0"/>
              <a:t>text4</a:t>
            </a:r>
            <a:r>
              <a:rPr lang="zh-CN" altLang="en-US" sz="2000" dirty="0"/>
              <a:t>中第一次出现</a:t>
            </a:r>
            <a:r>
              <a:rPr lang="en-US" altLang="zh-CN" sz="2000" dirty="0"/>
              <a:t>"awaken"</a:t>
            </a:r>
            <a:r>
              <a:rPr lang="zh-CN" altLang="en-US" sz="2000" dirty="0"/>
              <a:t>的位置</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text4.index('awaken')</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29000"/>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173</a:t>
            </a:r>
          </a:p>
        </p:txBody>
      </p:sp>
    </p:spTree>
    <p:extLst>
      <p:ext uri="{BB962C8B-B14F-4D97-AF65-F5344CB8AC3E}">
        <p14:creationId xmlns:p14="http://schemas.microsoft.com/office/powerpoint/2010/main" val="1195776800"/>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获取列表切片</a:t>
            </a:r>
            <a:endParaRPr lang="en-US" altLang="zh-CN" sz="2000" b="1" dirty="0"/>
          </a:p>
          <a:p>
            <a:pPr marL="0" indent="0">
              <a:buNone/>
            </a:pPr>
            <a:endParaRPr lang="en-US" altLang="zh-CN" sz="2000" dirty="0"/>
          </a:p>
          <a:p>
            <a:pPr marL="0" indent="0">
              <a:buNone/>
            </a:pPr>
            <a:r>
              <a:rPr lang="zh-CN" altLang="en-US" sz="2000" dirty="0"/>
              <a:t>代码</a:t>
            </a:r>
            <a:r>
              <a:rPr lang="en-US" altLang="zh-CN" sz="2000" dirty="0"/>
              <a:t>1</a:t>
            </a:r>
            <a:r>
              <a:rPr lang="zh-CN" altLang="en-US" sz="2000" dirty="0"/>
              <a:t>：返回</a:t>
            </a:r>
            <a:r>
              <a:rPr lang="en-US" altLang="zh-CN" sz="2000" dirty="0"/>
              <a:t>text5</a:t>
            </a:r>
            <a:r>
              <a:rPr lang="zh-CN" altLang="en-US" sz="2000" dirty="0"/>
              <a:t>第</a:t>
            </a:r>
            <a:r>
              <a:rPr lang="en-US" altLang="zh-CN" sz="2000" dirty="0"/>
              <a:t>16715</a:t>
            </a:r>
            <a:r>
              <a:rPr lang="zh-CN" altLang="en-US" sz="2000" dirty="0"/>
              <a:t>到第</a:t>
            </a:r>
            <a:r>
              <a:rPr lang="en-US" altLang="zh-CN" sz="2000" dirty="0"/>
              <a:t>16734</a:t>
            </a:r>
            <a:r>
              <a:rPr lang="zh-CN" altLang="en-US" sz="2000" dirty="0"/>
              <a:t>个词，</a:t>
            </a:r>
            <a:r>
              <a:rPr lang="en-US" altLang="zh-CN" sz="2000" dirty="0"/>
              <a:t>16735</a:t>
            </a:r>
            <a:r>
              <a:rPr lang="zh-CN" altLang="en-US" sz="2000" dirty="0"/>
              <a:t>不取</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en-US" altLang="zh-CN" sz="2000" dirty="0"/>
              <a:t>1</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a:latin typeface="Consolas" panose="020B0609020204030204" pitchFamily="49" charset="0"/>
              </a:rPr>
              <a:t>text5[16715:16735]</a:t>
            </a:r>
            <a:endParaRPr lang="en-US" altLang="zh-CN" dirty="0">
              <a:latin typeface="Consolas" panose="020B0609020204030204" pitchFamily="49" charset="0"/>
            </a:endParaRP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29000"/>
            <a:ext cx="8352928" cy="461665"/>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['U86’, '</a:t>
            </a:r>
            <a:r>
              <a:rPr lang="en-US" altLang="zh-CN" sz="1200" dirty="0" err="1">
                <a:latin typeface="Consolas" panose="020B0609020204030204" pitchFamily="49" charset="0"/>
              </a:rPr>
              <a:t>thats</a:t>
            </a:r>
            <a:r>
              <a:rPr lang="en-US" altLang="zh-CN" sz="1200" dirty="0">
                <a:latin typeface="Consolas" panose="020B0609020204030204" pitchFamily="49" charset="0"/>
              </a:rPr>
              <a:t>’, 'why’, 'something’, 'like’, '</a:t>
            </a:r>
            <a:r>
              <a:rPr lang="en-US" altLang="zh-CN" sz="1200" dirty="0" err="1">
                <a:latin typeface="Consolas" panose="020B0609020204030204" pitchFamily="49" charset="0"/>
              </a:rPr>
              <a:t>gamefly</a:t>
            </a:r>
            <a:r>
              <a:rPr lang="en-US" altLang="zh-CN" sz="1200" dirty="0">
                <a:latin typeface="Consolas" panose="020B0609020204030204" pitchFamily="49" charset="0"/>
              </a:rPr>
              <a:t>’, 'is', 'so', 'good', 'because', 'you', 'can’, 'actually', 'play', 'a', 'full', 'game', 'without', 'buying', 'it']</a:t>
            </a:r>
          </a:p>
        </p:txBody>
      </p:sp>
    </p:spTree>
    <p:extLst>
      <p:ext uri="{BB962C8B-B14F-4D97-AF65-F5344CB8AC3E}">
        <p14:creationId xmlns:p14="http://schemas.microsoft.com/office/powerpoint/2010/main" val="1640936877"/>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dirty="0"/>
              <a:t>代码</a:t>
            </a:r>
            <a:r>
              <a:rPr lang="en-US" altLang="zh-CN" sz="2000" dirty="0"/>
              <a:t>2</a:t>
            </a:r>
            <a:r>
              <a:rPr lang="zh-CN" altLang="en-US" sz="2000" dirty="0"/>
              <a:t>：返回</a:t>
            </a:r>
            <a:r>
              <a:rPr lang="en-US" altLang="zh-CN" sz="2000" dirty="0"/>
              <a:t>sent</a:t>
            </a:r>
            <a:r>
              <a:rPr lang="zh-CN" altLang="en-US" sz="2000" dirty="0"/>
              <a:t>第</a:t>
            </a:r>
            <a:r>
              <a:rPr lang="en-US" altLang="zh-CN" sz="2000" dirty="0"/>
              <a:t>0</a:t>
            </a:r>
            <a:r>
              <a:rPr lang="zh-CN" altLang="en-US" sz="2000" dirty="0"/>
              <a:t>到第</a:t>
            </a:r>
            <a:r>
              <a:rPr lang="en-US" altLang="zh-CN" sz="2000" dirty="0"/>
              <a:t>2</a:t>
            </a:r>
            <a:r>
              <a:rPr lang="zh-CN" altLang="en-US" sz="2000" dirty="0"/>
              <a:t>个词</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r>
              <a:rPr lang="en-US" altLang="zh-CN" sz="2000" dirty="0"/>
              <a:t>2</a:t>
            </a:r>
            <a:r>
              <a:rPr lang="zh-CN" altLang="en-US" sz="2000" dirty="0">
                <a:sym typeface="Wingdings" panose="05000000000000000000" pitchFamily="2" charset="2"/>
              </a:rPr>
              <a:t>：</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r>
              <a:rPr lang="zh-CN" altLang="en-US" sz="2000" dirty="0">
                <a:sym typeface="Wingdings" panose="05000000000000000000" pitchFamily="2" charset="2"/>
              </a:rPr>
              <a:t>代码</a:t>
            </a:r>
            <a:r>
              <a:rPr lang="en-US" altLang="zh-CN" sz="2000" dirty="0">
                <a:sym typeface="Wingdings" panose="05000000000000000000" pitchFamily="2" charset="2"/>
              </a:rPr>
              <a:t>3</a:t>
            </a:r>
            <a:r>
              <a:rPr lang="zh-CN" altLang="en-US" sz="2000" dirty="0">
                <a:sym typeface="Wingdings" panose="05000000000000000000" pitchFamily="2" charset="2"/>
              </a:rPr>
              <a:t>：返回</a:t>
            </a:r>
            <a:r>
              <a:rPr lang="en-US" altLang="zh-CN" sz="2000" dirty="0">
                <a:sym typeface="Wingdings" panose="05000000000000000000" pitchFamily="2" charset="2"/>
              </a:rPr>
              <a:t>sent</a:t>
            </a:r>
            <a:r>
              <a:rPr lang="zh-CN" altLang="en-US" sz="2000" dirty="0">
                <a:sym typeface="Wingdings" panose="05000000000000000000" pitchFamily="2" charset="2"/>
              </a:rPr>
              <a:t>第</a:t>
            </a:r>
            <a:r>
              <a:rPr lang="en-US" altLang="zh-CN" sz="2000" dirty="0">
                <a:sym typeface="Wingdings" panose="05000000000000000000" pitchFamily="2" charset="2"/>
              </a:rPr>
              <a:t>7</a:t>
            </a:r>
            <a:r>
              <a:rPr lang="zh-CN" altLang="en-US" sz="2000" dirty="0">
                <a:sym typeface="Wingdings" panose="05000000000000000000" pitchFamily="2" charset="2"/>
              </a:rPr>
              <a:t>到最后一个词</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r>
              <a:rPr lang="zh-CN" altLang="en-US" sz="2000" dirty="0">
                <a:sym typeface="Wingdings" panose="05000000000000000000" pitchFamily="2" charset="2"/>
              </a:rPr>
              <a:t>输出</a:t>
            </a:r>
            <a:r>
              <a:rPr lang="en-US" altLang="zh-CN" sz="2000" dirty="0">
                <a:sym typeface="Wingdings" panose="05000000000000000000" pitchFamily="2" charset="2"/>
              </a:rPr>
              <a:t>3</a:t>
            </a:r>
            <a:r>
              <a:rPr lang="zh-CN" altLang="en-US" sz="2000" dirty="0">
                <a:sym typeface="Wingdings" panose="05000000000000000000" pitchFamily="2" charset="2"/>
              </a:rPr>
              <a:t>：</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1497530"/>
            <a:ext cx="8352928" cy="1200329"/>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sent = ['word1', 'word2', 'word3', 'word4', 'word5', 'word6', 'word7', 'word8', 'word9', 'word10’]</a:t>
            </a:r>
          </a:p>
          <a:p>
            <a:endParaRPr lang="en-US" altLang="zh-CN" dirty="0">
              <a:latin typeface="Consolas" panose="020B0609020204030204" pitchFamily="49" charset="0"/>
            </a:endParaRPr>
          </a:p>
          <a:p>
            <a:r>
              <a:rPr lang="en-US" altLang="zh-CN" dirty="0">
                <a:latin typeface="Consolas" panose="020B0609020204030204" pitchFamily="49" charset="0"/>
              </a:rPr>
              <a:t>sent[:3]</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290486"/>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a:latin typeface="Consolas" panose="020B0609020204030204" pitchFamily="49" charset="0"/>
              </a:rPr>
              <a:t>['word1', 'word2', 'word3']</a:t>
            </a:r>
            <a:endParaRPr lang="en-US" altLang="zh-CN" sz="1200" dirty="0">
              <a:latin typeface="Consolas" panose="020B0609020204030204" pitchFamily="49" charset="0"/>
            </a:endParaRPr>
          </a:p>
        </p:txBody>
      </p:sp>
      <p:sp>
        <p:nvSpPr>
          <p:cNvPr id="7" name="文本框 6">
            <a:extLst>
              <a:ext uri="{FF2B5EF4-FFF2-40B4-BE49-F238E27FC236}">
                <a16:creationId xmlns:a16="http://schemas.microsoft.com/office/drawing/2014/main" id="{C0F8D644-97EC-45DA-8406-55E120B49919}"/>
              </a:ext>
            </a:extLst>
          </p:cNvPr>
          <p:cNvSpPr txBox="1"/>
          <p:nvPr/>
        </p:nvSpPr>
        <p:spPr>
          <a:xfrm>
            <a:off x="323528" y="4748603"/>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sent[7:]</a:t>
            </a:r>
          </a:p>
        </p:txBody>
      </p:sp>
      <p:sp>
        <p:nvSpPr>
          <p:cNvPr id="8" name="文本框 7">
            <a:extLst>
              <a:ext uri="{FF2B5EF4-FFF2-40B4-BE49-F238E27FC236}">
                <a16:creationId xmlns:a16="http://schemas.microsoft.com/office/drawing/2014/main" id="{71ECDD66-28E2-4843-AA80-5FFA0F287D33}"/>
              </a:ext>
            </a:extLst>
          </p:cNvPr>
          <p:cNvSpPr txBox="1"/>
          <p:nvPr/>
        </p:nvSpPr>
        <p:spPr>
          <a:xfrm>
            <a:off x="323528" y="5848469"/>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['word8', 'word9', 'word10']</a:t>
            </a:r>
          </a:p>
        </p:txBody>
      </p:sp>
    </p:spTree>
    <p:extLst>
      <p:ext uri="{BB962C8B-B14F-4D97-AF65-F5344CB8AC3E}">
        <p14:creationId xmlns:p14="http://schemas.microsoft.com/office/powerpoint/2010/main" val="1092094527"/>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更改元素或切片</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2308324"/>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更改</a:t>
            </a:r>
            <a:r>
              <a:rPr lang="en-US" altLang="zh-CN" dirty="0">
                <a:solidFill>
                  <a:schemeClr val="accent2">
                    <a:lumMod val="50000"/>
                    <a:lumOff val="50000"/>
                  </a:schemeClr>
                </a:solidFill>
                <a:latin typeface="Consolas" panose="020B0609020204030204" pitchFamily="49" charset="0"/>
              </a:rPr>
              <a:t>sent</a:t>
            </a:r>
            <a:r>
              <a:rPr lang="zh-CN" altLang="en-US" dirty="0">
                <a:solidFill>
                  <a:schemeClr val="accent2">
                    <a:lumMod val="50000"/>
                    <a:lumOff val="50000"/>
                  </a:schemeClr>
                </a:solidFill>
                <a:latin typeface="Consolas" panose="020B0609020204030204" pitchFamily="49" charset="0"/>
              </a:rPr>
              <a:t>中的某元素</a:t>
            </a:r>
          </a:p>
          <a:p>
            <a:r>
              <a:rPr lang="en-US" altLang="zh-CN" dirty="0">
                <a:latin typeface="Consolas" panose="020B0609020204030204" pitchFamily="49" charset="0"/>
              </a:rPr>
              <a:t>sent[0] = 'First'</a:t>
            </a:r>
          </a:p>
          <a:p>
            <a:r>
              <a:rPr lang="en-US" altLang="zh-CN" dirty="0">
                <a:latin typeface="Consolas" panose="020B0609020204030204" pitchFamily="49" charset="0"/>
              </a:rPr>
              <a:t>sent[9] = 'Last’</a:t>
            </a:r>
          </a:p>
          <a:p>
            <a:endParaRPr lang="en-US" altLang="zh-CN" dirty="0">
              <a:latin typeface="Consolas" panose="020B0609020204030204" pitchFamily="49" charset="0"/>
            </a:endParaRP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更改</a:t>
            </a:r>
            <a:r>
              <a:rPr lang="en-US" altLang="zh-CN" dirty="0">
                <a:solidFill>
                  <a:schemeClr val="accent2">
                    <a:lumMod val="50000"/>
                    <a:lumOff val="50000"/>
                  </a:schemeClr>
                </a:solidFill>
                <a:latin typeface="Consolas" panose="020B0609020204030204" pitchFamily="49" charset="0"/>
              </a:rPr>
              <a:t>sent</a:t>
            </a:r>
            <a:r>
              <a:rPr lang="zh-CN" altLang="en-US" dirty="0">
                <a:solidFill>
                  <a:schemeClr val="accent2">
                    <a:lumMod val="50000"/>
                    <a:lumOff val="50000"/>
                  </a:schemeClr>
                </a:solidFill>
                <a:latin typeface="Consolas" panose="020B0609020204030204" pitchFamily="49" charset="0"/>
              </a:rPr>
              <a:t>中的某切片</a:t>
            </a:r>
          </a:p>
          <a:p>
            <a:r>
              <a:rPr lang="en-US" altLang="zh-CN" dirty="0">
                <a:latin typeface="Consolas" panose="020B0609020204030204" pitchFamily="49" charset="0"/>
              </a:rPr>
              <a:t>sent[1:9] = ['Second', 'Third’]</a:t>
            </a:r>
          </a:p>
          <a:p>
            <a:endParaRPr lang="en-US" altLang="zh-CN" dirty="0">
              <a:latin typeface="Consolas" panose="020B0609020204030204" pitchFamily="49" charset="0"/>
            </a:endParaRPr>
          </a:p>
          <a:p>
            <a:r>
              <a:rPr lang="en-US" altLang="zh-CN" dirty="0">
                <a:latin typeface="Consolas" panose="020B0609020204030204" pitchFamily="49" charset="0"/>
              </a:rPr>
              <a:t>sent</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5517232"/>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['First', 'Second', 'Third', 'Last']</a:t>
            </a:r>
          </a:p>
        </p:txBody>
      </p:sp>
    </p:spTree>
    <p:extLst>
      <p:ext uri="{BB962C8B-B14F-4D97-AF65-F5344CB8AC3E}">
        <p14:creationId xmlns:p14="http://schemas.microsoft.com/office/powerpoint/2010/main" val="2214412629"/>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r>
              <a:rPr lang="zh-CN" altLang="en-US" dirty="0"/>
              <a:t>字符串</a:t>
            </a:r>
            <a:endParaRPr lang="en-US" altLang="zh-CN" sz="2000" dirty="0"/>
          </a:p>
          <a:p>
            <a:pPr marL="0" indent="0">
              <a:buNone/>
            </a:pPr>
            <a:endParaRPr lang="en-US" altLang="zh-CN" sz="2000" dirty="0"/>
          </a:p>
          <a:p>
            <a:pPr marL="0" indent="0">
              <a:buNone/>
            </a:pPr>
            <a:r>
              <a:rPr lang="zh-CN" altLang="en-US" sz="2000" b="1" dirty="0"/>
              <a:t>像操作列表一样操作字符串变量</a:t>
            </a:r>
            <a:endParaRPr lang="en-US" altLang="zh-CN" sz="2000" b="1" dirty="0"/>
          </a:p>
          <a:p>
            <a:pPr marL="0" indent="0">
              <a:buNone/>
            </a:pPr>
            <a:endParaRPr lang="en-US" altLang="zh-CN" sz="2000" dirty="0"/>
          </a:p>
          <a:p>
            <a:pPr marL="0" indent="0">
              <a:buNone/>
            </a:pPr>
            <a:r>
              <a:rPr lang="zh-CN" altLang="en-US" sz="2000" dirty="0"/>
              <a:t>代码：获取</a:t>
            </a:r>
            <a:r>
              <a:rPr lang="en-US" altLang="zh-CN" sz="2000" dirty="0"/>
              <a:t>"Monty"</a:t>
            </a:r>
            <a:r>
              <a:rPr lang="zh-CN" altLang="en-US" sz="2000" dirty="0"/>
              <a:t>中前四个字符</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3068960"/>
            <a:ext cx="8352928" cy="646331"/>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name = 'Monty’</a:t>
            </a:r>
          </a:p>
          <a:p>
            <a:r>
              <a:rPr lang="en-US" altLang="zh-CN" dirty="0">
                <a:latin typeface="Consolas" panose="020B0609020204030204" pitchFamily="49" charset="0"/>
              </a:rPr>
              <a:t>name[:4]</a:t>
            </a:r>
          </a:p>
        </p:txBody>
      </p:sp>
      <p:sp>
        <p:nvSpPr>
          <p:cNvPr id="5" name="文本框 4">
            <a:extLst>
              <a:ext uri="{FF2B5EF4-FFF2-40B4-BE49-F238E27FC236}">
                <a16:creationId xmlns:a16="http://schemas.microsoft.com/office/drawing/2014/main" id="{AB3BB9EC-FC70-415D-B6B7-961997E0318B}"/>
              </a:ext>
            </a:extLst>
          </p:cNvPr>
          <p:cNvSpPr txBox="1"/>
          <p:nvPr/>
        </p:nvSpPr>
        <p:spPr>
          <a:xfrm>
            <a:off x="323528" y="4512466"/>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'Mont'</a:t>
            </a:r>
          </a:p>
        </p:txBody>
      </p:sp>
    </p:spTree>
    <p:extLst>
      <p:ext uri="{BB962C8B-B14F-4D97-AF65-F5344CB8AC3E}">
        <p14:creationId xmlns:p14="http://schemas.microsoft.com/office/powerpoint/2010/main" val="3949448366"/>
      </p:ext>
    </p:extLst>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字符串的乘法和加法</a:t>
            </a:r>
            <a:endParaRPr lang="en-US" altLang="zh-CN" sz="2000" b="1" dirty="0"/>
          </a:p>
          <a:p>
            <a:pPr marL="0" indent="0">
              <a:buNone/>
            </a:pPr>
            <a:endParaRPr lang="en-US" altLang="zh-CN" sz="2000" dirty="0"/>
          </a:p>
          <a:p>
            <a:pPr marL="0" indent="0">
              <a:buNone/>
            </a:pPr>
            <a:r>
              <a:rPr lang="zh-CN" altLang="en-US" sz="2000" dirty="0"/>
              <a:t>代码：字符串</a:t>
            </a:r>
            <a:r>
              <a:rPr lang="en-US" altLang="zh-CN" sz="2000" dirty="0"/>
              <a:t>name</a:t>
            </a:r>
            <a:r>
              <a:rPr lang="zh-CN" altLang="en-US" sz="2000" dirty="0"/>
              <a:t>重复</a:t>
            </a:r>
            <a:r>
              <a:rPr lang="en-US" altLang="zh-CN" sz="2000" dirty="0"/>
              <a:t>2</a:t>
            </a:r>
            <a:r>
              <a:rPr lang="zh-CN" altLang="en-US" sz="2000" dirty="0"/>
              <a:t>遍，加感叹号</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name * 2 + '!'</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29000"/>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a:latin typeface="Consolas" panose="020B0609020204030204" pitchFamily="49" charset="0"/>
              </a:rPr>
              <a:t>'MontyMonty!</a:t>
            </a:r>
            <a:endParaRPr lang="en-US" altLang="zh-CN" sz="1200" dirty="0">
              <a:latin typeface="Consolas" panose="020B0609020204030204" pitchFamily="49" charset="0"/>
            </a:endParaRPr>
          </a:p>
        </p:txBody>
      </p:sp>
    </p:spTree>
    <p:extLst>
      <p:ext uri="{BB962C8B-B14F-4D97-AF65-F5344CB8AC3E}">
        <p14:creationId xmlns:p14="http://schemas.microsoft.com/office/powerpoint/2010/main" val="2334705790"/>
      </p:ext>
    </p:extLst>
  </p:cSld>
  <p:clrMapOvr>
    <a:masterClrMapping/>
  </p:clrMapOvr>
  <p:transition>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把列表的每个词连接起来返回单个字符串</a:t>
            </a:r>
            <a:endParaRPr lang="en-US" altLang="zh-CN" sz="2000" b="1" dirty="0"/>
          </a:p>
          <a:p>
            <a:pPr marL="0" indent="0">
              <a:buNone/>
            </a:pPr>
            <a:endParaRPr lang="en-US" altLang="zh-CN" sz="2000" dirty="0"/>
          </a:p>
          <a:p>
            <a:pPr marL="0" indent="0">
              <a:buNone/>
            </a:pPr>
            <a:r>
              <a:rPr lang="zh-CN" altLang="en-US" sz="2000" dirty="0"/>
              <a:t>代码：把列表</a:t>
            </a:r>
            <a:r>
              <a:rPr lang="en-US" altLang="zh-CN" sz="2000" dirty="0"/>
              <a:t>['</a:t>
            </a:r>
            <a:r>
              <a:rPr lang="en-US" altLang="zh-CN" sz="2000" dirty="0" err="1"/>
              <a:t>Monty','Python</a:t>
            </a:r>
            <a:r>
              <a:rPr lang="en-US" altLang="zh-CN" sz="2000" dirty="0"/>
              <a:t>']</a:t>
            </a:r>
            <a:r>
              <a:rPr lang="zh-CN" altLang="en-US" sz="2000" dirty="0"/>
              <a:t>连接为一个字符串，元素中间用空格隔开</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 '.join(['</a:t>
            </a:r>
            <a:r>
              <a:rPr lang="en-US" altLang="zh-CN" dirty="0" err="1">
                <a:latin typeface="Consolas" panose="020B0609020204030204" pitchFamily="49" charset="0"/>
              </a:rPr>
              <a:t>Monty','Python</a:t>
            </a:r>
            <a:r>
              <a:rPr lang="en-US" altLang="zh-CN" dirty="0">
                <a:latin typeface="Consolas" panose="020B0609020204030204" pitchFamily="49" charset="0"/>
              </a:rPr>
              <a:t>'])</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29000"/>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'Monty Python'</a:t>
            </a:r>
          </a:p>
        </p:txBody>
      </p:sp>
    </p:spTree>
    <p:extLst>
      <p:ext uri="{BB962C8B-B14F-4D97-AF65-F5344CB8AC3E}">
        <p14:creationId xmlns:p14="http://schemas.microsoft.com/office/powerpoint/2010/main" val="2413704511"/>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1.2  </a:t>
            </a:r>
            <a:r>
              <a:rPr lang="zh-CN" altLang="en-US" dirty="0"/>
              <a:t>近观</a:t>
            </a:r>
            <a:r>
              <a:rPr lang="en-US" altLang="zh-CN" dirty="0"/>
              <a:t>Python</a:t>
            </a:r>
            <a:r>
              <a:rPr lang="zh-CN" altLang="en-US" dirty="0"/>
              <a:t>：将文本当作词列表</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把字符串分割成一个列表</a:t>
            </a:r>
            <a:endParaRPr lang="en-US" altLang="zh-CN" sz="2000" b="1" dirty="0"/>
          </a:p>
          <a:p>
            <a:pPr marL="0" indent="0">
              <a:buNone/>
            </a:pPr>
            <a:endParaRPr lang="en-US" altLang="zh-CN" sz="2000" dirty="0"/>
          </a:p>
          <a:p>
            <a:pPr marL="0" indent="0">
              <a:buNone/>
            </a:pPr>
            <a:r>
              <a:rPr lang="zh-CN" altLang="en-US" sz="2000" dirty="0"/>
              <a:t>代码：把字符串分割成一个列表，默认用空格作为分隔符</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'Monty </a:t>
            </a:r>
            <a:r>
              <a:rPr lang="en-US" altLang="zh-CN" dirty="0" err="1">
                <a:latin typeface="Consolas" panose="020B0609020204030204" pitchFamily="49" charset="0"/>
              </a:rPr>
              <a:t>Python'.split</a:t>
            </a:r>
            <a:r>
              <a:rPr lang="en-US" altLang="zh-CN" dirty="0">
                <a:latin typeface="Consolas" panose="020B0609020204030204" pitchFamily="49" charset="0"/>
              </a:rPr>
              <a:t>()</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29000"/>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['Monty', 'Python']</a:t>
            </a:r>
          </a:p>
        </p:txBody>
      </p:sp>
    </p:spTree>
    <p:extLst>
      <p:ext uri="{BB962C8B-B14F-4D97-AF65-F5344CB8AC3E}">
        <p14:creationId xmlns:p14="http://schemas.microsoft.com/office/powerpoint/2010/main" val="2075062181"/>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r>
              <a:rPr lang="en-US" altLang="zh-CN" dirty="0"/>
              <a:t>NLTK</a:t>
            </a:r>
            <a:r>
              <a:rPr lang="zh-CN" altLang="en-US" dirty="0"/>
              <a:t>入门</a:t>
            </a:r>
            <a:endParaRPr lang="en-US" altLang="zh-CN" dirty="0"/>
          </a:p>
          <a:p>
            <a:pPr marL="0" indent="0">
              <a:buNone/>
            </a:pPr>
            <a:endParaRPr lang="en-US" altLang="zh-CN" sz="2000" dirty="0"/>
          </a:p>
          <a:p>
            <a:pPr marL="0" indent="0">
              <a:buNone/>
            </a:pPr>
            <a:r>
              <a:rPr lang="en-US" altLang="zh-CN" sz="2000" dirty="0"/>
              <a:t>NLTK</a:t>
            </a:r>
            <a:r>
              <a:rPr lang="zh-CN" altLang="en-US" sz="2000" dirty="0"/>
              <a:t>（</a:t>
            </a:r>
            <a:r>
              <a:rPr lang="en-US" altLang="zh-CN" sz="2000" dirty="0"/>
              <a:t>Natural Language Toolkit</a:t>
            </a:r>
            <a:r>
              <a:rPr lang="zh-CN" altLang="en-US" sz="2000" dirty="0"/>
              <a:t>），自然语言处理工具包，在</a:t>
            </a:r>
            <a:r>
              <a:rPr lang="en-US" altLang="zh-CN" sz="2000" dirty="0"/>
              <a:t>NLP</a:t>
            </a:r>
            <a:r>
              <a:rPr lang="zh-CN" altLang="en-US" sz="2000" dirty="0"/>
              <a:t>领域中，最常使用的一个</a:t>
            </a:r>
            <a:r>
              <a:rPr lang="en-US" altLang="zh-CN" sz="2000" dirty="0"/>
              <a:t>Python</a:t>
            </a:r>
            <a:r>
              <a:rPr lang="zh-CN" altLang="en-US" sz="2000" dirty="0"/>
              <a:t>库。</a:t>
            </a:r>
            <a:endParaRPr lang="en-US" altLang="zh-CN" sz="2000" dirty="0"/>
          </a:p>
          <a:p>
            <a:pPr marL="0" indent="0">
              <a:buNone/>
            </a:pPr>
            <a:endParaRPr lang="en-US" altLang="zh-CN" sz="2000" dirty="0"/>
          </a:p>
          <a:p>
            <a:pPr marL="0" indent="0">
              <a:buNone/>
            </a:pPr>
            <a:r>
              <a:rPr lang="zh-CN" altLang="en-US" sz="2000" dirty="0"/>
              <a:t>第一步：安装</a:t>
            </a:r>
            <a:r>
              <a:rPr lang="en-US" altLang="zh-CN" sz="2000" dirty="0"/>
              <a:t>NLTK</a:t>
            </a:r>
            <a:r>
              <a:rPr lang="zh-CN" altLang="en-US" sz="2000" dirty="0"/>
              <a:t>：</a:t>
            </a:r>
            <a:r>
              <a:rPr lang="en-US" altLang="zh-CN" sz="2000" dirty="0"/>
              <a:t>Anaconda</a:t>
            </a:r>
            <a:r>
              <a:rPr lang="zh-CN" altLang="en-US" sz="2000" dirty="0"/>
              <a:t>自带，或从</a:t>
            </a:r>
            <a:r>
              <a:rPr lang="en-US" altLang="zh-CN" sz="2000" dirty="0">
                <a:hlinkClick r:id="rId3"/>
              </a:rPr>
              <a:t>http://www.nltk.org</a:t>
            </a:r>
            <a:r>
              <a:rPr lang="zh-CN" altLang="en-US" sz="2000" dirty="0"/>
              <a:t>免费下载。</a:t>
            </a:r>
            <a:endParaRPr lang="en-US" altLang="zh-CN" sz="2000" dirty="0"/>
          </a:p>
          <a:p>
            <a:pPr marL="0" indent="0">
              <a:buNone/>
            </a:pPr>
            <a:endParaRPr lang="en-US" altLang="zh-CN" sz="2000" dirty="0"/>
          </a:p>
          <a:p>
            <a:pPr marL="0" indent="0">
              <a:buNone/>
            </a:pPr>
            <a:r>
              <a:rPr lang="zh-CN" altLang="en-US" sz="2000" dirty="0"/>
              <a:t>第二步：在</a:t>
            </a:r>
            <a:r>
              <a:rPr lang="en-US" altLang="zh-CN" sz="2000" dirty="0"/>
              <a:t>Python</a:t>
            </a:r>
            <a:r>
              <a:rPr lang="zh-CN" altLang="en-US" sz="2000" dirty="0"/>
              <a:t>中导入</a:t>
            </a:r>
            <a:r>
              <a:rPr lang="en-US" altLang="zh-CN" sz="2000" dirty="0"/>
              <a:t>NLTK</a:t>
            </a:r>
            <a:r>
              <a:rPr lang="zh-CN" altLang="en-US" sz="2000" dirty="0"/>
              <a:t>并下载必要的数据</a:t>
            </a:r>
            <a:endParaRPr lang="en-US" altLang="zh-CN" sz="2000"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4797152"/>
            <a:ext cx="8352928" cy="646331"/>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import </a:t>
            </a:r>
            <a:r>
              <a:rPr lang="en-US" altLang="zh-CN" dirty="0" err="1">
                <a:latin typeface="Consolas" panose="020B0609020204030204" pitchFamily="49" charset="0"/>
              </a:rPr>
              <a:t>nltk</a:t>
            </a:r>
            <a:endParaRPr lang="en-US" altLang="zh-CN" dirty="0">
              <a:latin typeface="Consolas" panose="020B0609020204030204" pitchFamily="49" charset="0"/>
            </a:endParaRPr>
          </a:p>
          <a:p>
            <a:r>
              <a:rPr lang="en-US" altLang="zh-CN" dirty="0" err="1">
                <a:latin typeface="Consolas" panose="020B0609020204030204" pitchFamily="49" charset="0"/>
              </a:rPr>
              <a:t>nltk.download</a:t>
            </a:r>
            <a:r>
              <a:rPr lang="en-US" altLang="zh-CN" dirty="0">
                <a:latin typeface="Consolas" panose="020B0609020204030204" pitchFamily="49" charset="0"/>
              </a:rPr>
              <a:t>()</a:t>
            </a:r>
          </a:p>
        </p:txBody>
      </p:sp>
    </p:spTree>
    <p:extLst>
      <p:ext uri="{BB962C8B-B14F-4D97-AF65-F5344CB8AC3E}">
        <p14:creationId xmlns:p14="http://schemas.microsoft.com/office/powerpoint/2010/main" val="1660154008"/>
      </p:ext>
    </p:extLst>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299790"/>
          </a:xfrm>
        </p:spPr>
        <p:txBody>
          <a:bodyPr>
            <a:normAutofit/>
          </a:bodyPr>
          <a:lstStyle/>
          <a:p>
            <a:r>
              <a:rPr lang="zh-CN" altLang="en-US" dirty="0"/>
              <a:t>频率分布</a:t>
            </a:r>
            <a:endParaRPr lang="en-US" altLang="zh-CN" sz="2000" dirty="0"/>
          </a:p>
          <a:p>
            <a:pPr marL="0" indent="0">
              <a:buNone/>
            </a:pPr>
            <a:endParaRPr lang="en-US" altLang="zh-CN" sz="2000" b="1" dirty="0"/>
          </a:p>
          <a:p>
            <a:pPr marL="0" indent="0">
              <a:buNone/>
            </a:pPr>
            <a:r>
              <a:rPr lang="zh-CN" altLang="en-US" sz="2000" b="1" dirty="0"/>
              <a:t>寻找文本中最常见的</a:t>
            </a:r>
            <a:r>
              <a:rPr lang="en-US" altLang="zh-CN" sz="2000" b="1" dirty="0"/>
              <a:t>50</a:t>
            </a:r>
            <a:r>
              <a:rPr lang="zh-CN" altLang="en-US" sz="2000" b="1" dirty="0"/>
              <a:t>个词</a:t>
            </a:r>
            <a:endParaRPr lang="en-US" altLang="zh-CN" sz="2000" dirty="0"/>
          </a:p>
          <a:p>
            <a:pPr marL="0" indent="0">
              <a:buNone/>
            </a:pPr>
            <a:r>
              <a:rPr lang="zh-CN" altLang="en-US" sz="2000" dirty="0"/>
              <a:t>代码（和书上代码不相同，书上代码无法在</a:t>
            </a:r>
            <a:r>
              <a:rPr lang="en-US" altLang="zh-CN" sz="2000" dirty="0"/>
              <a:t>Python3</a:t>
            </a:r>
            <a:r>
              <a:rPr lang="zh-CN" altLang="en-US" sz="2000" dirty="0"/>
              <a:t>中运行）：</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708920"/>
            <a:ext cx="8352928" cy="3416320"/>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通过</a:t>
            </a:r>
            <a:r>
              <a:rPr lang="en-US" altLang="zh-CN" dirty="0" err="1">
                <a:solidFill>
                  <a:schemeClr val="accent2">
                    <a:lumMod val="50000"/>
                    <a:lumOff val="50000"/>
                  </a:schemeClr>
                </a:solidFill>
                <a:latin typeface="Consolas" panose="020B0609020204030204" pitchFamily="49" charset="0"/>
              </a:rPr>
              <a:t>FreqDist</a:t>
            </a:r>
            <a:r>
              <a:rPr lang="zh-CN" altLang="en-US" dirty="0">
                <a:solidFill>
                  <a:schemeClr val="accent2">
                    <a:lumMod val="50000"/>
                    <a:lumOff val="50000"/>
                  </a:schemeClr>
                </a:solidFill>
                <a:latin typeface="Consolas" panose="020B0609020204030204" pitchFamily="49" charset="0"/>
              </a:rPr>
              <a:t>函数获取</a:t>
            </a:r>
            <a:r>
              <a:rPr lang="en-US" altLang="zh-CN" dirty="0">
                <a:solidFill>
                  <a:schemeClr val="accent2">
                    <a:lumMod val="50000"/>
                    <a:lumOff val="50000"/>
                  </a:schemeClr>
                </a:solidFill>
                <a:latin typeface="Consolas" panose="020B0609020204030204" pitchFamily="49" charset="0"/>
              </a:rPr>
              <a:t>text1</a:t>
            </a:r>
            <a:r>
              <a:rPr lang="zh-CN" altLang="en-US" dirty="0">
                <a:solidFill>
                  <a:schemeClr val="accent2">
                    <a:lumMod val="50000"/>
                    <a:lumOff val="50000"/>
                  </a:schemeClr>
                </a:solidFill>
                <a:latin typeface="Consolas" panose="020B0609020204030204" pitchFamily="49" charset="0"/>
              </a:rPr>
              <a:t>的单词频数表</a:t>
            </a:r>
            <a:endParaRPr lang="en-US" altLang="zh-CN" dirty="0">
              <a:solidFill>
                <a:schemeClr val="accent2">
                  <a:lumMod val="50000"/>
                  <a:lumOff val="50000"/>
                </a:schemeClr>
              </a:solidFill>
              <a:latin typeface="Consolas" panose="020B0609020204030204" pitchFamily="49" charset="0"/>
            </a:endParaRP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返回</a:t>
            </a:r>
            <a:r>
              <a:rPr lang="en-US" altLang="zh-CN" dirty="0">
                <a:solidFill>
                  <a:schemeClr val="accent2">
                    <a:lumMod val="50000"/>
                    <a:lumOff val="50000"/>
                  </a:schemeClr>
                </a:solidFill>
                <a:latin typeface="Consolas" panose="020B0609020204030204" pitchFamily="49" charset="0"/>
              </a:rPr>
              <a:t>dictionary</a:t>
            </a:r>
            <a:r>
              <a:rPr lang="zh-CN" altLang="en-US" dirty="0">
                <a:solidFill>
                  <a:schemeClr val="accent2">
                    <a:lumMod val="50000"/>
                    <a:lumOff val="50000"/>
                  </a:schemeClr>
                </a:solidFill>
                <a:latin typeface="Consolas" panose="020B0609020204030204" pitchFamily="49" charset="0"/>
              </a:rPr>
              <a:t>类型，</a:t>
            </a:r>
            <a:r>
              <a:rPr lang="en-US" altLang="zh-CN" dirty="0">
                <a:solidFill>
                  <a:schemeClr val="accent2">
                    <a:lumMod val="50000"/>
                    <a:lumOff val="50000"/>
                  </a:schemeClr>
                </a:solidFill>
                <a:latin typeface="Consolas" panose="020B0609020204030204" pitchFamily="49" charset="0"/>
              </a:rPr>
              <a:t>key</a:t>
            </a:r>
            <a:r>
              <a:rPr lang="zh-CN" altLang="en-US" dirty="0">
                <a:solidFill>
                  <a:schemeClr val="accent2">
                    <a:lumMod val="50000"/>
                    <a:lumOff val="50000"/>
                  </a:schemeClr>
                </a:solidFill>
                <a:latin typeface="Consolas" panose="020B0609020204030204" pitchFamily="49" charset="0"/>
              </a:rPr>
              <a:t>为单词，</a:t>
            </a:r>
            <a:r>
              <a:rPr lang="en-US" altLang="zh-CN" dirty="0">
                <a:solidFill>
                  <a:schemeClr val="accent2">
                    <a:lumMod val="50000"/>
                    <a:lumOff val="50000"/>
                  </a:schemeClr>
                </a:solidFill>
                <a:latin typeface="Consolas" panose="020B0609020204030204" pitchFamily="49" charset="0"/>
              </a:rPr>
              <a:t>value</a:t>
            </a:r>
            <a:r>
              <a:rPr lang="zh-CN" altLang="en-US" dirty="0">
                <a:solidFill>
                  <a:schemeClr val="accent2">
                    <a:lumMod val="50000"/>
                    <a:lumOff val="50000"/>
                  </a:schemeClr>
                </a:solidFill>
                <a:latin typeface="Consolas" panose="020B0609020204030204" pitchFamily="49" charset="0"/>
              </a:rPr>
              <a:t>为频数</a:t>
            </a:r>
            <a:endParaRPr lang="en-US" altLang="zh-CN" dirty="0">
              <a:solidFill>
                <a:schemeClr val="accent2">
                  <a:lumMod val="50000"/>
                  <a:lumOff val="50000"/>
                </a:schemeClr>
              </a:solidFill>
              <a:latin typeface="Consolas" panose="020B0609020204030204" pitchFamily="49" charset="0"/>
            </a:endParaRPr>
          </a:p>
          <a:p>
            <a:r>
              <a:rPr lang="en-US" altLang="zh-CN" dirty="0">
                <a:latin typeface="Consolas" panose="020B0609020204030204" pitchFamily="49" charset="0"/>
              </a:rPr>
              <a:t>fdist1 = </a:t>
            </a:r>
            <a:r>
              <a:rPr lang="en-US" altLang="zh-CN" dirty="0" err="1">
                <a:latin typeface="Consolas" panose="020B0609020204030204" pitchFamily="49" charset="0"/>
              </a:rPr>
              <a:t>FreqDist</a:t>
            </a:r>
            <a:r>
              <a:rPr lang="en-US" altLang="zh-CN" dirty="0">
                <a:latin typeface="Consolas" panose="020B0609020204030204" pitchFamily="49" charset="0"/>
              </a:rPr>
              <a:t>(text1)</a:t>
            </a: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对</a:t>
            </a:r>
            <a:r>
              <a:rPr lang="en-US" altLang="zh-CN" dirty="0">
                <a:solidFill>
                  <a:schemeClr val="accent2">
                    <a:lumMod val="50000"/>
                    <a:lumOff val="50000"/>
                  </a:schemeClr>
                </a:solidFill>
                <a:latin typeface="Consolas" panose="020B0609020204030204" pitchFamily="49" charset="0"/>
              </a:rPr>
              <a:t>fdist1</a:t>
            </a:r>
            <a:r>
              <a:rPr lang="zh-CN" altLang="en-US" dirty="0">
                <a:solidFill>
                  <a:schemeClr val="accent2">
                    <a:lumMod val="50000"/>
                    <a:lumOff val="50000"/>
                  </a:schemeClr>
                </a:solidFill>
                <a:latin typeface="Consolas" panose="020B0609020204030204" pitchFamily="49" charset="0"/>
              </a:rPr>
              <a:t>生成的元组列表排序，以</a:t>
            </a:r>
            <a:r>
              <a:rPr lang="en-US" altLang="zh-CN" dirty="0">
                <a:solidFill>
                  <a:schemeClr val="accent2">
                    <a:lumMod val="50000"/>
                    <a:lumOff val="50000"/>
                  </a:schemeClr>
                </a:solidFill>
                <a:latin typeface="Consolas" panose="020B0609020204030204" pitchFamily="49" charset="0"/>
              </a:rPr>
              <a:t>value</a:t>
            </a:r>
            <a:r>
              <a:rPr lang="zh-CN" altLang="en-US" dirty="0">
                <a:solidFill>
                  <a:schemeClr val="accent2">
                    <a:lumMod val="50000"/>
                    <a:lumOff val="50000"/>
                  </a:schemeClr>
                </a:solidFill>
                <a:latin typeface="Consolas" panose="020B0609020204030204" pitchFamily="49" charset="0"/>
              </a:rPr>
              <a:t>为排序项，从大到小排列</a:t>
            </a:r>
          </a:p>
          <a:p>
            <a:r>
              <a:rPr lang="en-US" altLang="zh-CN" dirty="0" err="1">
                <a:latin typeface="Consolas" panose="020B0609020204030204" pitchFamily="49" charset="0"/>
              </a:rPr>
              <a:t>sortedList</a:t>
            </a:r>
            <a:r>
              <a:rPr lang="en-US" altLang="zh-CN" dirty="0">
                <a:latin typeface="Consolas" panose="020B0609020204030204" pitchFamily="49" charset="0"/>
              </a:rPr>
              <a:t> = sorted(fdist1.items(), key=lambda d: d[1], reverse=True)</a:t>
            </a:r>
            <a:endParaRPr lang="en-US" altLang="zh-CN" dirty="0">
              <a:solidFill>
                <a:schemeClr val="accent2">
                  <a:lumMod val="50000"/>
                  <a:lumOff val="50000"/>
                </a:schemeClr>
              </a:solidFill>
              <a:latin typeface="Consolas" panose="020B0609020204030204" pitchFamily="49" charset="0"/>
            </a:endParaRPr>
          </a:p>
          <a:p>
            <a:r>
              <a:rPr lang="en-US" altLang="zh-CN" dirty="0">
                <a:solidFill>
                  <a:schemeClr val="accent2">
                    <a:lumMod val="50000"/>
                    <a:lumOff val="50000"/>
                  </a:schemeClr>
                </a:solidFill>
                <a:latin typeface="Consolas" panose="020B0609020204030204" pitchFamily="49" charset="0"/>
              </a:rPr>
              <a:t># </a:t>
            </a:r>
            <a:r>
              <a:rPr lang="en-US" altLang="zh-CN" dirty="0" err="1">
                <a:solidFill>
                  <a:schemeClr val="accent2">
                    <a:lumMod val="50000"/>
                    <a:lumOff val="50000"/>
                  </a:schemeClr>
                </a:solidFill>
                <a:latin typeface="Consolas" panose="020B0609020204030204" pitchFamily="49" charset="0"/>
              </a:rPr>
              <a:t>sortedList</a:t>
            </a:r>
            <a:r>
              <a:rPr lang="zh-CN" altLang="en-US" dirty="0">
                <a:solidFill>
                  <a:schemeClr val="accent2">
                    <a:lumMod val="50000"/>
                    <a:lumOff val="50000"/>
                  </a:schemeClr>
                </a:solidFill>
                <a:latin typeface="Consolas" panose="020B0609020204030204" pitchFamily="49" charset="0"/>
              </a:rPr>
              <a:t>的结构类似于：</a:t>
            </a:r>
          </a:p>
          <a:p>
            <a:r>
              <a:rPr lang="en-US" altLang="zh-CN" dirty="0">
                <a:solidFill>
                  <a:schemeClr val="accent2">
                    <a:lumMod val="50000"/>
                    <a:lumOff val="50000"/>
                  </a:schemeClr>
                </a:solidFill>
                <a:latin typeface="Consolas" panose="020B0609020204030204" pitchFamily="49" charset="0"/>
              </a:rPr>
              <a:t># [(‘word1’, 32), (‘word2’, 10), (‘word3’, 5), … ]</a:t>
            </a:r>
            <a:endParaRPr lang="en-US" altLang="zh-CN" dirty="0">
              <a:latin typeface="Consolas" panose="020B0609020204030204" pitchFamily="49" charset="0"/>
            </a:endParaRP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获取</a:t>
            </a:r>
            <a:r>
              <a:rPr lang="en-US" altLang="zh-CN" dirty="0" err="1">
                <a:solidFill>
                  <a:schemeClr val="accent2">
                    <a:lumMod val="50000"/>
                    <a:lumOff val="50000"/>
                  </a:schemeClr>
                </a:solidFill>
                <a:latin typeface="Consolas" panose="020B0609020204030204" pitchFamily="49" charset="0"/>
              </a:rPr>
              <a:t>sortedList</a:t>
            </a:r>
            <a:r>
              <a:rPr lang="zh-CN" altLang="en-US" dirty="0">
                <a:solidFill>
                  <a:schemeClr val="accent2">
                    <a:lumMod val="50000"/>
                    <a:lumOff val="50000"/>
                  </a:schemeClr>
                </a:solidFill>
                <a:latin typeface="Consolas" panose="020B0609020204030204" pitchFamily="49" charset="0"/>
              </a:rPr>
              <a:t>各个元素的第一项，即为单词列表</a:t>
            </a:r>
          </a:p>
          <a:p>
            <a:r>
              <a:rPr lang="en-US" altLang="zh-CN" dirty="0">
                <a:latin typeface="Consolas" panose="020B0609020204030204" pitchFamily="49" charset="0"/>
              </a:rPr>
              <a:t>vocabulary1 = [v[0] for v in </a:t>
            </a:r>
            <a:r>
              <a:rPr lang="en-US" altLang="zh-CN" dirty="0" err="1">
                <a:latin typeface="Consolas" panose="020B0609020204030204" pitchFamily="49" charset="0"/>
              </a:rPr>
              <a:t>sortedList</a:t>
            </a:r>
            <a:r>
              <a:rPr lang="en-US" altLang="zh-CN" dirty="0">
                <a:latin typeface="Consolas" panose="020B0609020204030204" pitchFamily="49" charset="0"/>
              </a:rPr>
              <a:t>]</a:t>
            </a: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获取前</a:t>
            </a:r>
            <a:r>
              <a:rPr lang="en-US" altLang="zh-CN" dirty="0">
                <a:solidFill>
                  <a:schemeClr val="accent2">
                    <a:lumMod val="50000"/>
                    <a:lumOff val="50000"/>
                  </a:schemeClr>
                </a:solidFill>
                <a:latin typeface="Consolas" panose="020B0609020204030204" pitchFamily="49" charset="0"/>
              </a:rPr>
              <a:t>50</a:t>
            </a:r>
            <a:r>
              <a:rPr lang="zh-CN" altLang="en-US" dirty="0">
                <a:solidFill>
                  <a:schemeClr val="accent2">
                    <a:lumMod val="50000"/>
                    <a:lumOff val="50000"/>
                  </a:schemeClr>
                </a:solidFill>
                <a:latin typeface="Consolas" panose="020B0609020204030204" pitchFamily="49" charset="0"/>
              </a:rPr>
              <a:t>个单词</a:t>
            </a:r>
          </a:p>
          <a:p>
            <a:r>
              <a:rPr lang="en-US" altLang="zh-CN" dirty="0">
                <a:latin typeface="Consolas" panose="020B0609020204030204" pitchFamily="49" charset="0"/>
              </a:rPr>
              <a:t>vocabulary1[:50]</a:t>
            </a:r>
          </a:p>
        </p:txBody>
      </p:sp>
    </p:spTree>
    <p:extLst>
      <p:ext uri="{BB962C8B-B14F-4D97-AF65-F5344CB8AC3E}">
        <p14:creationId xmlns:p14="http://schemas.microsoft.com/office/powerpoint/2010/main" val="158473643"/>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dirty="0"/>
              <a:t>输出</a:t>
            </a:r>
            <a:r>
              <a:rPr lang="zh-CN" altLang="en-US" sz="2000" dirty="0">
                <a:sym typeface="Wingdings" panose="05000000000000000000" pitchFamily="2" charset="2"/>
              </a:rPr>
              <a:t>：</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r>
              <a:rPr lang="zh-CN" altLang="en-US" sz="2000" b="1" dirty="0"/>
              <a:t>获取文本中最常见的</a:t>
            </a:r>
            <a:r>
              <a:rPr lang="en-US" altLang="zh-CN" sz="2000" b="1" dirty="0"/>
              <a:t>50</a:t>
            </a:r>
            <a:r>
              <a:rPr lang="zh-CN" altLang="en-US" sz="2000" b="1" dirty="0"/>
              <a:t>个词的累积频率图</a:t>
            </a:r>
            <a:endParaRPr lang="en-US" altLang="zh-CN" sz="2000" b="1" dirty="0"/>
          </a:p>
          <a:p>
            <a:pPr marL="0" indent="0">
              <a:buNone/>
            </a:pPr>
            <a:endParaRPr lang="en-US" altLang="zh-CN" sz="2000" b="1" dirty="0"/>
          </a:p>
          <a:p>
            <a:pPr marL="0" indent="0">
              <a:buNone/>
            </a:pPr>
            <a:r>
              <a:rPr lang="zh-CN" altLang="en-US" sz="2000" dirty="0"/>
              <a:t>代码：</a:t>
            </a:r>
            <a:endParaRPr lang="en-US" altLang="zh-CN" sz="2000" b="1" dirty="0"/>
          </a:p>
          <a:p>
            <a:pPr marL="0" indent="0">
              <a:buNone/>
            </a:pPr>
            <a:endParaRPr lang="en-US" altLang="zh-CN" sz="2000" dirty="0"/>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1484784"/>
            <a:ext cx="8352928" cy="830997"/>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 'the', '.', 'of', 'and', 'a', 'to', ';', 'in', 'that', "'", '-', 'his', 'it', 'I', 's’, 'is', 'he', 'with', 'was', 'as', '"', 'all', 'for', 'this', '!', 'at', 'by', 'but', 'not', '--', 'him', 'from', 'be', 'on', 'so', 'whale', 'one', 'you', 'had', 'have', 'there', 'But', 'or', 'were', 'now', 'which', '?', 'me', 'like']</a:t>
            </a:r>
          </a:p>
        </p:txBody>
      </p:sp>
      <p:sp>
        <p:nvSpPr>
          <p:cNvPr id="7" name="文本框 6">
            <a:extLst>
              <a:ext uri="{FF2B5EF4-FFF2-40B4-BE49-F238E27FC236}">
                <a16:creationId xmlns:a16="http://schemas.microsoft.com/office/drawing/2014/main" id="{5A36844D-58D0-492B-A372-1C047FB47055}"/>
              </a:ext>
            </a:extLst>
          </p:cNvPr>
          <p:cNvSpPr txBox="1"/>
          <p:nvPr/>
        </p:nvSpPr>
        <p:spPr>
          <a:xfrm>
            <a:off x="320099" y="4149080"/>
            <a:ext cx="4107885" cy="1200329"/>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获取</a:t>
            </a:r>
            <a:r>
              <a:rPr lang="en-US" altLang="zh-CN" dirty="0">
                <a:solidFill>
                  <a:schemeClr val="accent2">
                    <a:lumMod val="50000"/>
                    <a:lumOff val="50000"/>
                  </a:schemeClr>
                </a:solidFill>
                <a:latin typeface="Consolas" panose="020B0609020204030204" pitchFamily="49" charset="0"/>
              </a:rPr>
              <a:t>text1</a:t>
            </a:r>
            <a:r>
              <a:rPr lang="zh-CN" altLang="en-US" dirty="0">
                <a:solidFill>
                  <a:schemeClr val="accent2">
                    <a:lumMod val="50000"/>
                    <a:lumOff val="50000"/>
                  </a:schemeClr>
                </a:solidFill>
                <a:latin typeface="Consolas" panose="020B0609020204030204" pitchFamily="49" charset="0"/>
              </a:rPr>
              <a:t>（白鲸）中最常见的</a:t>
            </a:r>
            <a:r>
              <a:rPr lang="en-US" altLang="zh-CN" dirty="0">
                <a:solidFill>
                  <a:schemeClr val="accent2">
                    <a:lumMod val="50000"/>
                    <a:lumOff val="50000"/>
                  </a:schemeClr>
                </a:solidFill>
                <a:latin typeface="Consolas" panose="020B0609020204030204" pitchFamily="49" charset="0"/>
              </a:rPr>
              <a:t>50</a:t>
            </a:r>
            <a:r>
              <a:rPr lang="zh-CN" altLang="en-US" dirty="0">
                <a:solidFill>
                  <a:schemeClr val="accent2">
                    <a:lumMod val="50000"/>
                    <a:lumOff val="50000"/>
                  </a:schemeClr>
                </a:solidFill>
                <a:latin typeface="Consolas" panose="020B0609020204030204" pitchFamily="49" charset="0"/>
              </a:rPr>
              <a:t>个词的累积频率图</a:t>
            </a:r>
            <a:endParaRPr lang="en-US" altLang="zh-CN" dirty="0">
              <a:solidFill>
                <a:schemeClr val="accent2">
                  <a:lumMod val="50000"/>
                  <a:lumOff val="50000"/>
                </a:schemeClr>
              </a:solidFill>
              <a:latin typeface="Consolas" panose="020B0609020204030204" pitchFamily="49" charset="0"/>
            </a:endParaRPr>
          </a:p>
          <a:p>
            <a:r>
              <a:rPr lang="en-US" altLang="zh-CN" dirty="0">
                <a:solidFill>
                  <a:schemeClr val="accent2">
                    <a:lumMod val="50000"/>
                    <a:lumOff val="50000"/>
                  </a:schemeClr>
                </a:solidFill>
                <a:latin typeface="Consolas" panose="020B0609020204030204" pitchFamily="49" charset="0"/>
              </a:rPr>
              <a:t># cumulative</a:t>
            </a:r>
            <a:r>
              <a:rPr lang="zh-CN" altLang="en-US" dirty="0">
                <a:solidFill>
                  <a:schemeClr val="accent2">
                    <a:lumMod val="50000"/>
                    <a:lumOff val="50000"/>
                  </a:schemeClr>
                </a:solidFill>
                <a:latin typeface="Consolas" panose="020B0609020204030204" pitchFamily="49" charset="0"/>
              </a:rPr>
              <a:t>：是否累积</a:t>
            </a:r>
            <a:endParaRPr lang="en-US" altLang="zh-CN" dirty="0">
              <a:solidFill>
                <a:schemeClr val="accent2">
                  <a:lumMod val="50000"/>
                  <a:lumOff val="50000"/>
                </a:schemeClr>
              </a:solidFill>
              <a:latin typeface="Consolas" panose="020B0609020204030204" pitchFamily="49" charset="0"/>
            </a:endParaRPr>
          </a:p>
          <a:p>
            <a:r>
              <a:rPr lang="en-US" altLang="zh-CN" dirty="0">
                <a:latin typeface="Consolas" panose="020B0609020204030204" pitchFamily="49" charset="0"/>
              </a:rPr>
              <a:t>fdist1.plot(50, cumulative=True)</a:t>
            </a:r>
          </a:p>
        </p:txBody>
      </p:sp>
      <p:pic>
        <p:nvPicPr>
          <p:cNvPr id="11" name="图片 10">
            <a:extLst>
              <a:ext uri="{FF2B5EF4-FFF2-40B4-BE49-F238E27FC236}">
                <a16:creationId xmlns:a16="http://schemas.microsoft.com/office/drawing/2014/main" id="{90D323D5-24A1-4E86-BFFF-6A47E1B7F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458117"/>
            <a:ext cx="4204433" cy="2915483"/>
          </a:xfrm>
          <a:prstGeom prst="rect">
            <a:avLst/>
          </a:prstGeom>
        </p:spPr>
      </p:pic>
    </p:spTree>
    <p:extLst>
      <p:ext uri="{BB962C8B-B14F-4D97-AF65-F5344CB8AC3E}">
        <p14:creationId xmlns:p14="http://schemas.microsoft.com/office/powerpoint/2010/main" val="1946563532"/>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获取文本中只出现了</a:t>
            </a:r>
            <a:r>
              <a:rPr lang="en-US" altLang="zh-CN" sz="2000" b="1" dirty="0"/>
              <a:t>1</a:t>
            </a:r>
            <a:r>
              <a:rPr lang="zh-CN" altLang="en-US" sz="2000" b="1" dirty="0"/>
              <a:t>次的词</a:t>
            </a:r>
            <a:endParaRPr lang="en-US" altLang="zh-CN" sz="2000" b="1" dirty="0"/>
          </a:p>
          <a:p>
            <a:pPr marL="0" indent="0">
              <a:buNone/>
            </a:pPr>
            <a:endParaRPr lang="en-US" altLang="zh-CN" sz="2000" dirty="0"/>
          </a:p>
          <a:p>
            <a:pPr marL="0" indent="0">
              <a:buNone/>
            </a:pPr>
            <a:r>
              <a:rPr lang="zh-CN" altLang="en-US" sz="2000" dirty="0"/>
              <a:t>代码：返回</a:t>
            </a:r>
            <a:r>
              <a:rPr lang="en-US" altLang="zh-CN" sz="2000" dirty="0"/>
              <a:t>text1</a:t>
            </a:r>
            <a:r>
              <a:rPr lang="zh-CN" altLang="en-US" sz="2000" dirty="0"/>
              <a:t>中只出现了一次的词的列表，取前</a:t>
            </a:r>
            <a:r>
              <a:rPr lang="en-US" altLang="zh-CN" sz="2000" dirty="0"/>
              <a:t>10</a:t>
            </a:r>
            <a:r>
              <a:rPr lang="zh-CN" altLang="en-US" sz="2000" dirty="0"/>
              <a:t>个</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fdist1.hapaxes()[:10]</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29000"/>
            <a:ext cx="8352928" cy="1938992"/>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['Herman',</a:t>
            </a:r>
          </a:p>
          <a:p>
            <a:r>
              <a:rPr lang="en-US" altLang="zh-CN" sz="1200" dirty="0">
                <a:latin typeface="Consolas" panose="020B0609020204030204" pitchFamily="49" charset="0"/>
              </a:rPr>
              <a:t> 'Melville',</a:t>
            </a:r>
          </a:p>
          <a:p>
            <a:r>
              <a:rPr lang="en-US" altLang="zh-CN" sz="1200" dirty="0">
                <a:latin typeface="Consolas" panose="020B0609020204030204" pitchFamily="49" charset="0"/>
              </a:rPr>
              <a:t> ']',</a:t>
            </a:r>
          </a:p>
          <a:p>
            <a:r>
              <a:rPr lang="en-US" altLang="zh-CN" sz="1200" dirty="0">
                <a:latin typeface="Consolas" panose="020B0609020204030204" pitchFamily="49" charset="0"/>
              </a:rPr>
              <a:t> 'ETYMOLOGY',</a:t>
            </a:r>
          </a:p>
          <a:p>
            <a:r>
              <a:rPr lang="en-US" altLang="zh-CN" sz="1200" dirty="0">
                <a:latin typeface="Consolas" panose="020B0609020204030204" pitchFamily="49" charset="0"/>
              </a:rPr>
              <a:t> 'Late',</a:t>
            </a:r>
          </a:p>
          <a:p>
            <a:r>
              <a:rPr lang="en-US" altLang="zh-CN" sz="1200" dirty="0">
                <a:latin typeface="Consolas" panose="020B0609020204030204" pitchFamily="49" charset="0"/>
              </a:rPr>
              <a:t> 'Consumptive',</a:t>
            </a:r>
          </a:p>
          <a:p>
            <a:r>
              <a:rPr lang="en-US" altLang="zh-CN" sz="1200" dirty="0">
                <a:latin typeface="Consolas" panose="020B0609020204030204" pitchFamily="49" charset="0"/>
              </a:rPr>
              <a:t> 'School',</a:t>
            </a:r>
          </a:p>
          <a:p>
            <a:r>
              <a:rPr lang="en-US" altLang="zh-CN" sz="1200" dirty="0">
                <a:latin typeface="Consolas" panose="020B0609020204030204" pitchFamily="49" charset="0"/>
              </a:rPr>
              <a:t> 'threadbare',</a:t>
            </a:r>
          </a:p>
          <a:p>
            <a:r>
              <a:rPr lang="en-US" altLang="zh-CN" sz="1200" dirty="0">
                <a:latin typeface="Consolas" panose="020B0609020204030204" pitchFamily="49" charset="0"/>
              </a:rPr>
              <a:t> 'lexicons',</a:t>
            </a:r>
          </a:p>
          <a:p>
            <a:r>
              <a:rPr lang="en-US" altLang="zh-CN" sz="1200" dirty="0">
                <a:latin typeface="Consolas" panose="020B0609020204030204" pitchFamily="49" charset="0"/>
              </a:rPr>
              <a:t> 'mockingly']</a:t>
            </a:r>
          </a:p>
        </p:txBody>
      </p:sp>
    </p:spTree>
    <p:extLst>
      <p:ext uri="{BB962C8B-B14F-4D97-AF65-F5344CB8AC3E}">
        <p14:creationId xmlns:p14="http://schemas.microsoft.com/office/powerpoint/2010/main" val="3652684372"/>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299790"/>
          </a:xfrm>
        </p:spPr>
        <p:txBody>
          <a:bodyPr>
            <a:normAutofit/>
          </a:bodyPr>
          <a:lstStyle/>
          <a:p>
            <a:r>
              <a:rPr lang="zh-CN" altLang="en-US" dirty="0"/>
              <a:t>细粒度的选择词</a:t>
            </a:r>
            <a:endParaRPr lang="en-US" altLang="zh-CN" sz="2000" dirty="0"/>
          </a:p>
          <a:p>
            <a:pPr marL="0" indent="0">
              <a:buNone/>
            </a:pPr>
            <a:endParaRPr lang="en-US" altLang="zh-CN" sz="2000" b="1" dirty="0"/>
          </a:p>
          <a:p>
            <a:pPr marL="0" indent="0">
              <a:buNone/>
            </a:pPr>
            <a:r>
              <a:rPr lang="zh-CN" altLang="en-US" sz="2000" b="1" dirty="0"/>
              <a:t>获取文本中的长单词</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996952"/>
            <a:ext cx="8352928" cy="1754326"/>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去掉</a:t>
            </a:r>
            <a:r>
              <a:rPr lang="en-US" altLang="zh-CN" dirty="0">
                <a:solidFill>
                  <a:schemeClr val="accent2">
                    <a:lumMod val="50000"/>
                    <a:lumOff val="50000"/>
                  </a:schemeClr>
                </a:solidFill>
                <a:latin typeface="Consolas" panose="020B0609020204030204" pitchFamily="49" charset="0"/>
              </a:rPr>
              <a:t>text1</a:t>
            </a:r>
            <a:r>
              <a:rPr lang="zh-CN" altLang="en-US" dirty="0">
                <a:solidFill>
                  <a:schemeClr val="accent2">
                    <a:lumMod val="50000"/>
                    <a:lumOff val="50000"/>
                  </a:schemeClr>
                </a:solidFill>
                <a:latin typeface="Consolas" panose="020B0609020204030204" pitchFamily="49" charset="0"/>
              </a:rPr>
              <a:t>中的重复单词</a:t>
            </a:r>
          </a:p>
          <a:p>
            <a:r>
              <a:rPr lang="en-US" altLang="zh-CN" dirty="0">
                <a:latin typeface="Consolas" panose="020B0609020204030204" pitchFamily="49" charset="0"/>
              </a:rPr>
              <a:t>V = set(text1)</a:t>
            </a: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挑选</a:t>
            </a:r>
            <a:r>
              <a:rPr lang="en-US" altLang="zh-CN" dirty="0">
                <a:solidFill>
                  <a:schemeClr val="accent2">
                    <a:lumMod val="50000"/>
                    <a:lumOff val="50000"/>
                  </a:schemeClr>
                </a:solidFill>
                <a:latin typeface="Consolas" panose="020B0609020204030204" pitchFamily="49" charset="0"/>
              </a:rPr>
              <a:t>V</a:t>
            </a:r>
            <a:r>
              <a:rPr lang="zh-CN" altLang="en-US" dirty="0">
                <a:solidFill>
                  <a:schemeClr val="accent2">
                    <a:lumMod val="50000"/>
                    <a:lumOff val="50000"/>
                  </a:schemeClr>
                </a:solidFill>
                <a:latin typeface="Consolas" panose="020B0609020204030204" pitchFamily="49" charset="0"/>
              </a:rPr>
              <a:t>中词长超过</a:t>
            </a:r>
            <a:r>
              <a:rPr lang="en-US" altLang="zh-CN" dirty="0">
                <a:solidFill>
                  <a:schemeClr val="accent2">
                    <a:lumMod val="50000"/>
                    <a:lumOff val="50000"/>
                  </a:schemeClr>
                </a:solidFill>
                <a:latin typeface="Consolas" panose="020B0609020204030204" pitchFamily="49" charset="0"/>
              </a:rPr>
              <a:t>15</a:t>
            </a:r>
            <a:r>
              <a:rPr lang="zh-CN" altLang="en-US" dirty="0">
                <a:solidFill>
                  <a:schemeClr val="accent2">
                    <a:lumMod val="50000"/>
                    <a:lumOff val="50000"/>
                  </a:schemeClr>
                </a:solidFill>
                <a:latin typeface="Consolas" panose="020B0609020204030204" pitchFamily="49" charset="0"/>
              </a:rPr>
              <a:t>的单词，获得列表</a:t>
            </a:r>
          </a:p>
          <a:p>
            <a:r>
              <a:rPr lang="en-US" altLang="zh-CN" dirty="0" err="1">
                <a:latin typeface="Consolas" panose="020B0609020204030204" pitchFamily="49" charset="0"/>
              </a:rPr>
              <a:t>long_words</a:t>
            </a:r>
            <a:r>
              <a:rPr lang="en-US" altLang="zh-CN" dirty="0">
                <a:latin typeface="Consolas" panose="020B0609020204030204" pitchFamily="49" charset="0"/>
              </a:rPr>
              <a:t> = [w for w in V if </a:t>
            </a:r>
            <a:r>
              <a:rPr lang="en-US" altLang="zh-CN" dirty="0" err="1">
                <a:latin typeface="Consolas" panose="020B0609020204030204" pitchFamily="49" charset="0"/>
              </a:rPr>
              <a:t>len</a:t>
            </a:r>
            <a:r>
              <a:rPr lang="en-US" altLang="zh-CN" dirty="0">
                <a:latin typeface="Consolas" panose="020B0609020204030204" pitchFamily="49" charset="0"/>
              </a:rPr>
              <a:t>(w) &gt; 15]</a:t>
            </a: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将列表排序</a:t>
            </a:r>
          </a:p>
          <a:p>
            <a:r>
              <a:rPr lang="en-US" altLang="zh-CN" dirty="0">
                <a:latin typeface="Consolas" panose="020B0609020204030204" pitchFamily="49" charset="0"/>
              </a:rPr>
              <a:t>sorted(</a:t>
            </a:r>
            <a:r>
              <a:rPr lang="en-US" altLang="zh-CN" dirty="0" err="1">
                <a:latin typeface="Consolas" panose="020B0609020204030204" pitchFamily="49" charset="0"/>
              </a:rPr>
              <a:t>long_words</a:t>
            </a:r>
            <a:r>
              <a:rPr lang="en-US" altLang="zh-CN" dirty="0">
                <a:latin typeface="Consolas" panose="020B0609020204030204" pitchFamily="49" charset="0"/>
              </a:rPr>
              <a:t>)</a:t>
            </a:r>
          </a:p>
        </p:txBody>
      </p:sp>
      <p:sp>
        <p:nvSpPr>
          <p:cNvPr id="5" name="文本框 4">
            <a:extLst>
              <a:ext uri="{FF2B5EF4-FFF2-40B4-BE49-F238E27FC236}">
                <a16:creationId xmlns:a16="http://schemas.microsoft.com/office/drawing/2014/main" id="{A4DAD128-2A81-4CD8-B72D-038406065CC8}"/>
              </a:ext>
            </a:extLst>
          </p:cNvPr>
          <p:cNvSpPr txBox="1"/>
          <p:nvPr/>
        </p:nvSpPr>
        <p:spPr>
          <a:xfrm>
            <a:off x="323528" y="5538370"/>
            <a:ext cx="8352928" cy="461665"/>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['CIRCUMNAVIGATION', '</a:t>
            </a:r>
            <a:r>
              <a:rPr lang="en-US" altLang="zh-CN" sz="1200" dirty="0" err="1">
                <a:latin typeface="Consolas" panose="020B0609020204030204" pitchFamily="49" charset="0"/>
              </a:rPr>
              <a:t>Physiognomically</a:t>
            </a:r>
            <a:r>
              <a:rPr lang="en-US" altLang="zh-CN" sz="1200" dirty="0">
                <a:latin typeface="Consolas" panose="020B0609020204030204" pitchFamily="49" charset="0"/>
              </a:rPr>
              <a:t>', 'apprehensiveness', 'cannibalistically', 'characteristically', 'circumnavigating', 'circumnavigation', 'circumnavigations’, ...]</a:t>
            </a:r>
          </a:p>
        </p:txBody>
      </p:sp>
      <p:sp>
        <p:nvSpPr>
          <p:cNvPr id="4" name="对话气泡: 圆角矩形 3">
            <a:extLst>
              <a:ext uri="{FF2B5EF4-FFF2-40B4-BE49-F238E27FC236}">
                <a16:creationId xmlns:a16="http://schemas.microsoft.com/office/drawing/2014/main" id="{DD3E6B05-28CB-49C5-BD09-221E6969094F}"/>
              </a:ext>
            </a:extLst>
          </p:cNvPr>
          <p:cNvSpPr/>
          <p:nvPr/>
        </p:nvSpPr>
        <p:spPr>
          <a:xfrm>
            <a:off x="4427984" y="2276872"/>
            <a:ext cx="4032448" cy="792088"/>
          </a:xfrm>
          <a:prstGeom prst="wedgeRoundRectCallout">
            <a:avLst>
              <a:gd name="adj1" fmla="val -40891"/>
              <a:gd name="adj2" fmla="val 1373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 w | w </a:t>
            </a:r>
            <a:r>
              <a:rPr lang="zh-CN" altLang="en-US" sz="2000" dirty="0"/>
              <a:t>∈ </a:t>
            </a:r>
            <a:r>
              <a:rPr lang="en-US" altLang="zh-CN" sz="2000" dirty="0"/>
              <a:t>V </a:t>
            </a:r>
            <a:r>
              <a:rPr lang="zh-CN" altLang="en-US" sz="2000" dirty="0"/>
              <a:t>且 </a:t>
            </a:r>
            <a:r>
              <a:rPr lang="en-US" altLang="zh-CN" sz="2000" dirty="0"/>
              <a:t>w</a:t>
            </a:r>
            <a:r>
              <a:rPr lang="zh-CN" altLang="en-US" sz="2000" dirty="0"/>
              <a:t>的长度 </a:t>
            </a:r>
            <a:r>
              <a:rPr lang="en-US" altLang="zh-CN" sz="2000" dirty="0"/>
              <a:t>&gt; 15 }</a:t>
            </a:r>
            <a:endParaRPr lang="zh-CN" altLang="en-US" sz="2000" dirty="0"/>
          </a:p>
        </p:txBody>
      </p:sp>
    </p:spTree>
    <p:extLst>
      <p:ext uri="{BB962C8B-B14F-4D97-AF65-F5344CB8AC3E}">
        <p14:creationId xmlns:p14="http://schemas.microsoft.com/office/powerpoint/2010/main" val="230427443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184576"/>
          </a:xfrm>
        </p:spPr>
        <p:txBody>
          <a:bodyPr>
            <a:normAutofit/>
          </a:bodyPr>
          <a:lstStyle/>
          <a:p>
            <a:pPr marL="0" indent="0">
              <a:buNone/>
            </a:pPr>
            <a:r>
              <a:rPr lang="zh-CN" altLang="en-US" sz="2000" b="1" dirty="0"/>
              <a:t>获取文本中出现一定次数以上的长单词</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1200329"/>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获取</a:t>
            </a:r>
            <a:r>
              <a:rPr lang="en-US" altLang="zh-CN" dirty="0">
                <a:solidFill>
                  <a:schemeClr val="accent2">
                    <a:lumMod val="50000"/>
                    <a:lumOff val="50000"/>
                  </a:schemeClr>
                </a:solidFill>
                <a:latin typeface="Consolas" panose="020B0609020204030204" pitchFamily="49" charset="0"/>
              </a:rPr>
              <a:t>text5</a:t>
            </a:r>
            <a:r>
              <a:rPr lang="zh-CN" altLang="en-US" dirty="0">
                <a:solidFill>
                  <a:schemeClr val="accent2">
                    <a:lumMod val="50000"/>
                    <a:lumOff val="50000"/>
                  </a:schemeClr>
                </a:solidFill>
                <a:latin typeface="Consolas" panose="020B0609020204030204" pitchFamily="49" charset="0"/>
              </a:rPr>
              <a:t>的单词频数表</a:t>
            </a:r>
          </a:p>
          <a:p>
            <a:r>
              <a:rPr lang="en-US" altLang="zh-CN" dirty="0">
                <a:latin typeface="Consolas" panose="020B0609020204030204" pitchFamily="49" charset="0"/>
              </a:rPr>
              <a:t>fdist5 = </a:t>
            </a:r>
            <a:r>
              <a:rPr lang="en-US" altLang="zh-CN" dirty="0" err="1">
                <a:latin typeface="Consolas" panose="020B0609020204030204" pitchFamily="49" charset="0"/>
              </a:rPr>
              <a:t>FreqDist</a:t>
            </a:r>
            <a:r>
              <a:rPr lang="en-US" altLang="zh-CN" dirty="0">
                <a:latin typeface="Consolas" panose="020B0609020204030204" pitchFamily="49" charset="0"/>
              </a:rPr>
              <a:t>(text5)</a:t>
            </a: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挑选</a:t>
            </a:r>
            <a:r>
              <a:rPr lang="en-US" altLang="zh-CN" dirty="0">
                <a:solidFill>
                  <a:schemeClr val="accent2">
                    <a:lumMod val="50000"/>
                    <a:lumOff val="50000"/>
                  </a:schemeClr>
                </a:solidFill>
                <a:latin typeface="Consolas" panose="020B0609020204030204" pitchFamily="49" charset="0"/>
              </a:rPr>
              <a:t>text5</a:t>
            </a:r>
            <a:r>
              <a:rPr lang="zh-CN" altLang="en-US" dirty="0">
                <a:solidFill>
                  <a:schemeClr val="accent2">
                    <a:lumMod val="50000"/>
                    <a:lumOff val="50000"/>
                  </a:schemeClr>
                </a:solidFill>
                <a:latin typeface="Consolas" panose="020B0609020204030204" pitchFamily="49" charset="0"/>
              </a:rPr>
              <a:t>中词长超过</a:t>
            </a:r>
            <a:r>
              <a:rPr lang="en-US" altLang="zh-CN" dirty="0">
                <a:solidFill>
                  <a:schemeClr val="accent2">
                    <a:lumMod val="50000"/>
                    <a:lumOff val="50000"/>
                  </a:schemeClr>
                </a:solidFill>
                <a:latin typeface="Consolas" panose="020B0609020204030204" pitchFamily="49" charset="0"/>
              </a:rPr>
              <a:t>7</a:t>
            </a:r>
            <a:r>
              <a:rPr lang="zh-CN" altLang="en-US" dirty="0">
                <a:solidFill>
                  <a:schemeClr val="accent2">
                    <a:lumMod val="50000"/>
                    <a:lumOff val="50000"/>
                  </a:schemeClr>
                </a:solidFill>
                <a:latin typeface="Consolas" panose="020B0609020204030204" pitchFamily="49" charset="0"/>
              </a:rPr>
              <a:t>，出现次数也超过</a:t>
            </a:r>
            <a:r>
              <a:rPr lang="en-US" altLang="zh-CN" dirty="0">
                <a:solidFill>
                  <a:schemeClr val="accent2">
                    <a:lumMod val="50000"/>
                    <a:lumOff val="50000"/>
                  </a:schemeClr>
                </a:solidFill>
                <a:latin typeface="Consolas" panose="020B0609020204030204" pitchFamily="49" charset="0"/>
              </a:rPr>
              <a:t>7</a:t>
            </a:r>
            <a:r>
              <a:rPr lang="zh-CN" altLang="en-US" dirty="0">
                <a:solidFill>
                  <a:schemeClr val="accent2">
                    <a:lumMod val="50000"/>
                    <a:lumOff val="50000"/>
                  </a:schemeClr>
                </a:solidFill>
                <a:latin typeface="Consolas" panose="020B0609020204030204" pitchFamily="49" charset="0"/>
              </a:rPr>
              <a:t>的单词，获得字典序列表</a:t>
            </a:r>
          </a:p>
          <a:p>
            <a:r>
              <a:rPr lang="en-US" altLang="zh-CN" dirty="0">
                <a:latin typeface="Consolas" panose="020B0609020204030204" pitchFamily="49" charset="0"/>
              </a:rPr>
              <a:t>sorted([w for w in set(text5) if </a:t>
            </a:r>
            <a:r>
              <a:rPr lang="en-US" altLang="zh-CN" dirty="0" err="1">
                <a:latin typeface="Consolas" panose="020B0609020204030204" pitchFamily="49" charset="0"/>
              </a:rPr>
              <a:t>len</a:t>
            </a:r>
            <a:r>
              <a:rPr lang="en-US" altLang="zh-CN" dirty="0">
                <a:latin typeface="Consolas" panose="020B0609020204030204" pitchFamily="49" charset="0"/>
              </a:rPr>
              <a:t>(w) &gt; 7 and fdist5[w] &gt; 7])</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4098211"/>
            <a:ext cx="8352928" cy="646331"/>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['#14-19teens', '#</a:t>
            </a:r>
            <a:r>
              <a:rPr lang="en-US" altLang="zh-CN" sz="1200" dirty="0" err="1">
                <a:latin typeface="Consolas" panose="020B0609020204030204" pitchFamily="49" charset="0"/>
              </a:rPr>
              <a:t>talkcity_adults</a:t>
            </a:r>
            <a:r>
              <a:rPr lang="en-US" altLang="zh-CN" sz="1200" dirty="0">
                <a:latin typeface="Consolas" panose="020B0609020204030204" pitchFamily="49" charset="0"/>
              </a:rPr>
              <a:t>', '((((((((((', '........', 'Question', 'actually', 'anything', 'computer', 'cute.-ass', 'everyone', 'football', 'innocent', 'listening', 'remember', 'seriously', 'something', 'together', 'tomorrow', 'watching']</a:t>
            </a:r>
          </a:p>
        </p:txBody>
      </p:sp>
    </p:spTree>
    <p:extLst>
      <p:ext uri="{BB962C8B-B14F-4D97-AF65-F5344CB8AC3E}">
        <p14:creationId xmlns:p14="http://schemas.microsoft.com/office/powerpoint/2010/main" val="1628694911"/>
      </p:ext>
    </p:extLst>
  </p:cSld>
  <p:clrMapOvr>
    <a:masterClrMapping/>
  </p:clrMapOvr>
  <p:transition>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299790"/>
          </a:xfrm>
        </p:spPr>
        <p:txBody>
          <a:bodyPr>
            <a:normAutofit/>
          </a:bodyPr>
          <a:lstStyle/>
          <a:p>
            <a:r>
              <a:rPr lang="zh-CN" altLang="en-US" dirty="0"/>
              <a:t>词语搭配和双连词</a:t>
            </a:r>
            <a:endParaRPr lang="en-US" altLang="zh-CN" dirty="0"/>
          </a:p>
          <a:p>
            <a:pPr marL="0" indent="0">
              <a:buNone/>
            </a:pPr>
            <a:endParaRPr lang="en-US" altLang="zh-CN" sz="2000" b="1" dirty="0"/>
          </a:p>
          <a:p>
            <a:pPr marL="0" indent="0">
              <a:buNone/>
            </a:pPr>
            <a:r>
              <a:rPr lang="en-US" altLang="zh-CN" sz="2000" b="1" dirty="0"/>
              <a:t>bigrams</a:t>
            </a:r>
            <a:r>
              <a:rPr lang="zh-CN" altLang="en-US" sz="2000" b="1" dirty="0"/>
              <a:t>函数：提取一段词列表中的所有双连词</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结构类似于 </a:t>
            </a:r>
            <a:r>
              <a:rPr lang="en-US" altLang="zh-CN" sz="2000" dirty="0"/>
              <a:t>[(‘more’, ‘is’), (‘is’, ‘said’), (‘said’, ‘than’), (‘than’, ‘done’)]</a:t>
            </a:r>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99695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bigrams(['more', 'is', 'said', 'than', 'done'])</a:t>
            </a:r>
          </a:p>
        </p:txBody>
      </p:sp>
      <p:sp>
        <p:nvSpPr>
          <p:cNvPr id="5" name="文本框 4">
            <a:extLst>
              <a:ext uri="{FF2B5EF4-FFF2-40B4-BE49-F238E27FC236}">
                <a16:creationId xmlns:a16="http://schemas.microsoft.com/office/drawing/2014/main" id="{A4DAD128-2A81-4CD8-B72D-038406065CC8}"/>
              </a:ext>
            </a:extLst>
          </p:cNvPr>
          <p:cNvSpPr txBox="1"/>
          <p:nvPr/>
        </p:nvSpPr>
        <p:spPr>
          <a:xfrm>
            <a:off x="323528" y="4115995"/>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&lt;generator object bigrams at 0x000002B730FA2DB0&gt;</a:t>
            </a:r>
          </a:p>
        </p:txBody>
      </p:sp>
    </p:spTree>
    <p:extLst>
      <p:ext uri="{BB962C8B-B14F-4D97-AF65-F5344CB8AC3E}">
        <p14:creationId xmlns:p14="http://schemas.microsoft.com/office/powerpoint/2010/main" val="397888683"/>
      </p:ext>
    </p:extLst>
  </p:cSld>
  <p:clrMapOvr>
    <a:masterClrMapping/>
  </p:clrMapOvr>
  <p:transition>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184576"/>
          </a:xfrm>
        </p:spPr>
        <p:txBody>
          <a:bodyPr>
            <a:normAutofit/>
          </a:bodyPr>
          <a:lstStyle/>
          <a:p>
            <a:pPr marL="0" indent="0">
              <a:buNone/>
            </a:pPr>
            <a:r>
              <a:rPr lang="en-US" altLang="zh-CN" sz="2000" b="1" dirty="0"/>
              <a:t>collocations</a:t>
            </a:r>
            <a:r>
              <a:rPr lang="zh-CN" altLang="en-US" sz="2000" b="1" dirty="0"/>
              <a:t>方法：获取文本中经常出现在一起的双连词</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text4.collocations()</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703965"/>
            <a:ext cx="8352928" cy="1015663"/>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United States; fellow citizens; four years; years ago; Federal</a:t>
            </a:r>
          </a:p>
          <a:p>
            <a:r>
              <a:rPr lang="en-US" altLang="zh-CN" sz="1200" dirty="0">
                <a:latin typeface="Consolas" panose="020B0609020204030204" pitchFamily="49" charset="0"/>
              </a:rPr>
              <a:t>Government; General Government; American people; Vice President; Old</a:t>
            </a:r>
          </a:p>
          <a:p>
            <a:r>
              <a:rPr lang="en-US" altLang="zh-CN" sz="1200" dirty="0">
                <a:latin typeface="Consolas" panose="020B0609020204030204" pitchFamily="49" charset="0"/>
              </a:rPr>
              <a:t>World; Almighty God; Fellow citizens; Chief Magistrate; Chief Justice;</a:t>
            </a:r>
          </a:p>
          <a:p>
            <a:r>
              <a:rPr lang="en-US" altLang="zh-CN" sz="1200" dirty="0">
                <a:latin typeface="Consolas" panose="020B0609020204030204" pitchFamily="49" charset="0"/>
              </a:rPr>
              <a:t>God bless; every citizen; Indian tribes; public debt; one another;</a:t>
            </a:r>
          </a:p>
          <a:p>
            <a:r>
              <a:rPr lang="en-US" altLang="zh-CN" sz="1200" dirty="0">
                <a:latin typeface="Consolas" panose="020B0609020204030204" pitchFamily="49" charset="0"/>
              </a:rPr>
              <a:t>foreign nations; political parties</a:t>
            </a:r>
          </a:p>
        </p:txBody>
      </p:sp>
    </p:spTree>
    <p:extLst>
      <p:ext uri="{BB962C8B-B14F-4D97-AF65-F5344CB8AC3E}">
        <p14:creationId xmlns:p14="http://schemas.microsoft.com/office/powerpoint/2010/main" val="3989572418"/>
      </p:ext>
    </p:extLst>
  </p:cSld>
  <p:clrMapOvr>
    <a:masterClrMapping/>
  </p:clrMapOvr>
  <p:transition>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299790"/>
          </a:xfrm>
        </p:spPr>
        <p:txBody>
          <a:bodyPr>
            <a:normAutofit/>
          </a:bodyPr>
          <a:lstStyle/>
          <a:p>
            <a:r>
              <a:rPr lang="zh-CN" altLang="en-US" dirty="0"/>
              <a:t>计算其他东西</a:t>
            </a:r>
            <a:endParaRPr lang="en-US" altLang="zh-CN" dirty="0"/>
          </a:p>
          <a:p>
            <a:pPr marL="0" indent="0">
              <a:buNone/>
            </a:pPr>
            <a:endParaRPr lang="en-US" altLang="zh-CN" sz="2000" b="1" dirty="0"/>
          </a:p>
          <a:p>
            <a:pPr marL="0" indent="0">
              <a:buNone/>
            </a:pPr>
            <a:r>
              <a:rPr lang="zh-CN" altLang="en-US" sz="2000" b="1" dirty="0"/>
              <a:t>获取文本中词长的分布</a:t>
            </a:r>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996952"/>
            <a:ext cx="8352928" cy="923330"/>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获取</a:t>
            </a:r>
            <a:r>
              <a:rPr lang="en-US" altLang="zh-CN" dirty="0">
                <a:solidFill>
                  <a:schemeClr val="accent2">
                    <a:lumMod val="50000"/>
                    <a:lumOff val="50000"/>
                  </a:schemeClr>
                </a:solidFill>
                <a:latin typeface="Consolas" panose="020B0609020204030204" pitchFamily="49" charset="0"/>
              </a:rPr>
              <a:t>text1</a:t>
            </a:r>
            <a:r>
              <a:rPr lang="zh-CN" altLang="en-US" dirty="0">
                <a:solidFill>
                  <a:schemeClr val="accent2">
                    <a:lumMod val="50000"/>
                    <a:lumOff val="50000"/>
                  </a:schemeClr>
                </a:solidFill>
                <a:latin typeface="Consolas" panose="020B0609020204030204" pitchFamily="49" charset="0"/>
              </a:rPr>
              <a:t>中单词的词长出现的频数</a:t>
            </a:r>
          </a:p>
          <a:p>
            <a:r>
              <a:rPr lang="en-US" altLang="zh-CN" dirty="0" err="1">
                <a:latin typeface="Consolas" panose="020B0609020204030204" pitchFamily="49" charset="0"/>
              </a:rPr>
              <a:t>fdist</a:t>
            </a:r>
            <a:r>
              <a:rPr lang="en-US" altLang="zh-CN" dirty="0">
                <a:latin typeface="Consolas" panose="020B0609020204030204" pitchFamily="49" charset="0"/>
              </a:rPr>
              <a:t> = </a:t>
            </a:r>
            <a:r>
              <a:rPr lang="en-US" altLang="zh-CN" dirty="0" err="1">
                <a:latin typeface="Consolas" panose="020B0609020204030204" pitchFamily="49" charset="0"/>
              </a:rPr>
              <a:t>FreqDist</a:t>
            </a:r>
            <a:r>
              <a:rPr lang="en-US" altLang="zh-CN" dirty="0">
                <a:latin typeface="Consolas" panose="020B0609020204030204" pitchFamily="49" charset="0"/>
              </a:rPr>
              <a:t>([</a:t>
            </a:r>
            <a:r>
              <a:rPr lang="en-US" altLang="zh-CN" dirty="0" err="1">
                <a:latin typeface="Consolas" panose="020B0609020204030204" pitchFamily="49" charset="0"/>
              </a:rPr>
              <a:t>len</a:t>
            </a:r>
            <a:r>
              <a:rPr lang="en-US" altLang="zh-CN" dirty="0">
                <a:latin typeface="Consolas" panose="020B0609020204030204" pitchFamily="49" charset="0"/>
              </a:rPr>
              <a:t>(w) for w in text1])</a:t>
            </a:r>
          </a:p>
          <a:p>
            <a:r>
              <a:rPr lang="en-US" altLang="zh-CN" dirty="0" err="1">
                <a:latin typeface="Consolas" panose="020B0609020204030204" pitchFamily="49" charset="0"/>
              </a:rPr>
              <a:t>fdist</a:t>
            </a:r>
            <a:endParaRPr lang="en-US" altLang="zh-CN" dirty="0">
              <a:latin typeface="Consolas" panose="020B0609020204030204" pitchFamily="49" charset="0"/>
            </a:endParaRPr>
          </a:p>
        </p:txBody>
      </p:sp>
      <p:sp>
        <p:nvSpPr>
          <p:cNvPr id="5" name="文本框 4">
            <a:extLst>
              <a:ext uri="{FF2B5EF4-FFF2-40B4-BE49-F238E27FC236}">
                <a16:creationId xmlns:a16="http://schemas.microsoft.com/office/drawing/2014/main" id="{A4DAD128-2A81-4CD8-B72D-038406065CC8}"/>
              </a:ext>
            </a:extLst>
          </p:cNvPr>
          <p:cNvSpPr txBox="1"/>
          <p:nvPr/>
        </p:nvSpPr>
        <p:spPr>
          <a:xfrm>
            <a:off x="323528" y="4837802"/>
            <a:ext cx="8352928" cy="461665"/>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err="1">
                <a:latin typeface="Consolas" panose="020B0609020204030204" pitchFamily="49" charset="0"/>
              </a:rPr>
              <a:t>FreqDist</a:t>
            </a:r>
            <a:r>
              <a:rPr lang="en-US" altLang="zh-CN" sz="1200" dirty="0">
                <a:latin typeface="Consolas" panose="020B0609020204030204" pitchFamily="49" charset="0"/>
              </a:rPr>
              <a:t>({1: 47933, 2: 38513, 3: 50223, 4: 42345, 5: 26597, 6: 17111, 7: 14399, 8: 9966, 9: 6428, 10: 3528, 11: 1873, 12: 1053, 13: 567, 14: 177, 15: 70, 16: 22, 17: 12, 18: 1, 20: 1})</a:t>
            </a:r>
          </a:p>
        </p:txBody>
      </p:sp>
    </p:spTree>
    <p:extLst>
      <p:ext uri="{BB962C8B-B14F-4D97-AF65-F5344CB8AC3E}">
        <p14:creationId xmlns:p14="http://schemas.microsoft.com/office/powerpoint/2010/main" val="1492701788"/>
      </p:ext>
    </p:extLst>
  </p:cSld>
  <p:clrMapOvr>
    <a:masterClrMapping/>
  </p:clrMapOvr>
  <p:transition>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184576"/>
          </a:xfrm>
        </p:spPr>
        <p:txBody>
          <a:bodyPr>
            <a:normAutofit/>
          </a:bodyPr>
          <a:lstStyle/>
          <a:p>
            <a:pPr marL="0" indent="0">
              <a:buNone/>
            </a:pPr>
            <a:r>
              <a:rPr lang="zh-CN" altLang="en-US" sz="2000" b="1" dirty="0"/>
              <a:t>获取文本中最频繁的词长和和它的频率</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err="1">
                <a:latin typeface="Consolas" panose="020B0609020204030204" pitchFamily="49" charset="0"/>
              </a:rPr>
              <a:t>fdist.max</a:t>
            </a:r>
            <a:r>
              <a:rPr lang="en-US" altLang="zh-CN" dirty="0">
                <a:latin typeface="Consolas" panose="020B0609020204030204" pitchFamily="49" charset="0"/>
              </a:rPr>
              <a:t>(), </a:t>
            </a:r>
            <a:r>
              <a:rPr lang="en-US" altLang="zh-CN" dirty="0" err="1">
                <a:latin typeface="Consolas" panose="020B0609020204030204" pitchFamily="49" charset="0"/>
              </a:rPr>
              <a:t>fdist.freq</a:t>
            </a:r>
            <a:r>
              <a:rPr lang="en-US" altLang="zh-CN" dirty="0">
                <a:latin typeface="Consolas" panose="020B0609020204030204" pitchFamily="49" charset="0"/>
              </a:rPr>
              <a:t>(</a:t>
            </a:r>
            <a:r>
              <a:rPr lang="en-US" altLang="zh-CN" dirty="0" err="1">
                <a:latin typeface="Consolas" panose="020B0609020204030204" pitchFamily="49" charset="0"/>
              </a:rPr>
              <a:t>fdist.max</a:t>
            </a:r>
            <a:r>
              <a:rPr lang="en-US" altLang="zh-CN" dirty="0">
                <a:latin typeface="Consolas" panose="020B0609020204030204" pitchFamily="49" charset="0"/>
              </a:rPr>
              <a:t>())</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703965"/>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(3, 0.19255882431878046)</a:t>
            </a:r>
          </a:p>
        </p:txBody>
      </p:sp>
    </p:spTree>
    <p:extLst>
      <p:ext uri="{BB962C8B-B14F-4D97-AF65-F5344CB8AC3E}">
        <p14:creationId xmlns:p14="http://schemas.microsoft.com/office/powerpoint/2010/main" val="4104835437"/>
      </p:ext>
    </p:extLst>
  </p:cSld>
  <p:clrMapOvr>
    <a:masterClrMapping/>
  </p:clrMapOvr>
  <p:transition>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1.3  </a:t>
            </a:r>
            <a:r>
              <a:rPr lang="zh-CN" altLang="en-US" dirty="0"/>
              <a:t>计算语言：简单的统计</a:t>
            </a:r>
          </a:p>
        </p:txBody>
      </p:sp>
      <p:sp>
        <p:nvSpPr>
          <p:cNvPr id="3" name="内容占位符 2"/>
          <p:cNvSpPr>
            <a:spLocks noGrp="1"/>
          </p:cNvSpPr>
          <p:nvPr>
            <p:ph idx="1"/>
          </p:nvPr>
        </p:nvSpPr>
        <p:spPr>
          <a:xfrm>
            <a:off x="230832" y="1009531"/>
            <a:ext cx="8589640" cy="5184576"/>
          </a:xfrm>
        </p:spPr>
        <p:txBody>
          <a:bodyPr>
            <a:normAutofit/>
          </a:bodyPr>
          <a:lstStyle/>
          <a:p>
            <a:pPr marL="0" indent="0">
              <a:buNone/>
            </a:pPr>
            <a:r>
              <a:rPr lang="en-US" altLang="zh-CN" sz="2000" dirty="0"/>
              <a:t>NLTK </a:t>
            </a:r>
            <a:r>
              <a:rPr lang="zh-CN" altLang="en-US" sz="2000" dirty="0"/>
              <a:t>频率分布类中定义的函数</a:t>
            </a:r>
          </a:p>
        </p:txBody>
      </p:sp>
      <p:pic>
        <p:nvPicPr>
          <p:cNvPr id="4" name="图片 3">
            <a:extLst>
              <a:ext uri="{FF2B5EF4-FFF2-40B4-BE49-F238E27FC236}">
                <a16:creationId xmlns:a16="http://schemas.microsoft.com/office/drawing/2014/main" id="{9C81D4C0-1B51-4D51-81A4-CFAEA774FDEF}"/>
              </a:ext>
            </a:extLst>
          </p:cNvPr>
          <p:cNvPicPr>
            <a:picLocks noChangeAspect="1"/>
          </p:cNvPicPr>
          <p:nvPr/>
        </p:nvPicPr>
        <p:blipFill>
          <a:blip r:embed="rId2"/>
          <a:stretch>
            <a:fillRect/>
          </a:stretch>
        </p:blipFill>
        <p:spPr>
          <a:xfrm>
            <a:off x="1869683" y="1765410"/>
            <a:ext cx="5311937" cy="4097515"/>
          </a:xfrm>
          <a:prstGeom prst="rect">
            <a:avLst/>
          </a:prstGeom>
        </p:spPr>
      </p:pic>
    </p:spTree>
    <p:extLst>
      <p:ext uri="{BB962C8B-B14F-4D97-AF65-F5344CB8AC3E}">
        <p14:creationId xmlns:p14="http://schemas.microsoft.com/office/powerpoint/2010/main" val="3713620093"/>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dirty="0"/>
              <a:t>运行结果：</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在弹出界面中，选中</a:t>
            </a:r>
            <a:r>
              <a:rPr lang="en-US" altLang="zh-CN" sz="2000" dirty="0"/>
              <a:t>“book”</a:t>
            </a:r>
            <a:r>
              <a:rPr lang="zh-CN" altLang="en-US" sz="2000" dirty="0"/>
              <a:t>所在行，点击</a:t>
            </a:r>
            <a:r>
              <a:rPr lang="en-US" altLang="zh-CN" sz="2000" dirty="0"/>
              <a:t>“Download”</a:t>
            </a:r>
            <a:r>
              <a:rPr lang="zh-CN" altLang="en-US" sz="2000" dirty="0"/>
              <a:t>下载所需内容。</a:t>
            </a: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4" name="图片 3">
            <a:extLst>
              <a:ext uri="{FF2B5EF4-FFF2-40B4-BE49-F238E27FC236}">
                <a16:creationId xmlns:a16="http://schemas.microsoft.com/office/drawing/2014/main" id="{3CCA6B3C-1E3A-49DD-AD9F-8F035FD720A2}"/>
              </a:ext>
            </a:extLst>
          </p:cNvPr>
          <p:cNvPicPr>
            <a:picLocks noChangeAspect="1"/>
          </p:cNvPicPr>
          <p:nvPr/>
        </p:nvPicPr>
        <p:blipFill>
          <a:blip r:embed="rId2"/>
          <a:stretch>
            <a:fillRect/>
          </a:stretch>
        </p:blipFill>
        <p:spPr>
          <a:xfrm>
            <a:off x="1358735" y="1556792"/>
            <a:ext cx="6426530" cy="3314870"/>
          </a:xfrm>
          <a:prstGeom prst="rect">
            <a:avLst/>
          </a:prstGeom>
        </p:spPr>
      </p:pic>
    </p:spTree>
    <p:extLst>
      <p:ext uri="{BB962C8B-B14F-4D97-AF65-F5344CB8AC3E}">
        <p14:creationId xmlns:p14="http://schemas.microsoft.com/office/powerpoint/2010/main" val="3387599190"/>
      </p:ext>
    </p:extLst>
  </p:cSld>
  <p:clrMapOvr>
    <a:masterClrMapping/>
  </p:clrMapOvr>
  <p:transition>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1.4  </a:t>
            </a:r>
            <a:r>
              <a:rPr lang="zh-CN" altLang="en-US" dirty="0"/>
              <a:t>回到</a:t>
            </a:r>
            <a:r>
              <a:rPr lang="en-US" altLang="zh-CN" dirty="0"/>
              <a:t>Python</a:t>
            </a:r>
            <a:r>
              <a:rPr lang="zh-CN" altLang="en-US" dirty="0"/>
              <a:t>：决策与控制</a:t>
            </a:r>
          </a:p>
        </p:txBody>
      </p:sp>
      <p:sp>
        <p:nvSpPr>
          <p:cNvPr id="3" name="内容占位符 2"/>
          <p:cNvSpPr>
            <a:spLocks noGrp="1"/>
          </p:cNvSpPr>
          <p:nvPr>
            <p:ph idx="1"/>
          </p:nvPr>
        </p:nvSpPr>
        <p:spPr>
          <a:xfrm>
            <a:off x="230832" y="1009531"/>
            <a:ext cx="8589640" cy="5184576"/>
          </a:xfrm>
        </p:spPr>
        <p:txBody>
          <a:bodyPr/>
          <a:lstStyle/>
          <a:p>
            <a:r>
              <a:rPr lang="zh-CN" altLang="en-US" sz="2000" dirty="0"/>
              <a:t>条件</a:t>
            </a:r>
            <a:endParaRPr lang="en-US" altLang="zh-CN" sz="2000" dirty="0"/>
          </a:p>
          <a:p>
            <a:pPr marL="0" indent="0">
              <a:buNone/>
            </a:pPr>
            <a:endParaRPr lang="en-US" altLang="zh-CN" sz="2000" dirty="0"/>
          </a:p>
          <a:p>
            <a:pPr marL="0" indent="0">
              <a:buNone/>
            </a:pPr>
            <a:r>
              <a:rPr lang="zh-CN" altLang="en-US" sz="2000" b="1" dirty="0"/>
              <a:t>用“列表推导”的形式，寻找文本中满足特定条件的词</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3068960"/>
            <a:ext cx="8352928" cy="2585323"/>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在</a:t>
            </a:r>
            <a:r>
              <a:rPr lang="en-US" altLang="zh-CN" dirty="0">
                <a:solidFill>
                  <a:schemeClr val="accent2">
                    <a:lumMod val="50000"/>
                    <a:lumOff val="50000"/>
                  </a:schemeClr>
                </a:solidFill>
                <a:latin typeface="Consolas" panose="020B0609020204030204" pitchFamily="49" charset="0"/>
              </a:rPr>
              <a:t>text1</a:t>
            </a:r>
            <a:r>
              <a:rPr lang="zh-CN" altLang="en-US" dirty="0">
                <a:solidFill>
                  <a:schemeClr val="accent2">
                    <a:lumMod val="50000"/>
                    <a:lumOff val="50000"/>
                  </a:schemeClr>
                </a:solidFill>
                <a:latin typeface="Consolas" panose="020B0609020204030204" pitchFamily="49" charset="0"/>
              </a:rPr>
              <a:t>中寻找以</a:t>
            </a:r>
            <a:r>
              <a:rPr lang="en-US" altLang="zh-CN" dirty="0">
                <a:solidFill>
                  <a:schemeClr val="accent2">
                    <a:lumMod val="50000"/>
                    <a:lumOff val="50000"/>
                  </a:schemeClr>
                </a:solidFill>
                <a:latin typeface="Consolas" panose="020B0609020204030204" pitchFamily="49" charset="0"/>
              </a:rPr>
              <a:t>"</a:t>
            </a:r>
            <a:r>
              <a:rPr lang="en-US" altLang="zh-CN" dirty="0" err="1">
                <a:solidFill>
                  <a:schemeClr val="accent2">
                    <a:lumMod val="50000"/>
                    <a:lumOff val="50000"/>
                  </a:schemeClr>
                </a:solidFill>
                <a:latin typeface="Consolas" panose="020B0609020204030204" pitchFamily="49" charset="0"/>
              </a:rPr>
              <a:t>ableness</a:t>
            </a:r>
            <a:r>
              <a:rPr lang="en-US" altLang="zh-CN" dirty="0">
                <a:solidFill>
                  <a:schemeClr val="accent2">
                    <a:lumMod val="50000"/>
                    <a:lumOff val="50000"/>
                  </a:schemeClr>
                </a:solidFill>
                <a:latin typeface="Consolas" panose="020B0609020204030204" pitchFamily="49" charset="0"/>
              </a:rPr>
              <a:t>"</a:t>
            </a:r>
            <a:r>
              <a:rPr lang="zh-CN" altLang="en-US" dirty="0">
                <a:solidFill>
                  <a:schemeClr val="accent2">
                    <a:lumMod val="50000"/>
                    <a:lumOff val="50000"/>
                  </a:schemeClr>
                </a:solidFill>
                <a:latin typeface="Consolas" panose="020B0609020204030204" pitchFamily="49" charset="0"/>
              </a:rPr>
              <a:t>为结尾的词</a:t>
            </a:r>
          </a:p>
          <a:p>
            <a:r>
              <a:rPr lang="en-US" altLang="zh-CN" dirty="0">
                <a:latin typeface="Consolas" panose="020B0609020204030204" pitchFamily="49" charset="0"/>
              </a:rPr>
              <a:t>v1 = sorted([w for w in set(text1) if </a:t>
            </a:r>
            <a:r>
              <a:rPr lang="en-US" altLang="zh-CN" dirty="0" err="1">
                <a:latin typeface="Consolas" panose="020B0609020204030204" pitchFamily="49" charset="0"/>
              </a:rPr>
              <a:t>w.endswith</a:t>
            </a:r>
            <a:r>
              <a:rPr lang="en-US" altLang="zh-CN" dirty="0">
                <a:latin typeface="Consolas" panose="020B0609020204030204" pitchFamily="49" charset="0"/>
              </a:rPr>
              <a:t>('</a:t>
            </a:r>
            <a:r>
              <a:rPr lang="en-US" altLang="zh-CN" dirty="0" err="1">
                <a:latin typeface="Consolas" panose="020B0609020204030204" pitchFamily="49" charset="0"/>
              </a:rPr>
              <a:t>ableness</a:t>
            </a:r>
            <a:r>
              <a:rPr lang="en-US" altLang="zh-CN" dirty="0">
                <a:latin typeface="Consolas" panose="020B0609020204030204" pitchFamily="49" charset="0"/>
              </a:rPr>
              <a:t>')])</a:t>
            </a: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在</a:t>
            </a:r>
            <a:r>
              <a:rPr lang="en-US" altLang="zh-CN" dirty="0">
                <a:solidFill>
                  <a:schemeClr val="accent2">
                    <a:lumMod val="50000"/>
                    <a:lumOff val="50000"/>
                  </a:schemeClr>
                </a:solidFill>
                <a:latin typeface="Consolas" panose="020B0609020204030204" pitchFamily="49" charset="0"/>
              </a:rPr>
              <a:t>text4</a:t>
            </a:r>
            <a:r>
              <a:rPr lang="zh-CN" altLang="en-US" dirty="0">
                <a:solidFill>
                  <a:schemeClr val="accent2">
                    <a:lumMod val="50000"/>
                    <a:lumOff val="50000"/>
                  </a:schemeClr>
                </a:solidFill>
                <a:latin typeface="Consolas" panose="020B0609020204030204" pitchFamily="49" charset="0"/>
              </a:rPr>
              <a:t>中寻找包含</a:t>
            </a:r>
            <a:r>
              <a:rPr lang="en-US" altLang="zh-CN" dirty="0">
                <a:solidFill>
                  <a:schemeClr val="accent2">
                    <a:lumMod val="50000"/>
                    <a:lumOff val="50000"/>
                  </a:schemeClr>
                </a:solidFill>
                <a:latin typeface="Consolas" panose="020B0609020204030204" pitchFamily="49" charset="0"/>
              </a:rPr>
              <a:t>"</a:t>
            </a:r>
            <a:r>
              <a:rPr lang="en-US" altLang="zh-CN" dirty="0" err="1">
                <a:solidFill>
                  <a:schemeClr val="accent2">
                    <a:lumMod val="50000"/>
                    <a:lumOff val="50000"/>
                  </a:schemeClr>
                </a:solidFill>
                <a:latin typeface="Consolas" panose="020B0609020204030204" pitchFamily="49" charset="0"/>
              </a:rPr>
              <a:t>gnt</a:t>
            </a:r>
            <a:r>
              <a:rPr lang="en-US" altLang="zh-CN" dirty="0">
                <a:solidFill>
                  <a:schemeClr val="accent2">
                    <a:lumMod val="50000"/>
                    <a:lumOff val="50000"/>
                  </a:schemeClr>
                </a:solidFill>
                <a:latin typeface="Consolas" panose="020B0609020204030204" pitchFamily="49" charset="0"/>
              </a:rPr>
              <a:t>"</a:t>
            </a:r>
            <a:r>
              <a:rPr lang="zh-CN" altLang="en-US" dirty="0">
                <a:solidFill>
                  <a:schemeClr val="accent2">
                    <a:lumMod val="50000"/>
                    <a:lumOff val="50000"/>
                  </a:schemeClr>
                </a:solidFill>
                <a:latin typeface="Consolas" panose="020B0609020204030204" pitchFamily="49" charset="0"/>
              </a:rPr>
              <a:t>的词</a:t>
            </a:r>
          </a:p>
          <a:p>
            <a:r>
              <a:rPr lang="en-US" altLang="zh-CN" dirty="0">
                <a:latin typeface="Consolas" panose="020B0609020204030204" pitchFamily="49" charset="0"/>
              </a:rPr>
              <a:t>v2 = sorted([term for term in set(text4) if '</a:t>
            </a:r>
            <a:r>
              <a:rPr lang="en-US" altLang="zh-CN" dirty="0" err="1">
                <a:latin typeface="Consolas" panose="020B0609020204030204" pitchFamily="49" charset="0"/>
              </a:rPr>
              <a:t>gnt</a:t>
            </a:r>
            <a:r>
              <a:rPr lang="en-US" altLang="zh-CN" dirty="0">
                <a:latin typeface="Consolas" panose="020B0609020204030204" pitchFamily="49" charset="0"/>
              </a:rPr>
              <a:t>' in term])</a:t>
            </a: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在</a:t>
            </a:r>
            <a:r>
              <a:rPr lang="en-US" altLang="zh-CN" dirty="0">
                <a:solidFill>
                  <a:schemeClr val="accent2">
                    <a:lumMod val="50000"/>
                    <a:lumOff val="50000"/>
                  </a:schemeClr>
                </a:solidFill>
                <a:latin typeface="Consolas" panose="020B0609020204030204" pitchFamily="49" charset="0"/>
              </a:rPr>
              <a:t>text6</a:t>
            </a:r>
            <a:r>
              <a:rPr lang="zh-CN" altLang="en-US" dirty="0">
                <a:solidFill>
                  <a:schemeClr val="accent2">
                    <a:lumMod val="50000"/>
                    <a:lumOff val="50000"/>
                  </a:schemeClr>
                </a:solidFill>
                <a:latin typeface="Consolas" panose="020B0609020204030204" pitchFamily="49" charset="0"/>
              </a:rPr>
              <a:t>中寻找首字母大写的词</a:t>
            </a:r>
          </a:p>
          <a:p>
            <a:r>
              <a:rPr lang="en-US" altLang="zh-CN" dirty="0">
                <a:latin typeface="Consolas" panose="020B0609020204030204" pitchFamily="49" charset="0"/>
              </a:rPr>
              <a:t>v3 = sorted([item for item in set(text6) if </a:t>
            </a:r>
            <a:r>
              <a:rPr lang="en-US" altLang="zh-CN" dirty="0" err="1">
                <a:latin typeface="Consolas" panose="020B0609020204030204" pitchFamily="49" charset="0"/>
              </a:rPr>
              <a:t>item.istitle</a:t>
            </a:r>
            <a:r>
              <a:rPr lang="en-US" altLang="zh-CN" dirty="0">
                <a:latin typeface="Consolas" panose="020B0609020204030204" pitchFamily="49" charset="0"/>
              </a:rPr>
              <a:t>()])</a:t>
            </a:r>
          </a:p>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在</a:t>
            </a:r>
            <a:r>
              <a:rPr lang="en-US" altLang="zh-CN" dirty="0">
                <a:solidFill>
                  <a:schemeClr val="accent2">
                    <a:lumMod val="50000"/>
                    <a:lumOff val="50000"/>
                  </a:schemeClr>
                </a:solidFill>
                <a:latin typeface="Consolas" panose="020B0609020204030204" pitchFamily="49" charset="0"/>
              </a:rPr>
              <a:t>sent7</a:t>
            </a:r>
            <a:r>
              <a:rPr lang="zh-CN" altLang="en-US" dirty="0">
                <a:solidFill>
                  <a:schemeClr val="accent2">
                    <a:lumMod val="50000"/>
                    <a:lumOff val="50000"/>
                  </a:schemeClr>
                </a:solidFill>
                <a:latin typeface="Consolas" panose="020B0609020204030204" pitchFamily="49" charset="0"/>
              </a:rPr>
              <a:t>中寻找由数字组成的词</a:t>
            </a:r>
          </a:p>
          <a:p>
            <a:r>
              <a:rPr lang="en-US" altLang="zh-CN" dirty="0">
                <a:latin typeface="Consolas" panose="020B0609020204030204" pitchFamily="49" charset="0"/>
              </a:rPr>
              <a:t>v4 = sorted([item for item in set(sent7) if </a:t>
            </a:r>
            <a:r>
              <a:rPr lang="en-US" altLang="zh-CN" dirty="0" err="1">
                <a:latin typeface="Consolas" panose="020B0609020204030204" pitchFamily="49" charset="0"/>
              </a:rPr>
              <a:t>item.isdigit</a:t>
            </a:r>
            <a:r>
              <a:rPr lang="en-US" altLang="zh-CN" dirty="0">
                <a:latin typeface="Consolas" panose="020B0609020204030204" pitchFamily="49" charset="0"/>
              </a:rPr>
              <a:t>()])</a:t>
            </a:r>
          </a:p>
          <a:p>
            <a:r>
              <a:rPr lang="en-US" altLang="zh-CN" dirty="0">
                <a:latin typeface="Consolas" panose="020B0609020204030204" pitchFamily="49" charset="0"/>
              </a:rPr>
              <a:t>v1[:5], v2[:5], v3[:5], v4[:5]</a:t>
            </a:r>
          </a:p>
        </p:txBody>
      </p:sp>
    </p:spTree>
    <p:extLst>
      <p:ext uri="{BB962C8B-B14F-4D97-AF65-F5344CB8AC3E}">
        <p14:creationId xmlns:p14="http://schemas.microsoft.com/office/powerpoint/2010/main" val="374741101"/>
      </p:ext>
    </p:extLst>
  </p:cSld>
  <p:clrMapOvr>
    <a:masterClrMapping/>
  </p:clrMapOvr>
  <p:transition>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1.4  </a:t>
            </a:r>
            <a:r>
              <a:rPr lang="zh-CN" altLang="en-US" dirty="0"/>
              <a:t>回到</a:t>
            </a:r>
            <a:r>
              <a:rPr lang="en-US" altLang="zh-CN" dirty="0"/>
              <a:t>Python</a:t>
            </a:r>
            <a:r>
              <a:rPr lang="zh-CN" altLang="en-US" dirty="0"/>
              <a:t>：决策与控制</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dirty="0"/>
              <a:t>输出</a:t>
            </a:r>
            <a:r>
              <a:rPr lang="zh-CN" altLang="en-US" sz="2000" dirty="0">
                <a:sym typeface="Wingdings" panose="05000000000000000000" pitchFamily="2" charset="2"/>
              </a:rPr>
              <a:t>：</a:t>
            </a: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endParaRPr lang="en-US" altLang="zh-CN" sz="2000" dirty="0">
              <a:sym typeface="Wingdings" panose="05000000000000000000" pitchFamily="2" charset="2"/>
            </a:endParaRPr>
          </a:p>
          <a:p>
            <a:pPr marL="0" indent="0">
              <a:buNone/>
            </a:pPr>
            <a:r>
              <a:rPr lang="zh-CN" altLang="en-US" sz="2000" dirty="0">
                <a:sym typeface="Wingdings" panose="05000000000000000000" pitchFamily="2" charset="2"/>
              </a:rPr>
              <a:t>更多词汇比较函数：</a:t>
            </a:r>
            <a:endParaRPr lang="en-US" altLang="zh-CN" sz="2000" dirty="0"/>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1484784"/>
            <a:ext cx="8352928" cy="1569660"/>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(['comfortableness',</a:t>
            </a:r>
          </a:p>
          <a:p>
            <a:r>
              <a:rPr lang="en-US" altLang="zh-CN" sz="1200" dirty="0">
                <a:latin typeface="Consolas" panose="020B0609020204030204" pitchFamily="49" charset="0"/>
              </a:rPr>
              <a:t>  '</a:t>
            </a:r>
            <a:r>
              <a:rPr lang="en-US" altLang="zh-CN" sz="1200" dirty="0" err="1">
                <a:latin typeface="Consolas" panose="020B0609020204030204" pitchFamily="49" charset="0"/>
              </a:rPr>
              <a:t>honourableness</a:t>
            </a:r>
            <a:r>
              <a:rPr lang="en-US" altLang="zh-CN" sz="1200" dirty="0">
                <a:latin typeface="Consolas" panose="020B0609020204030204" pitchFamily="49" charset="0"/>
              </a:rPr>
              <a:t>',</a:t>
            </a:r>
          </a:p>
          <a:p>
            <a:r>
              <a:rPr lang="en-US" altLang="zh-CN" sz="1200" dirty="0">
                <a:latin typeface="Consolas" panose="020B0609020204030204" pitchFamily="49" charset="0"/>
              </a:rPr>
              <a:t>  'immutableness',</a:t>
            </a:r>
          </a:p>
          <a:p>
            <a:r>
              <a:rPr lang="en-US" altLang="zh-CN" sz="1200" dirty="0">
                <a:latin typeface="Consolas" panose="020B0609020204030204" pitchFamily="49" charset="0"/>
              </a:rPr>
              <a:t>  'indispensableness',</a:t>
            </a:r>
          </a:p>
          <a:p>
            <a:r>
              <a:rPr lang="en-US" altLang="zh-CN" sz="1200" dirty="0">
                <a:latin typeface="Consolas" panose="020B0609020204030204" pitchFamily="49" charset="0"/>
              </a:rPr>
              <a:t>  'indomitableness'],</a:t>
            </a:r>
          </a:p>
          <a:p>
            <a:r>
              <a:rPr lang="en-US" altLang="zh-CN" sz="1200" dirty="0">
                <a:latin typeface="Consolas" panose="020B0609020204030204" pitchFamily="49" charset="0"/>
              </a:rPr>
              <a:t> ['Sovereignty', 'sovereignties', 'sovereignty'],</a:t>
            </a:r>
          </a:p>
          <a:p>
            <a:r>
              <a:rPr lang="en-US" altLang="zh-CN" sz="1200" dirty="0">
                <a:latin typeface="Consolas" panose="020B0609020204030204" pitchFamily="49" charset="0"/>
              </a:rPr>
              <a:t> ['A', '</a:t>
            </a:r>
            <a:r>
              <a:rPr lang="en-US" altLang="zh-CN" sz="1200" dirty="0" err="1">
                <a:latin typeface="Consolas" panose="020B0609020204030204" pitchFamily="49" charset="0"/>
              </a:rPr>
              <a:t>Aaaaaaaaah</a:t>
            </a:r>
            <a:r>
              <a:rPr lang="en-US" altLang="zh-CN" sz="1200" dirty="0">
                <a:latin typeface="Consolas" panose="020B0609020204030204" pitchFamily="49" charset="0"/>
              </a:rPr>
              <a:t>', '</a:t>
            </a:r>
            <a:r>
              <a:rPr lang="en-US" altLang="zh-CN" sz="1200" dirty="0" err="1">
                <a:latin typeface="Consolas" panose="020B0609020204030204" pitchFamily="49" charset="0"/>
              </a:rPr>
              <a:t>Aaaaaaaah</a:t>
            </a:r>
            <a:r>
              <a:rPr lang="en-US" altLang="zh-CN" sz="1200" dirty="0">
                <a:latin typeface="Consolas" panose="020B0609020204030204" pitchFamily="49" charset="0"/>
              </a:rPr>
              <a:t>', '</a:t>
            </a:r>
            <a:r>
              <a:rPr lang="en-US" altLang="zh-CN" sz="1200" dirty="0" err="1">
                <a:latin typeface="Consolas" panose="020B0609020204030204" pitchFamily="49" charset="0"/>
              </a:rPr>
              <a:t>Aaaaaah</a:t>
            </a:r>
            <a:r>
              <a:rPr lang="en-US" altLang="zh-CN" sz="1200" dirty="0">
                <a:latin typeface="Consolas" panose="020B0609020204030204" pitchFamily="49" charset="0"/>
              </a:rPr>
              <a:t>', '</a:t>
            </a:r>
            <a:r>
              <a:rPr lang="en-US" altLang="zh-CN" sz="1200" dirty="0" err="1">
                <a:latin typeface="Consolas" panose="020B0609020204030204" pitchFamily="49" charset="0"/>
              </a:rPr>
              <a:t>Aaaah</a:t>
            </a:r>
            <a:r>
              <a:rPr lang="en-US" altLang="zh-CN" sz="1200" dirty="0">
                <a:latin typeface="Consolas" panose="020B0609020204030204" pitchFamily="49" charset="0"/>
              </a:rPr>
              <a:t>'],</a:t>
            </a:r>
          </a:p>
          <a:p>
            <a:r>
              <a:rPr lang="en-US" altLang="zh-CN" sz="1200" dirty="0">
                <a:latin typeface="Consolas" panose="020B0609020204030204" pitchFamily="49" charset="0"/>
              </a:rPr>
              <a:t> ['29', '61'])</a:t>
            </a:r>
          </a:p>
        </p:txBody>
      </p:sp>
      <p:pic>
        <p:nvPicPr>
          <p:cNvPr id="8" name="图片 7">
            <a:extLst>
              <a:ext uri="{FF2B5EF4-FFF2-40B4-BE49-F238E27FC236}">
                <a16:creationId xmlns:a16="http://schemas.microsoft.com/office/drawing/2014/main" id="{96E25397-D4F8-4183-93D7-E1206CB9F525}"/>
              </a:ext>
            </a:extLst>
          </p:cNvPr>
          <p:cNvPicPr>
            <a:picLocks noChangeAspect="1"/>
          </p:cNvPicPr>
          <p:nvPr/>
        </p:nvPicPr>
        <p:blipFill>
          <a:blip r:embed="rId2"/>
          <a:stretch>
            <a:fillRect/>
          </a:stretch>
        </p:blipFill>
        <p:spPr>
          <a:xfrm>
            <a:off x="3347864" y="3284040"/>
            <a:ext cx="5035329" cy="2953272"/>
          </a:xfrm>
          <a:prstGeom prst="rect">
            <a:avLst/>
          </a:prstGeom>
        </p:spPr>
      </p:pic>
    </p:spTree>
    <p:extLst>
      <p:ext uri="{BB962C8B-B14F-4D97-AF65-F5344CB8AC3E}">
        <p14:creationId xmlns:p14="http://schemas.microsoft.com/office/powerpoint/2010/main" val="4117831346"/>
      </p:ext>
    </p:extLst>
  </p:cSld>
  <p:clrMapOvr>
    <a:masterClrMapping/>
  </p:clrMapOvr>
  <p:transition>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1.4  </a:t>
            </a:r>
            <a:r>
              <a:rPr lang="zh-CN" altLang="en-US" dirty="0"/>
              <a:t>回到</a:t>
            </a:r>
            <a:r>
              <a:rPr lang="en-US" altLang="zh-CN" dirty="0"/>
              <a:t>Python</a:t>
            </a:r>
            <a:r>
              <a:rPr lang="zh-CN" altLang="en-US" dirty="0"/>
              <a:t>：决策与控制</a:t>
            </a:r>
          </a:p>
        </p:txBody>
      </p:sp>
      <p:sp>
        <p:nvSpPr>
          <p:cNvPr id="3" name="内容占位符 2"/>
          <p:cNvSpPr>
            <a:spLocks noGrp="1"/>
          </p:cNvSpPr>
          <p:nvPr>
            <p:ph idx="1"/>
          </p:nvPr>
        </p:nvSpPr>
        <p:spPr>
          <a:xfrm>
            <a:off x="230832" y="1009531"/>
            <a:ext cx="8589640" cy="5184576"/>
          </a:xfrm>
        </p:spPr>
        <p:txBody>
          <a:bodyPr/>
          <a:lstStyle/>
          <a:p>
            <a:r>
              <a:rPr lang="zh-CN" altLang="en-US" sz="2000" dirty="0"/>
              <a:t>对每个元素进行操作</a:t>
            </a:r>
            <a:endParaRPr lang="en-US" altLang="zh-CN" sz="2000" dirty="0"/>
          </a:p>
          <a:p>
            <a:pPr marL="0" indent="0">
              <a:buNone/>
            </a:pPr>
            <a:endParaRPr lang="en-US" altLang="zh-CN" sz="2000" dirty="0"/>
          </a:p>
          <a:p>
            <a:pPr marL="0" indent="0">
              <a:buNone/>
            </a:pPr>
            <a:r>
              <a:rPr lang="zh-CN" altLang="en-US" sz="2000" b="1" dirty="0"/>
              <a:t>更加精确地获取文本中有多少不同的单词</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955488"/>
            <a:ext cx="8352928" cy="646331"/>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solidFill>
                  <a:schemeClr val="accent2">
                    <a:lumMod val="50000"/>
                    <a:lumOff val="50000"/>
                  </a:schemeClr>
                </a:solidFill>
                <a:latin typeface="Consolas" panose="020B0609020204030204" pitchFamily="49" charset="0"/>
              </a:rPr>
              <a:t># </a:t>
            </a:r>
            <a:r>
              <a:rPr lang="zh-CN" altLang="en-US" dirty="0">
                <a:solidFill>
                  <a:schemeClr val="accent2">
                    <a:lumMod val="50000"/>
                    <a:lumOff val="50000"/>
                  </a:schemeClr>
                </a:solidFill>
                <a:latin typeface="Consolas" panose="020B0609020204030204" pitchFamily="49" charset="0"/>
              </a:rPr>
              <a:t>避免计数仅仅大小写不同的词，还有非字母元素</a:t>
            </a:r>
          </a:p>
          <a:p>
            <a:r>
              <a:rPr lang="en-US" altLang="zh-CN" dirty="0" err="1">
                <a:latin typeface="Consolas" panose="020B0609020204030204" pitchFamily="49" charset="0"/>
              </a:rPr>
              <a:t>len</a:t>
            </a:r>
            <a:r>
              <a:rPr lang="en-US" altLang="zh-CN" dirty="0">
                <a:latin typeface="Consolas" panose="020B0609020204030204" pitchFamily="49" charset="0"/>
              </a:rPr>
              <a:t>(set([</a:t>
            </a:r>
            <a:r>
              <a:rPr lang="en-US" altLang="zh-CN" dirty="0" err="1">
                <a:latin typeface="Consolas" panose="020B0609020204030204" pitchFamily="49" charset="0"/>
              </a:rPr>
              <a:t>word.lower</a:t>
            </a:r>
            <a:r>
              <a:rPr lang="en-US" altLang="zh-CN" dirty="0">
                <a:latin typeface="Consolas" panose="020B0609020204030204" pitchFamily="49" charset="0"/>
              </a:rPr>
              <a:t>() for word in text1 if </a:t>
            </a:r>
            <a:r>
              <a:rPr lang="en-US" altLang="zh-CN" dirty="0" err="1">
                <a:latin typeface="Consolas" panose="020B0609020204030204" pitchFamily="49" charset="0"/>
              </a:rPr>
              <a:t>word.isalpha</a:t>
            </a:r>
            <a:r>
              <a:rPr lang="en-US" altLang="zh-CN" dirty="0">
                <a:latin typeface="Consolas" panose="020B0609020204030204" pitchFamily="49" charset="0"/>
              </a:rPr>
              <a:t>()]))</a:t>
            </a:r>
          </a:p>
        </p:txBody>
      </p:sp>
      <p:sp>
        <p:nvSpPr>
          <p:cNvPr id="5" name="文本框 4">
            <a:extLst>
              <a:ext uri="{FF2B5EF4-FFF2-40B4-BE49-F238E27FC236}">
                <a16:creationId xmlns:a16="http://schemas.microsoft.com/office/drawing/2014/main" id="{5F08CC59-3161-4A2A-87D7-CA37BC806D23}"/>
              </a:ext>
            </a:extLst>
          </p:cNvPr>
          <p:cNvSpPr txBox="1"/>
          <p:nvPr/>
        </p:nvSpPr>
        <p:spPr>
          <a:xfrm>
            <a:off x="323528" y="4376137"/>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16948</a:t>
            </a:r>
          </a:p>
        </p:txBody>
      </p:sp>
    </p:spTree>
    <p:extLst>
      <p:ext uri="{BB962C8B-B14F-4D97-AF65-F5344CB8AC3E}">
        <p14:creationId xmlns:p14="http://schemas.microsoft.com/office/powerpoint/2010/main" val="71842945"/>
      </p:ext>
    </p:extLst>
  </p:cSld>
  <p:clrMapOvr>
    <a:masterClrMapping/>
  </p:clrMapOvr>
  <p:transition>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1.4  </a:t>
            </a:r>
            <a:r>
              <a:rPr lang="zh-CN" altLang="en-US" dirty="0"/>
              <a:t>回到</a:t>
            </a:r>
            <a:r>
              <a:rPr lang="en-US" altLang="zh-CN" dirty="0"/>
              <a:t>Python</a:t>
            </a:r>
            <a:r>
              <a:rPr lang="zh-CN" altLang="en-US" dirty="0"/>
              <a:t>：决策与控制</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创建特定列表并循环输出</a:t>
            </a:r>
          </a:p>
          <a:p>
            <a:pPr marL="0" indent="0">
              <a:buNone/>
            </a:pPr>
            <a:endParaRPr lang="en-US" altLang="zh-CN" sz="2000" dirty="0"/>
          </a:p>
          <a:p>
            <a:pPr marL="0" indent="0">
              <a:buNone/>
            </a:pPr>
            <a:r>
              <a:rPr lang="zh-CN" altLang="en-US" sz="2000" dirty="0"/>
              <a:t>代码：创建包含</a:t>
            </a:r>
            <a:r>
              <a:rPr lang="en-US" altLang="zh-CN" sz="2000" dirty="0"/>
              <a:t>"</a:t>
            </a:r>
            <a:r>
              <a:rPr lang="en-US" altLang="zh-CN" sz="2000" dirty="0" err="1"/>
              <a:t>cie</a:t>
            </a:r>
            <a:r>
              <a:rPr lang="en-US" altLang="zh-CN" sz="2000" dirty="0"/>
              <a:t>"</a:t>
            </a:r>
            <a:r>
              <a:rPr lang="zh-CN" altLang="en-US" sz="2000" dirty="0"/>
              <a:t>和</a:t>
            </a:r>
            <a:r>
              <a:rPr lang="en-US" altLang="zh-CN" sz="2000" dirty="0"/>
              <a:t>"</a:t>
            </a:r>
            <a:r>
              <a:rPr lang="en-US" altLang="zh-CN" sz="2000" dirty="0" err="1"/>
              <a:t>cei</a:t>
            </a:r>
            <a:r>
              <a:rPr lang="en-US" altLang="zh-CN" sz="2000" dirty="0"/>
              <a:t>"</a:t>
            </a:r>
            <a:r>
              <a:rPr lang="zh-CN" altLang="en-US" sz="2000" dirty="0"/>
              <a:t>词汇的列表</a:t>
            </a:r>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188835"/>
            <a:ext cx="8352928" cy="1200329"/>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tricky = sorted([w for w in set(text2) if '</a:t>
            </a:r>
            <a:r>
              <a:rPr lang="en-US" altLang="zh-CN" dirty="0" err="1">
                <a:latin typeface="Consolas" panose="020B0609020204030204" pitchFamily="49" charset="0"/>
              </a:rPr>
              <a:t>cie</a:t>
            </a:r>
            <a:r>
              <a:rPr lang="en-US" altLang="zh-CN" dirty="0">
                <a:latin typeface="Consolas" panose="020B0609020204030204" pitchFamily="49" charset="0"/>
              </a:rPr>
              <a:t>' in w or '</a:t>
            </a:r>
            <a:r>
              <a:rPr lang="en-US" altLang="zh-CN" dirty="0" err="1">
                <a:latin typeface="Consolas" panose="020B0609020204030204" pitchFamily="49" charset="0"/>
              </a:rPr>
              <a:t>cei</a:t>
            </a:r>
            <a:r>
              <a:rPr lang="en-US" altLang="zh-CN" dirty="0">
                <a:latin typeface="Consolas" panose="020B0609020204030204" pitchFamily="49" charset="0"/>
              </a:rPr>
              <a:t>' in w])</a:t>
            </a:r>
          </a:p>
          <a:p>
            <a:r>
              <a:rPr lang="en-US" altLang="zh-CN" dirty="0">
                <a:latin typeface="Consolas" panose="020B0609020204030204" pitchFamily="49" charset="0"/>
              </a:rPr>
              <a:t>for word in tricky:</a:t>
            </a:r>
          </a:p>
          <a:p>
            <a:r>
              <a:rPr lang="en-US" altLang="zh-CN" dirty="0">
                <a:latin typeface="Consolas" panose="020B0609020204030204" pitchFamily="49" charset="0"/>
              </a:rPr>
              <a:t>    print(word, end=" ") </a:t>
            </a:r>
          </a:p>
        </p:txBody>
      </p:sp>
      <p:sp>
        <p:nvSpPr>
          <p:cNvPr id="5" name="文本框 4">
            <a:extLst>
              <a:ext uri="{FF2B5EF4-FFF2-40B4-BE49-F238E27FC236}">
                <a16:creationId xmlns:a16="http://schemas.microsoft.com/office/drawing/2014/main" id="{5F08CC59-3161-4A2A-87D7-CA37BC806D23}"/>
              </a:ext>
            </a:extLst>
          </p:cNvPr>
          <p:cNvSpPr txBox="1"/>
          <p:nvPr/>
        </p:nvSpPr>
        <p:spPr>
          <a:xfrm>
            <a:off x="323528" y="4077072"/>
            <a:ext cx="8352928" cy="830997"/>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a:latin typeface="Consolas" panose="020B0609020204030204" pitchFamily="49" charset="0"/>
              </a:rPr>
              <a:t>ancient ceiling conceit conceited conceive conscience conscientious conscientiously deceitful deceive deceived deceiving deficiencies deficiency deficient delicacies excellencies fancied insufficiency insufficient legacies perceive perceived perceiving prescience prophecies receipt receive received receiving society species sufficient sufficiently undeceive undeceiving </a:t>
            </a:r>
            <a:endParaRPr lang="en-US" altLang="zh-CN" sz="1200" dirty="0">
              <a:latin typeface="Consolas" panose="020B0609020204030204" pitchFamily="49" charset="0"/>
            </a:endParaRPr>
          </a:p>
        </p:txBody>
      </p:sp>
    </p:spTree>
    <p:extLst>
      <p:ext uri="{BB962C8B-B14F-4D97-AF65-F5344CB8AC3E}">
        <p14:creationId xmlns:p14="http://schemas.microsoft.com/office/powerpoint/2010/main" val="971412858"/>
      </p:ext>
    </p:extLst>
  </p:cSld>
  <p:clrMapOvr>
    <a:masterClrMapping/>
  </p:clrMapOvr>
  <p:transition>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1.5  </a:t>
            </a:r>
            <a:r>
              <a:rPr lang="zh-CN" altLang="en-US" dirty="0"/>
              <a:t>自动理解自然语言</a:t>
            </a:r>
          </a:p>
        </p:txBody>
      </p:sp>
      <p:sp>
        <p:nvSpPr>
          <p:cNvPr id="3" name="内容占位符 2"/>
          <p:cNvSpPr>
            <a:spLocks noGrp="1"/>
          </p:cNvSpPr>
          <p:nvPr>
            <p:ph idx="1"/>
          </p:nvPr>
        </p:nvSpPr>
        <p:spPr>
          <a:xfrm>
            <a:off x="230832" y="1009531"/>
            <a:ext cx="8589640" cy="5184576"/>
          </a:xfrm>
        </p:spPr>
        <p:txBody>
          <a:bodyPr/>
          <a:lstStyle/>
          <a:p>
            <a:r>
              <a:rPr lang="zh-CN" altLang="en-US" sz="2000" dirty="0"/>
              <a:t>词义消歧</a:t>
            </a:r>
            <a:endParaRPr lang="en-US" altLang="zh-CN" sz="2000" dirty="0"/>
          </a:p>
          <a:p>
            <a:endParaRPr lang="en-US" altLang="zh-CN" sz="2000" dirty="0"/>
          </a:p>
          <a:p>
            <a:pPr marL="0" indent="0">
              <a:buNone/>
            </a:pPr>
            <a:r>
              <a:rPr lang="zh-CN" altLang="en-US" sz="2000" dirty="0"/>
              <a:t>在</a:t>
            </a:r>
            <a:r>
              <a:rPr lang="zh-CN" altLang="en-US" sz="2000" b="1" dirty="0"/>
              <a:t>词义消歧</a:t>
            </a:r>
            <a:r>
              <a:rPr lang="zh-CN" altLang="en-US" sz="2000" dirty="0"/>
              <a:t>中，要分析出特定上下文中的词被赋予的是哪个意思。如：</a:t>
            </a:r>
            <a:endParaRPr lang="en-US" altLang="zh-CN" sz="2000" dirty="0"/>
          </a:p>
          <a:p>
            <a:pPr marL="0" indent="0">
              <a:buNone/>
            </a:pPr>
            <a:endParaRPr lang="en-US" altLang="zh-CN" sz="2000" dirty="0"/>
          </a:p>
          <a:p>
            <a:pPr marL="457200" indent="-457200">
              <a:buAutoNum type="alphaLcParenR"/>
            </a:pPr>
            <a:r>
              <a:rPr lang="en-US" altLang="zh-CN" sz="2000" dirty="0"/>
              <a:t>The lost children were found </a:t>
            </a:r>
            <a:r>
              <a:rPr lang="en-US" altLang="zh-CN" sz="2000" dirty="0">
                <a:solidFill>
                  <a:schemeClr val="accent2">
                    <a:lumMod val="50000"/>
                    <a:lumOff val="50000"/>
                  </a:schemeClr>
                </a:solidFill>
              </a:rPr>
              <a:t>by</a:t>
            </a:r>
            <a:r>
              <a:rPr lang="en-US" altLang="zh-CN" sz="2000" dirty="0"/>
              <a:t> the searchers </a:t>
            </a:r>
            <a:r>
              <a:rPr lang="zh-CN" altLang="en-US" sz="2000" dirty="0"/>
              <a:t>（施事）</a:t>
            </a:r>
            <a:endParaRPr lang="en-US" altLang="zh-CN" sz="2000" dirty="0"/>
          </a:p>
          <a:p>
            <a:pPr marL="457200" indent="-457200">
              <a:buAutoNum type="alphaLcParenR"/>
            </a:pPr>
            <a:r>
              <a:rPr lang="en-US" altLang="zh-CN" sz="2000" dirty="0"/>
              <a:t>The lost children were found </a:t>
            </a:r>
            <a:r>
              <a:rPr lang="en-US" altLang="zh-CN" sz="2000" dirty="0">
                <a:solidFill>
                  <a:schemeClr val="accent2">
                    <a:lumMod val="50000"/>
                    <a:lumOff val="50000"/>
                  </a:schemeClr>
                </a:solidFill>
              </a:rPr>
              <a:t>by</a:t>
            </a:r>
            <a:r>
              <a:rPr lang="en-US" altLang="zh-CN" sz="2000" dirty="0"/>
              <a:t> the mountain </a:t>
            </a:r>
            <a:r>
              <a:rPr lang="zh-CN" altLang="en-US" sz="2000" dirty="0"/>
              <a:t>（位置）</a:t>
            </a:r>
            <a:endParaRPr lang="en-US" altLang="zh-CN" sz="2000" dirty="0"/>
          </a:p>
          <a:p>
            <a:pPr marL="457200" indent="-457200">
              <a:buFontTx/>
              <a:buAutoNum type="alphaLcParenR"/>
            </a:pPr>
            <a:r>
              <a:rPr lang="en-US" altLang="zh-CN" sz="2000" dirty="0"/>
              <a:t>The lost children were found </a:t>
            </a:r>
            <a:r>
              <a:rPr lang="en-US" altLang="zh-CN" sz="2000" dirty="0">
                <a:solidFill>
                  <a:schemeClr val="accent2">
                    <a:lumMod val="50000"/>
                    <a:lumOff val="50000"/>
                  </a:schemeClr>
                </a:solidFill>
              </a:rPr>
              <a:t>by</a:t>
            </a:r>
            <a:r>
              <a:rPr lang="en-US" altLang="zh-CN" sz="2000" dirty="0"/>
              <a:t> the afternoon </a:t>
            </a:r>
            <a:r>
              <a:rPr lang="zh-CN" altLang="en-US" sz="2000" dirty="0"/>
              <a:t>（时间）</a:t>
            </a:r>
            <a:endParaRPr lang="en-US" altLang="zh-CN" sz="2000" dirty="0"/>
          </a:p>
          <a:p>
            <a:pPr marL="457200" indent="-457200">
              <a:buFontTx/>
              <a:buAutoNum type="alphaLcParenR"/>
            </a:pPr>
            <a:endParaRPr lang="en-US" altLang="zh-CN" sz="2000" dirty="0"/>
          </a:p>
          <a:p>
            <a:pPr marL="0" indent="0">
              <a:buNone/>
            </a:pPr>
            <a:r>
              <a:rPr lang="en-US" altLang="zh-CN" sz="2000" dirty="0"/>
              <a:t>By</a:t>
            </a:r>
            <a:r>
              <a:rPr lang="zh-CN" altLang="en-US" sz="2000" dirty="0"/>
              <a:t>的含义根据上下文而出现变化。</a:t>
            </a:r>
            <a:endParaRPr lang="en-US" altLang="zh-CN" sz="2000" dirty="0"/>
          </a:p>
          <a:p>
            <a:pPr marL="457200" indent="-457200">
              <a:buAutoNum type="alphaLcParenR"/>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2260261617"/>
      </p:ext>
    </p:extLst>
  </p:cSld>
  <p:clrMapOvr>
    <a:masterClrMapping/>
  </p:clrMapOvr>
  <p:transition>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1.5  </a:t>
            </a:r>
            <a:r>
              <a:rPr lang="zh-CN" altLang="en-US" dirty="0"/>
              <a:t>自动理解自然语言</a:t>
            </a:r>
          </a:p>
        </p:txBody>
      </p:sp>
      <p:sp>
        <p:nvSpPr>
          <p:cNvPr id="3" name="内容占位符 2"/>
          <p:cNvSpPr>
            <a:spLocks noGrp="1"/>
          </p:cNvSpPr>
          <p:nvPr>
            <p:ph idx="1"/>
          </p:nvPr>
        </p:nvSpPr>
        <p:spPr>
          <a:xfrm>
            <a:off x="230832" y="1009531"/>
            <a:ext cx="8589640" cy="5184576"/>
          </a:xfrm>
        </p:spPr>
        <p:txBody>
          <a:bodyPr/>
          <a:lstStyle/>
          <a:p>
            <a:r>
              <a:rPr lang="zh-CN" altLang="en-US" sz="2000" dirty="0"/>
              <a:t>指代消解</a:t>
            </a:r>
            <a:endParaRPr lang="en-US" altLang="zh-CN" sz="2000" dirty="0"/>
          </a:p>
          <a:p>
            <a:pPr marL="0" indent="0">
              <a:buNone/>
            </a:pPr>
            <a:endParaRPr lang="en-US" altLang="zh-CN" sz="2000" dirty="0"/>
          </a:p>
          <a:p>
            <a:pPr marL="0" indent="0">
              <a:buNone/>
            </a:pPr>
            <a:r>
              <a:rPr lang="zh-CN" altLang="en-US" sz="2000" dirty="0"/>
              <a:t>检测动词的主语和宾语。如：</a:t>
            </a:r>
            <a:endParaRPr lang="en-US" altLang="zh-CN" sz="2000" dirty="0"/>
          </a:p>
          <a:p>
            <a:pPr marL="0" indent="0">
              <a:buNone/>
            </a:pPr>
            <a:endParaRPr lang="en-US" altLang="zh-CN" sz="2000" dirty="0"/>
          </a:p>
          <a:p>
            <a:pPr marL="457200" indent="-457200">
              <a:buAutoNum type="alphaLcParenR"/>
            </a:pPr>
            <a:r>
              <a:rPr lang="en-US" altLang="zh-CN" sz="2000" dirty="0"/>
              <a:t>The thieves stole the paintings. </a:t>
            </a:r>
            <a:r>
              <a:rPr lang="en-US" altLang="zh-CN" sz="2000" dirty="0">
                <a:solidFill>
                  <a:schemeClr val="accent2">
                    <a:lumMod val="50000"/>
                    <a:lumOff val="50000"/>
                  </a:schemeClr>
                </a:solidFill>
              </a:rPr>
              <a:t>They</a:t>
            </a:r>
            <a:r>
              <a:rPr lang="en-US" altLang="zh-CN" sz="2000" dirty="0"/>
              <a:t> were subsequently sold.  </a:t>
            </a:r>
            <a:r>
              <a:rPr lang="zh-CN" altLang="en-US" sz="2000" dirty="0"/>
              <a:t>（画）</a:t>
            </a:r>
            <a:endParaRPr lang="en-US" altLang="zh-CN" sz="2000" dirty="0"/>
          </a:p>
          <a:p>
            <a:pPr marL="457200" indent="-457200">
              <a:buAutoNum type="alphaLcParenR"/>
            </a:pPr>
            <a:r>
              <a:rPr lang="en-US" altLang="zh-CN" sz="2000" dirty="0"/>
              <a:t>The thieves stole the paintings. </a:t>
            </a:r>
            <a:r>
              <a:rPr lang="en-US" altLang="zh-CN" sz="2000" dirty="0">
                <a:solidFill>
                  <a:schemeClr val="accent2">
                    <a:lumMod val="50000"/>
                    <a:lumOff val="50000"/>
                  </a:schemeClr>
                </a:solidFill>
              </a:rPr>
              <a:t>They</a:t>
            </a:r>
            <a:r>
              <a:rPr lang="en-US" altLang="zh-CN" sz="2000" dirty="0"/>
              <a:t> were subsequently caught.  </a:t>
            </a:r>
            <a:r>
              <a:rPr lang="zh-CN" altLang="en-US" sz="2000" dirty="0"/>
              <a:t>（小偷）</a:t>
            </a:r>
            <a:endParaRPr lang="en-US" altLang="zh-CN" sz="2000" dirty="0"/>
          </a:p>
          <a:p>
            <a:pPr marL="457200" indent="-457200">
              <a:buAutoNum type="alphaLcParenR"/>
            </a:pPr>
            <a:r>
              <a:rPr lang="en-US" altLang="zh-CN" sz="2000" dirty="0"/>
              <a:t>The thieves stole the paintings. </a:t>
            </a:r>
            <a:r>
              <a:rPr lang="en-US" altLang="zh-CN" sz="2000" dirty="0">
                <a:solidFill>
                  <a:schemeClr val="accent2">
                    <a:lumMod val="50000"/>
                    <a:lumOff val="50000"/>
                  </a:schemeClr>
                </a:solidFill>
              </a:rPr>
              <a:t>They</a:t>
            </a:r>
            <a:r>
              <a:rPr lang="en-US" altLang="zh-CN" sz="2000" dirty="0"/>
              <a:t> were subsequently found.  </a:t>
            </a:r>
            <a:r>
              <a:rPr lang="zh-CN" altLang="en-US" sz="2000" dirty="0"/>
              <a:t>（歧义）</a:t>
            </a:r>
            <a:endParaRPr lang="en-US" altLang="zh-CN" sz="2000" dirty="0"/>
          </a:p>
          <a:p>
            <a:pPr marL="457200" indent="-457200">
              <a:buFontTx/>
              <a:buAutoNum type="alphaLcParenR"/>
            </a:pPr>
            <a:endParaRPr lang="en-US" altLang="zh-CN" sz="2000" dirty="0"/>
          </a:p>
          <a:p>
            <a:pPr marL="0" indent="0">
              <a:buNone/>
            </a:pPr>
            <a:r>
              <a:rPr lang="zh-CN" altLang="en-US" sz="2000" dirty="0"/>
              <a:t>处理这个问题需要的技术：</a:t>
            </a:r>
            <a:endParaRPr lang="en-US" altLang="zh-CN" sz="2000" dirty="0"/>
          </a:p>
          <a:p>
            <a:pPr marL="0" indent="0">
              <a:buNone/>
            </a:pPr>
            <a:endParaRPr lang="en-US" altLang="zh-CN" sz="2000" dirty="0"/>
          </a:p>
          <a:p>
            <a:pPr marL="457200" indent="-457200">
              <a:buAutoNum type="arabicPeriod"/>
            </a:pPr>
            <a:r>
              <a:rPr lang="zh-CN" altLang="en-US" sz="2000" dirty="0"/>
              <a:t>指代消解</a:t>
            </a:r>
            <a:r>
              <a:rPr lang="en-US" altLang="zh-CN" sz="2000" dirty="0"/>
              <a:t>——</a:t>
            </a:r>
            <a:r>
              <a:rPr lang="zh-CN" altLang="en-US" sz="2000" dirty="0"/>
              <a:t>确定代词或名词短语指的是什么；</a:t>
            </a:r>
            <a:endParaRPr lang="en-US" altLang="zh-CN" sz="2000" dirty="0"/>
          </a:p>
          <a:p>
            <a:pPr marL="457200" indent="-457200">
              <a:buAutoNum type="arabicPeriod"/>
            </a:pPr>
            <a:r>
              <a:rPr lang="zh-CN" altLang="en-US" sz="2000" dirty="0"/>
              <a:t>语义角色标注</a:t>
            </a:r>
            <a:r>
              <a:rPr lang="en-US" altLang="zh-CN" sz="2000" dirty="0"/>
              <a:t>——</a:t>
            </a:r>
            <a:r>
              <a:rPr lang="zh-CN" altLang="en-US" sz="2000" dirty="0"/>
              <a:t>确定名词短语如何与动词相关联（如代理、受事、工具等）。</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1297761253"/>
      </p:ext>
    </p:extLst>
  </p:cSld>
  <p:clrMapOvr>
    <a:masterClrMapping/>
  </p:clrMapOvr>
  <p:transition>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1.5  </a:t>
            </a:r>
            <a:r>
              <a:rPr lang="zh-CN" altLang="en-US" dirty="0"/>
              <a:t>自动理解自然语言</a:t>
            </a:r>
          </a:p>
        </p:txBody>
      </p:sp>
      <p:sp>
        <p:nvSpPr>
          <p:cNvPr id="3" name="内容占位符 2"/>
          <p:cNvSpPr>
            <a:spLocks noGrp="1"/>
          </p:cNvSpPr>
          <p:nvPr>
            <p:ph idx="1"/>
          </p:nvPr>
        </p:nvSpPr>
        <p:spPr>
          <a:xfrm>
            <a:off x="230832" y="1009531"/>
            <a:ext cx="8589640" cy="1951416"/>
          </a:xfrm>
        </p:spPr>
        <p:txBody>
          <a:bodyPr/>
          <a:lstStyle/>
          <a:p>
            <a:r>
              <a:rPr lang="zh-CN" altLang="en-US" sz="2000" dirty="0"/>
              <a:t>自动生成语言。如自动问答和机器翻译。</a:t>
            </a:r>
            <a:endParaRPr lang="en-US" altLang="zh-CN" sz="2000" dirty="0"/>
          </a:p>
          <a:p>
            <a:pPr marL="0" indent="0">
              <a:buNone/>
            </a:pPr>
            <a:endParaRPr lang="en-US" altLang="zh-CN" sz="2000" dirty="0"/>
          </a:p>
          <a:p>
            <a:r>
              <a:rPr lang="zh-CN" altLang="en-US" sz="2000" dirty="0"/>
              <a:t>机器翻译。</a:t>
            </a:r>
            <a:r>
              <a:rPr lang="en-US" altLang="zh-CN" sz="2000" dirty="0"/>
              <a:t>NLP</a:t>
            </a:r>
            <a:r>
              <a:rPr lang="zh-CN" altLang="en-US" sz="2000" dirty="0"/>
              <a:t>的起源，语言理解的圣杯。</a:t>
            </a:r>
            <a:endParaRPr lang="en-US" altLang="zh-CN" sz="2000" dirty="0"/>
          </a:p>
          <a:p>
            <a:endParaRPr lang="en-US" altLang="zh-CN" sz="2000" dirty="0"/>
          </a:p>
          <a:p>
            <a:r>
              <a:rPr lang="zh-CN" altLang="en-US" sz="2000" dirty="0"/>
              <a:t>人机对话系统。对话系统一般的</a:t>
            </a:r>
            <a:r>
              <a:rPr lang="en-US" altLang="zh-CN" sz="2000" dirty="0"/>
              <a:t>NLP</a:t>
            </a:r>
            <a:r>
              <a:rPr lang="zh-CN" altLang="en-US" sz="2000" dirty="0"/>
              <a:t>流程：</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grpSp>
        <p:nvGrpSpPr>
          <p:cNvPr id="39" name="组合 38">
            <a:extLst>
              <a:ext uri="{FF2B5EF4-FFF2-40B4-BE49-F238E27FC236}">
                <a16:creationId xmlns:a16="http://schemas.microsoft.com/office/drawing/2014/main" id="{35F2347B-94B2-46FB-AF30-70123FAEC947}"/>
              </a:ext>
            </a:extLst>
          </p:cNvPr>
          <p:cNvGrpSpPr/>
          <p:nvPr/>
        </p:nvGrpSpPr>
        <p:grpSpPr>
          <a:xfrm>
            <a:off x="230832" y="3284984"/>
            <a:ext cx="8648545" cy="2808312"/>
            <a:chOff x="230832" y="3284984"/>
            <a:chExt cx="8648545" cy="2808312"/>
          </a:xfrm>
        </p:grpSpPr>
        <p:sp>
          <p:nvSpPr>
            <p:cNvPr id="38" name="矩形: 圆角 37">
              <a:extLst>
                <a:ext uri="{FF2B5EF4-FFF2-40B4-BE49-F238E27FC236}">
                  <a16:creationId xmlns:a16="http://schemas.microsoft.com/office/drawing/2014/main" id="{36F692B3-A8FE-40E8-ABD6-5283C841A3FA}"/>
                </a:ext>
              </a:extLst>
            </p:cNvPr>
            <p:cNvSpPr/>
            <p:nvPr/>
          </p:nvSpPr>
          <p:spPr>
            <a:xfrm>
              <a:off x="7202505" y="3284984"/>
              <a:ext cx="1676872" cy="2808312"/>
            </a:xfrm>
            <a:prstGeom prst="roundRect">
              <a:avLst/>
            </a:prstGeom>
            <a:solidFill>
              <a:schemeClr val="accent4">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1400" dirty="0">
                  <a:solidFill>
                    <a:schemeClr val="accent4">
                      <a:lumMod val="60000"/>
                      <a:lumOff val="40000"/>
                    </a:schemeClr>
                  </a:solidFill>
                </a:rPr>
                <a:t>领域知识推理</a:t>
              </a:r>
            </a:p>
          </p:txBody>
        </p:sp>
        <p:sp>
          <p:nvSpPr>
            <p:cNvPr id="37" name="矩形: 圆角 36">
              <a:extLst>
                <a:ext uri="{FF2B5EF4-FFF2-40B4-BE49-F238E27FC236}">
                  <a16:creationId xmlns:a16="http://schemas.microsoft.com/office/drawing/2014/main" id="{5B8E821C-2C4B-4D18-A01A-E1C9D9446E2A}"/>
                </a:ext>
              </a:extLst>
            </p:cNvPr>
            <p:cNvSpPr/>
            <p:nvPr/>
          </p:nvSpPr>
          <p:spPr>
            <a:xfrm>
              <a:off x="5470343" y="3284984"/>
              <a:ext cx="1676872" cy="2808312"/>
            </a:xfrm>
            <a:prstGeom prst="roundRect">
              <a:avLst/>
            </a:prstGeom>
            <a:solidFill>
              <a:schemeClr val="accent4">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1400" dirty="0">
                  <a:solidFill>
                    <a:schemeClr val="accent4">
                      <a:lumMod val="60000"/>
                      <a:lumOff val="40000"/>
                    </a:schemeClr>
                  </a:solidFill>
                </a:rPr>
                <a:t>话语背景语义</a:t>
              </a:r>
            </a:p>
          </p:txBody>
        </p:sp>
        <p:sp>
          <p:nvSpPr>
            <p:cNvPr id="36" name="矩形: 圆角 35">
              <a:extLst>
                <a:ext uri="{FF2B5EF4-FFF2-40B4-BE49-F238E27FC236}">
                  <a16:creationId xmlns:a16="http://schemas.microsoft.com/office/drawing/2014/main" id="{116C7494-9999-45A0-A88C-ACB4A441437B}"/>
                </a:ext>
              </a:extLst>
            </p:cNvPr>
            <p:cNvSpPr/>
            <p:nvPr/>
          </p:nvSpPr>
          <p:spPr>
            <a:xfrm>
              <a:off x="3738181" y="3284984"/>
              <a:ext cx="1676872" cy="2808312"/>
            </a:xfrm>
            <a:prstGeom prst="roundRect">
              <a:avLst/>
            </a:prstGeom>
            <a:solidFill>
              <a:schemeClr val="accent4">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1400" dirty="0">
                  <a:solidFill>
                    <a:schemeClr val="accent4">
                      <a:lumMod val="60000"/>
                      <a:lumOff val="40000"/>
                    </a:schemeClr>
                  </a:solidFill>
                </a:rPr>
                <a:t>词汇和</a:t>
              </a:r>
              <a:endParaRPr lang="en-US" altLang="zh-CN" sz="1400" dirty="0">
                <a:solidFill>
                  <a:schemeClr val="accent4">
                    <a:lumMod val="60000"/>
                    <a:lumOff val="40000"/>
                  </a:schemeClr>
                </a:solidFill>
              </a:endParaRPr>
            </a:p>
            <a:p>
              <a:pPr algn="ctr"/>
              <a:r>
                <a:rPr lang="zh-CN" altLang="en-US" sz="1400" dirty="0">
                  <a:solidFill>
                    <a:schemeClr val="accent4">
                      <a:lumMod val="60000"/>
                      <a:lumOff val="40000"/>
                    </a:schemeClr>
                  </a:solidFill>
                </a:rPr>
                <a:t>语法句法</a:t>
              </a:r>
            </a:p>
          </p:txBody>
        </p:sp>
        <p:sp>
          <p:nvSpPr>
            <p:cNvPr id="35" name="矩形: 圆角 34">
              <a:extLst>
                <a:ext uri="{FF2B5EF4-FFF2-40B4-BE49-F238E27FC236}">
                  <a16:creationId xmlns:a16="http://schemas.microsoft.com/office/drawing/2014/main" id="{7AF44869-FFFF-42B0-93C4-1C237354135D}"/>
                </a:ext>
              </a:extLst>
            </p:cNvPr>
            <p:cNvSpPr/>
            <p:nvPr/>
          </p:nvSpPr>
          <p:spPr>
            <a:xfrm>
              <a:off x="1985345" y="3284984"/>
              <a:ext cx="1676872" cy="2808312"/>
            </a:xfrm>
            <a:prstGeom prst="roundRect">
              <a:avLst/>
            </a:prstGeom>
            <a:solidFill>
              <a:schemeClr val="accent4">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1400" dirty="0">
                  <a:solidFill>
                    <a:schemeClr val="accent4">
                      <a:lumMod val="60000"/>
                      <a:lumOff val="40000"/>
                    </a:schemeClr>
                  </a:solidFill>
                </a:rPr>
                <a:t>形态规划</a:t>
              </a:r>
              <a:endParaRPr lang="en-US" altLang="zh-CN" sz="1400" dirty="0">
                <a:solidFill>
                  <a:schemeClr val="accent4">
                    <a:lumMod val="60000"/>
                    <a:lumOff val="40000"/>
                  </a:schemeClr>
                </a:solidFill>
              </a:endParaRPr>
            </a:p>
            <a:p>
              <a:pPr algn="ctr"/>
              <a:r>
                <a:rPr lang="zh-CN" altLang="en-US" sz="1400" dirty="0">
                  <a:solidFill>
                    <a:schemeClr val="accent4">
                      <a:lumMod val="60000"/>
                      <a:lumOff val="40000"/>
                    </a:schemeClr>
                  </a:solidFill>
                </a:rPr>
                <a:t>形态学</a:t>
              </a:r>
            </a:p>
          </p:txBody>
        </p:sp>
        <p:sp>
          <p:nvSpPr>
            <p:cNvPr id="34" name="矩形: 圆角 33">
              <a:extLst>
                <a:ext uri="{FF2B5EF4-FFF2-40B4-BE49-F238E27FC236}">
                  <a16:creationId xmlns:a16="http://schemas.microsoft.com/office/drawing/2014/main" id="{62DE6283-C276-439D-A02C-679BF31FACBD}"/>
                </a:ext>
              </a:extLst>
            </p:cNvPr>
            <p:cNvSpPr/>
            <p:nvPr/>
          </p:nvSpPr>
          <p:spPr>
            <a:xfrm>
              <a:off x="230832" y="3284984"/>
              <a:ext cx="1676872" cy="2808312"/>
            </a:xfrm>
            <a:prstGeom prst="roundRect">
              <a:avLst/>
            </a:prstGeom>
            <a:solidFill>
              <a:schemeClr val="accent4">
                <a:lumMod val="20000"/>
                <a:lumOff val="8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endParaRPr lang="en-US" altLang="zh-CN" dirty="0"/>
            </a:p>
            <a:p>
              <a:pPr algn="ctr"/>
              <a:r>
                <a:rPr lang="zh-CN" altLang="en-US" sz="1400" dirty="0">
                  <a:solidFill>
                    <a:schemeClr val="accent4">
                      <a:lumMod val="60000"/>
                      <a:lumOff val="40000"/>
                    </a:schemeClr>
                  </a:solidFill>
                </a:rPr>
                <a:t>发音模型</a:t>
              </a:r>
              <a:endParaRPr lang="en-US" altLang="zh-CN" sz="1400" dirty="0">
                <a:solidFill>
                  <a:schemeClr val="accent4">
                    <a:lumMod val="60000"/>
                    <a:lumOff val="40000"/>
                  </a:schemeClr>
                </a:solidFill>
              </a:endParaRPr>
            </a:p>
            <a:p>
              <a:pPr algn="ctr"/>
              <a:r>
                <a:rPr lang="zh-CN" altLang="en-US" sz="1400" dirty="0">
                  <a:solidFill>
                    <a:schemeClr val="accent4">
                      <a:lumMod val="60000"/>
                      <a:lumOff val="40000"/>
                    </a:schemeClr>
                  </a:solidFill>
                </a:rPr>
                <a:t>语位学</a:t>
              </a:r>
            </a:p>
          </p:txBody>
        </p:sp>
        <p:sp>
          <p:nvSpPr>
            <p:cNvPr id="4" name="矩形: 圆角 3">
              <a:extLst>
                <a:ext uri="{FF2B5EF4-FFF2-40B4-BE49-F238E27FC236}">
                  <a16:creationId xmlns:a16="http://schemas.microsoft.com/office/drawing/2014/main" id="{A037FBEB-A7CA-4916-8960-ED33125FCDAD}"/>
                </a:ext>
              </a:extLst>
            </p:cNvPr>
            <p:cNvSpPr/>
            <p:nvPr/>
          </p:nvSpPr>
          <p:spPr>
            <a:xfrm>
              <a:off x="355482" y="3445293"/>
              <a:ext cx="1440160"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语音分析</a:t>
              </a:r>
            </a:p>
          </p:txBody>
        </p:sp>
        <p:sp>
          <p:nvSpPr>
            <p:cNvPr id="5" name="矩形: 圆角 4">
              <a:extLst>
                <a:ext uri="{FF2B5EF4-FFF2-40B4-BE49-F238E27FC236}">
                  <a16:creationId xmlns:a16="http://schemas.microsoft.com/office/drawing/2014/main" id="{D1E29D76-7ADB-41CA-923D-FB398EDAFEB5}"/>
                </a:ext>
              </a:extLst>
            </p:cNvPr>
            <p:cNvSpPr/>
            <p:nvPr/>
          </p:nvSpPr>
          <p:spPr>
            <a:xfrm>
              <a:off x="2103701" y="3445293"/>
              <a:ext cx="1440160"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形态和词法分析</a:t>
              </a:r>
            </a:p>
          </p:txBody>
        </p:sp>
        <p:sp>
          <p:nvSpPr>
            <p:cNvPr id="6" name="矩形: 圆角 5">
              <a:extLst>
                <a:ext uri="{FF2B5EF4-FFF2-40B4-BE49-F238E27FC236}">
                  <a16:creationId xmlns:a16="http://schemas.microsoft.com/office/drawing/2014/main" id="{09A34D3F-B655-4A8A-8641-2AC945B0A47A}"/>
                </a:ext>
              </a:extLst>
            </p:cNvPr>
            <p:cNvSpPr/>
            <p:nvPr/>
          </p:nvSpPr>
          <p:spPr>
            <a:xfrm>
              <a:off x="3851920" y="3445293"/>
              <a:ext cx="1440160"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解析</a:t>
              </a:r>
            </a:p>
          </p:txBody>
        </p:sp>
        <p:sp>
          <p:nvSpPr>
            <p:cNvPr id="7" name="矩形: 圆角 6">
              <a:extLst>
                <a:ext uri="{FF2B5EF4-FFF2-40B4-BE49-F238E27FC236}">
                  <a16:creationId xmlns:a16="http://schemas.microsoft.com/office/drawing/2014/main" id="{00A71DA3-941C-4B05-A41A-6A2CAD1DF31A}"/>
                </a:ext>
              </a:extLst>
            </p:cNvPr>
            <p:cNvSpPr/>
            <p:nvPr/>
          </p:nvSpPr>
          <p:spPr>
            <a:xfrm>
              <a:off x="5588699" y="3445293"/>
              <a:ext cx="1440160"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上下文推理</a:t>
              </a:r>
            </a:p>
          </p:txBody>
        </p:sp>
        <p:sp>
          <p:nvSpPr>
            <p:cNvPr id="8" name="矩形: 圆角 7">
              <a:extLst>
                <a:ext uri="{FF2B5EF4-FFF2-40B4-BE49-F238E27FC236}">
                  <a16:creationId xmlns:a16="http://schemas.microsoft.com/office/drawing/2014/main" id="{21139BD7-FF63-40C0-A50C-2169EA90A37D}"/>
                </a:ext>
              </a:extLst>
            </p:cNvPr>
            <p:cNvSpPr/>
            <p:nvPr/>
          </p:nvSpPr>
          <p:spPr>
            <a:xfrm>
              <a:off x="7314638" y="4022411"/>
              <a:ext cx="1440160"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应用推理和执行</a:t>
              </a:r>
            </a:p>
          </p:txBody>
        </p:sp>
        <p:sp>
          <p:nvSpPr>
            <p:cNvPr id="9" name="矩形: 圆角 8">
              <a:extLst>
                <a:ext uri="{FF2B5EF4-FFF2-40B4-BE49-F238E27FC236}">
                  <a16:creationId xmlns:a16="http://schemas.microsoft.com/office/drawing/2014/main" id="{4EFD505B-F36D-4092-974B-9C894DB7A9A6}"/>
                </a:ext>
              </a:extLst>
            </p:cNvPr>
            <p:cNvSpPr/>
            <p:nvPr/>
          </p:nvSpPr>
          <p:spPr>
            <a:xfrm>
              <a:off x="5588699" y="4653136"/>
              <a:ext cx="1440160"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话语规划</a:t>
              </a:r>
            </a:p>
          </p:txBody>
        </p:sp>
        <p:sp>
          <p:nvSpPr>
            <p:cNvPr id="11" name="矩形: 圆角 10">
              <a:extLst>
                <a:ext uri="{FF2B5EF4-FFF2-40B4-BE49-F238E27FC236}">
                  <a16:creationId xmlns:a16="http://schemas.microsoft.com/office/drawing/2014/main" id="{79118383-15C5-4049-8231-9055C7F377C4}"/>
                </a:ext>
              </a:extLst>
            </p:cNvPr>
            <p:cNvSpPr/>
            <p:nvPr/>
          </p:nvSpPr>
          <p:spPr>
            <a:xfrm>
              <a:off x="3851920" y="4653136"/>
              <a:ext cx="1440160"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句法实现</a:t>
              </a:r>
            </a:p>
          </p:txBody>
        </p:sp>
        <p:sp>
          <p:nvSpPr>
            <p:cNvPr id="12" name="矩形: 圆角 11">
              <a:extLst>
                <a:ext uri="{FF2B5EF4-FFF2-40B4-BE49-F238E27FC236}">
                  <a16:creationId xmlns:a16="http://schemas.microsoft.com/office/drawing/2014/main" id="{6152E004-1AF4-4EF6-87A2-4111144229E7}"/>
                </a:ext>
              </a:extLst>
            </p:cNvPr>
            <p:cNvSpPr/>
            <p:nvPr/>
          </p:nvSpPr>
          <p:spPr>
            <a:xfrm>
              <a:off x="2103701" y="4653136"/>
              <a:ext cx="1440160"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形态实现</a:t>
              </a:r>
            </a:p>
          </p:txBody>
        </p:sp>
        <p:sp>
          <p:nvSpPr>
            <p:cNvPr id="13" name="矩形: 圆角 12">
              <a:extLst>
                <a:ext uri="{FF2B5EF4-FFF2-40B4-BE49-F238E27FC236}">
                  <a16:creationId xmlns:a16="http://schemas.microsoft.com/office/drawing/2014/main" id="{10F3491F-E1BE-4EAF-8278-6DD78D7D3D20}"/>
                </a:ext>
              </a:extLst>
            </p:cNvPr>
            <p:cNvSpPr/>
            <p:nvPr/>
          </p:nvSpPr>
          <p:spPr>
            <a:xfrm>
              <a:off x="347055" y="4653136"/>
              <a:ext cx="1440160" cy="64807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语音合成</a:t>
              </a:r>
            </a:p>
          </p:txBody>
        </p:sp>
        <p:cxnSp>
          <p:nvCxnSpPr>
            <p:cNvPr id="15" name="直接箭头连接符 14">
              <a:extLst>
                <a:ext uri="{FF2B5EF4-FFF2-40B4-BE49-F238E27FC236}">
                  <a16:creationId xmlns:a16="http://schemas.microsoft.com/office/drawing/2014/main" id="{0626B055-5189-4A31-A718-31792164A8CC}"/>
                </a:ext>
              </a:extLst>
            </p:cNvPr>
            <p:cNvCxnSpPr>
              <a:stCxn id="4" idx="3"/>
              <a:endCxn id="5" idx="1"/>
            </p:cNvCxnSpPr>
            <p:nvPr/>
          </p:nvCxnSpPr>
          <p:spPr>
            <a:xfrm>
              <a:off x="1795642" y="3769329"/>
              <a:ext cx="3080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62C0F84-218E-4FEF-BE6A-C58F584ADC33}"/>
                </a:ext>
              </a:extLst>
            </p:cNvPr>
            <p:cNvCxnSpPr>
              <a:endCxn id="6" idx="1"/>
            </p:cNvCxnSpPr>
            <p:nvPr/>
          </p:nvCxnSpPr>
          <p:spPr>
            <a:xfrm>
              <a:off x="3566141" y="3769329"/>
              <a:ext cx="2857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7540A29F-FBFC-43FB-88E8-BA53FF617A54}"/>
                </a:ext>
              </a:extLst>
            </p:cNvPr>
            <p:cNvCxnSpPr>
              <a:stCxn id="6" idx="3"/>
              <a:endCxn id="7" idx="1"/>
            </p:cNvCxnSpPr>
            <p:nvPr/>
          </p:nvCxnSpPr>
          <p:spPr>
            <a:xfrm>
              <a:off x="5292080" y="3769329"/>
              <a:ext cx="2966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肘形 22">
              <a:extLst>
                <a:ext uri="{FF2B5EF4-FFF2-40B4-BE49-F238E27FC236}">
                  <a16:creationId xmlns:a16="http://schemas.microsoft.com/office/drawing/2014/main" id="{B3C34DC2-C506-4D7E-AA14-4D55D31AF641}"/>
                </a:ext>
              </a:extLst>
            </p:cNvPr>
            <p:cNvCxnSpPr>
              <a:stCxn id="7" idx="3"/>
              <a:endCxn id="8" idx="0"/>
            </p:cNvCxnSpPr>
            <p:nvPr/>
          </p:nvCxnSpPr>
          <p:spPr>
            <a:xfrm>
              <a:off x="7028859" y="3769329"/>
              <a:ext cx="1005859" cy="2530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连接符: 肘形 24">
              <a:extLst>
                <a:ext uri="{FF2B5EF4-FFF2-40B4-BE49-F238E27FC236}">
                  <a16:creationId xmlns:a16="http://schemas.microsoft.com/office/drawing/2014/main" id="{05BFE074-9DC3-48A7-A405-14BFB7EA0CF4}"/>
                </a:ext>
              </a:extLst>
            </p:cNvPr>
            <p:cNvCxnSpPr>
              <a:stCxn id="8" idx="2"/>
              <a:endCxn id="9" idx="3"/>
            </p:cNvCxnSpPr>
            <p:nvPr/>
          </p:nvCxnSpPr>
          <p:spPr>
            <a:xfrm rot="5400000">
              <a:off x="7378445" y="4320898"/>
              <a:ext cx="306689" cy="10058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25C6F927-E256-4748-A9F6-6794E2E1AB80}"/>
                </a:ext>
              </a:extLst>
            </p:cNvPr>
            <p:cNvCxnSpPr>
              <a:stCxn id="9" idx="1"/>
              <a:endCxn id="11" idx="3"/>
            </p:cNvCxnSpPr>
            <p:nvPr/>
          </p:nvCxnSpPr>
          <p:spPr>
            <a:xfrm flipH="1">
              <a:off x="5292080" y="4977172"/>
              <a:ext cx="2966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74C2E81C-389F-4147-907A-5CE6A9428F74}"/>
                </a:ext>
              </a:extLst>
            </p:cNvPr>
            <p:cNvCxnSpPr>
              <a:stCxn id="11" idx="1"/>
              <a:endCxn id="12" idx="3"/>
            </p:cNvCxnSpPr>
            <p:nvPr/>
          </p:nvCxnSpPr>
          <p:spPr>
            <a:xfrm flipH="1">
              <a:off x="3543861" y="4977172"/>
              <a:ext cx="3080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5A1C6CFC-7A31-41FA-8948-CCF09F92AE3E}"/>
                </a:ext>
              </a:extLst>
            </p:cNvPr>
            <p:cNvCxnSpPr>
              <a:stCxn id="12" idx="1"/>
              <a:endCxn id="13" idx="3"/>
            </p:cNvCxnSpPr>
            <p:nvPr/>
          </p:nvCxnSpPr>
          <p:spPr>
            <a:xfrm flipH="1">
              <a:off x="1787215" y="4977172"/>
              <a:ext cx="316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2975979"/>
      </p:ext>
    </p:extLst>
  </p:cSld>
  <p:clrMapOvr>
    <a:masterClrMapping/>
  </p:clrMapOvr>
  <p:transition>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284756"/>
            <a:ext cx="9144000" cy="1987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21498" y="2284695"/>
            <a:ext cx="3528392" cy="1987200"/>
          </a:xfrm>
          <a:prstGeom prst="rect">
            <a:avLst/>
          </a:prstGeom>
          <a:gradFill flip="none" rotWithShape="1">
            <a:gsLst>
              <a:gs pos="36000">
                <a:srgbClr val="026DCE"/>
              </a:gs>
              <a:gs pos="95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0" y="4195477"/>
            <a:ext cx="9144000" cy="266429"/>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512774" y="2727273"/>
            <a:ext cx="5988185" cy="1015663"/>
          </a:xfrm>
          <a:prstGeom prst="rect">
            <a:avLst/>
          </a:prstGeom>
          <a:noFill/>
        </p:spPr>
        <p:txBody>
          <a:bodyPr wrap="square" rtlCol="0">
            <a:spAutoFit/>
          </a:bodyPr>
          <a:lstStyle/>
          <a:p>
            <a:pPr algn="ctr"/>
            <a:r>
              <a:rPr lang="en-US" altLang="zh-CN" sz="6000" b="1" dirty="0">
                <a:solidFill>
                  <a:schemeClr val="bg1"/>
                </a:solidFill>
                <a:latin typeface="微软雅黑" panose="020B0503020204020204" pitchFamily="34" charset="-122"/>
                <a:ea typeface="微软雅黑" panose="020B0503020204020204" pitchFamily="34" charset="-122"/>
                <a:cs typeface="Arial" pitchFamily="34" charset="0"/>
              </a:rPr>
              <a:t>Thank you</a:t>
            </a:r>
            <a:r>
              <a:rPr lang="zh-CN" altLang="en-US" sz="6000" b="1" dirty="0">
                <a:solidFill>
                  <a:schemeClr val="bg1"/>
                </a:solidFill>
                <a:latin typeface="微软雅黑" panose="020B0503020204020204" pitchFamily="34" charset="-122"/>
                <a:ea typeface="微软雅黑" panose="020B0503020204020204" pitchFamily="34" charset="-122"/>
                <a:cs typeface="Arial" pitchFamily="34" charset="0"/>
              </a:rPr>
              <a:t>！</a:t>
            </a:r>
          </a:p>
        </p:txBody>
      </p:sp>
      <p:sp>
        <p:nvSpPr>
          <p:cNvPr id="14" name="TextBox 13"/>
          <p:cNvSpPr txBox="1"/>
          <p:nvPr/>
        </p:nvSpPr>
        <p:spPr>
          <a:xfrm>
            <a:off x="957503" y="294241"/>
            <a:ext cx="1692836" cy="338554"/>
          </a:xfrm>
          <a:prstGeom prst="rect">
            <a:avLst/>
          </a:prstGeom>
          <a:noFill/>
        </p:spPr>
        <p:txBody>
          <a:bodyPr wrap="none" rtlCol="0">
            <a:spAutoFit/>
          </a:bodyPr>
          <a:lstStyle/>
          <a:p>
            <a:r>
              <a:rPr lang="en-US" altLang="zh-CN" sz="1600" b="1" spc="100" dirty="0">
                <a:solidFill>
                  <a:schemeClr val="tx2"/>
                </a:solidFill>
                <a:latin typeface="微软雅黑" panose="020B0503020204020204" pitchFamily="34" charset="-122"/>
                <a:ea typeface="微软雅黑" panose="020B0503020204020204" pitchFamily="34" charset="-122"/>
                <a:cs typeface="Arial" pitchFamily="34" charset="0"/>
              </a:rPr>
              <a:t>Research List</a:t>
            </a:r>
            <a:endParaRPr lang="zh-CN" altLang="en-US" sz="1600" b="1" spc="100" dirty="0">
              <a:solidFill>
                <a:schemeClr val="tx2"/>
              </a:solidFill>
              <a:latin typeface="微软雅黑" panose="020B0503020204020204" pitchFamily="34" charset="-122"/>
              <a:ea typeface="微软雅黑" panose="020B0503020204020204" pitchFamily="34" charset="-122"/>
              <a:cs typeface="Arial" pitchFamily="34" charset="0"/>
            </a:endParaRPr>
          </a:p>
        </p:txBody>
      </p:sp>
      <p:cxnSp>
        <p:nvCxnSpPr>
          <p:cNvPr id="18" name="直接连接符 17"/>
          <p:cNvCxnSpPr/>
          <p:nvPr/>
        </p:nvCxnSpPr>
        <p:spPr>
          <a:xfrm>
            <a:off x="928662" y="653916"/>
            <a:ext cx="1721677"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4033" name="Picture 1" descr="C:\Users\XXM\Desktop\校徽.jpg"/>
          <p:cNvPicPr>
            <a:picLocks noChangeAspect="1" noChangeArrowheads="1"/>
          </p:cNvPicPr>
          <p:nvPr/>
        </p:nvPicPr>
        <p:blipFill>
          <a:blip r:embed="rId2" cstate="print"/>
          <a:srcRect/>
          <a:stretch>
            <a:fillRect/>
          </a:stretch>
        </p:blipFill>
        <p:spPr bwMode="auto">
          <a:xfrm>
            <a:off x="71406" y="85725"/>
            <a:ext cx="886097" cy="859443"/>
          </a:xfrm>
          <a:prstGeom prst="rect">
            <a:avLst/>
          </a:prstGeom>
          <a:noFill/>
        </p:spPr>
      </p:pic>
    </p:spTree>
    <p:extLst>
      <p:ext uri="{BB962C8B-B14F-4D97-AF65-F5344CB8AC3E}">
        <p14:creationId xmlns:p14="http://schemas.microsoft.com/office/powerpoint/2010/main" val="8475590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dirty="0"/>
              <a:t>语言处理任务与相应 </a:t>
            </a:r>
            <a:r>
              <a:rPr lang="en-US" altLang="zh-CN" sz="2000" dirty="0"/>
              <a:t>NLTK </a:t>
            </a:r>
            <a:r>
              <a:rPr lang="zh-CN" altLang="en-US" sz="2000" dirty="0"/>
              <a:t>模块以及功能描述 </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46CA44BC-A15A-4A4A-BB8A-7594923F7131}"/>
              </a:ext>
            </a:extLst>
          </p:cNvPr>
          <p:cNvPicPr>
            <a:picLocks noChangeAspect="1"/>
          </p:cNvPicPr>
          <p:nvPr/>
        </p:nvPicPr>
        <p:blipFill>
          <a:blip r:embed="rId3"/>
          <a:stretch>
            <a:fillRect/>
          </a:stretch>
        </p:blipFill>
        <p:spPr>
          <a:xfrm>
            <a:off x="683568" y="1844824"/>
            <a:ext cx="7679978" cy="3528392"/>
          </a:xfrm>
          <a:prstGeom prst="rect">
            <a:avLst/>
          </a:prstGeom>
        </p:spPr>
      </p:pic>
    </p:spTree>
    <p:extLst>
      <p:ext uri="{BB962C8B-B14F-4D97-AF65-F5344CB8AC3E}">
        <p14:creationId xmlns:p14="http://schemas.microsoft.com/office/powerpoint/2010/main" val="1218871039"/>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从</a:t>
            </a:r>
            <a:r>
              <a:rPr lang="en-US" altLang="zh-CN" sz="2000" b="1" dirty="0"/>
              <a:t>NLTK</a:t>
            </a:r>
            <a:r>
              <a:rPr lang="zh-CN" altLang="en-US" sz="2000" b="1" dirty="0"/>
              <a:t>的</a:t>
            </a:r>
            <a:r>
              <a:rPr lang="en-US" altLang="zh-CN" sz="2000" b="1" dirty="0"/>
              <a:t>book</a:t>
            </a:r>
            <a:r>
              <a:rPr lang="zh-CN" altLang="en-US" sz="2000" b="1" dirty="0"/>
              <a:t>模块中加载所有条目</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r>
              <a:rPr lang="en-US" altLang="zh-CN" sz="2000" dirty="0">
                <a:sym typeface="Wingdings" panose="05000000000000000000" pitchFamily="2" charset="2"/>
              </a:rPr>
              <a:t>book</a:t>
            </a:r>
            <a:r>
              <a:rPr lang="zh-CN" altLang="en-US" sz="2000" dirty="0">
                <a:sym typeface="Wingdings" panose="05000000000000000000" pitchFamily="2" charset="2"/>
              </a:rPr>
              <a:t>里包含的列表</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from </a:t>
            </a:r>
            <a:r>
              <a:rPr lang="en-US" altLang="zh-CN" dirty="0" err="1">
                <a:latin typeface="Consolas" panose="020B0609020204030204" pitchFamily="49" charset="0"/>
              </a:rPr>
              <a:t>nltk.book</a:t>
            </a:r>
            <a:r>
              <a:rPr lang="en-US" altLang="zh-CN" dirty="0">
                <a:latin typeface="Consolas" panose="020B0609020204030204" pitchFamily="49" charset="0"/>
              </a:rPr>
              <a:t> import *</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06883" y="3417153"/>
            <a:ext cx="8352928" cy="2492990"/>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 Introductory Examples for the NLTK Book ***</a:t>
            </a:r>
          </a:p>
          <a:p>
            <a:r>
              <a:rPr lang="en-US" altLang="zh-CN" sz="1200" dirty="0">
                <a:latin typeface="Consolas" panose="020B0609020204030204" pitchFamily="49" charset="0"/>
              </a:rPr>
              <a:t>Loading text1, ..., text9 and sent1, ..., sent9</a:t>
            </a:r>
          </a:p>
          <a:p>
            <a:r>
              <a:rPr lang="en-US" altLang="zh-CN" sz="1200" dirty="0">
                <a:latin typeface="Consolas" panose="020B0609020204030204" pitchFamily="49" charset="0"/>
              </a:rPr>
              <a:t>Type the name of the text or sentence to view it.</a:t>
            </a:r>
          </a:p>
          <a:p>
            <a:r>
              <a:rPr lang="en-US" altLang="zh-CN" sz="1200" dirty="0">
                <a:latin typeface="Consolas" panose="020B0609020204030204" pitchFamily="49" charset="0"/>
              </a:rPr>
              <a:t>Type: 'texts()' or '</a:t>
            </a:r>
            <a:r>
              <a:rPr lang="en-US" altLang="zh-CN" sz="1200" dirty="0" err="1">
                <a:latin typeface="Consolas" panose="020B0609020204030204" pitchFamily="49" charset="0"/>
              </a:rPr>
              <a:t>sents</a:t>
            </a:r>
            <a:r>
              <a:rPr lang="en-US" altLang="zh-CN" sz="1200" dirty="0">
                <a:latin typeface="Consolas" panose="020B0609020204030204" pitchFamily="49" charset="0"/>
              </a:rPr>
              <a:t>()' to list the materials.</a:t>
            </a:r>
          </a:p>
          <a:p>
            <a:r>
              <a:rPr lang="en-US" altLang="zh-CN" sz="1200" dirty="0">
                <a:latin typeface="Consolas" panose="020B0609020204030204" pitchFamily="49" charset="0"/>
              </a:rPr>
              <a:t>text1: Moby Dick by Herman Melville 1851</a:t>
            </a:r>
          </a:p>
          <a:p>
            <a:r>
              <a:rPr lang="en-US" altLang="zh-CN" sz="1200" dirty="0">
                <a:latin typeface="Consolas" panose="020B0609020204030204" pitchFamily="49" charset="0"/>
              </a:rPr>
              <a:t>text2: Sense and Sensibility by Jane Austen 1811</a:t>
            </a:r>
          </a:p>
          <a:p>
            <a:r>
              <a:rPr lang="en-US" altLang="zh-CN" sz="1200" dirty="0">
                <a:latin typeface="Consolas" panose="020B0609020204030204" pitchFamily="49" charset="0"/>
              </a:rPr>
              <a:t>text3: The Book of Genesis</a:t>
            </a:r>
          </a:p>
          <a:p>
            <a:r>
              <a:rPr lang="en-US" altLang="zh-CN" sz="1200" dirty="0">
                <a:latin typeface="Consolas" panose="020B0609020204030204" pitchFamily="49" charset="0"/>
              </a:rPr>
              <a:t>text4: Inaugural Address Corpus</a:t>
            </a:r>
          </a:p>
          <a:p>
            <a:r>
              <a:rPr lang="en-US" altLang="zh-CN" sz="1200" dirty="0">
                <a:latin typeface="Consolas" panose="020B0609020204030204" pitchFamily="49" charset="0"/>
              </a:rPr>
              <a:t>text5: Chat Corpus</a:t>
            </a:r>
          </a:p>
          <a:p>
            <a:r>
              <a:rPr lang="en-US" altLang="zh-CN" sz="1200" dirty="0">
                <a:latin typeface="Consolas" panose="020B0609020204030204" pitchFamily="49" charset="0"/>
              </a:rPr>
              <a:t>text6: Monty Python and the Holy Grail</a:t>
            </a:r>
          </a:p>
          <a:p>
            <a:r>
              <a:rPr lang="en-US" altLang="zh-CN" sz="1200" dirty="0">
                <a:latin typeface="Consolas" panose="020B0609020204030204" pitchFamily="49" charset="0"/>
              </a:rPr>
              <a:t>text7: Wall Street Journal</a:t>
            </a:r>
          </a:p>
          <a:p>
            <a:r>
              <a:rPr lang="en-US" altLang="zh-CN" sz="1200" dirty="0">
                <a:latin typeface="Consolas" panose="020B0609020204030204" pitchFamily="49" charset="0"/>
              </a:rPr>
              <a:t>text8: Personals Corpus</a:t>
            </a:r>
          </a:p>
          <a:p>
            <a:r>
              <a:rPr lang="en-US" altLang="zh-CN" sz="1200" dirty="0">
                <a:latin typeface="Consolas" panose="020B0609020204030204" pitchFamily="49" charset="0"/>
              </a:rPr>
              <a:t>text9: The Man Who Was Thursday by G . K . Chesterton 1908</a:t>
            </a:r>
          </a:p>
        </p:txBody>
      </p:sp>
    </p:spTree>
    <p:extLst>
      <p:ext uri="{BB962C8B-B14F-4D97-AF65-F5344CB8AC3E}">
        <p14:creationId xmlns:p14="http://schemas.microsoft.com/office/powerpoint/2010/main" val="62907190"/>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zh-CN" altLang="en-US" sz="2000" b="1" dirty="0"/>
              <a:t>调用这些文本，只需要输入变量名</a:t>
            </a:r>
            <a:endParaRPr lang="en-US" altLang="zh-CN" sz="2000" b="1" dirty="0"/>
          </a:p>
          <a:p>
            <a:pPr marL="0" indent="0">
              <a:buNone/>
            </a:pPr>
            <a:endParaRPr lang="en-US" altLang="zh-CN" sz="2000" dirty="0"/>
          </a:p>
          <a:p>
            <a:pPr marL="0" indent="0">
              <a:buNone/>
            </a:pPr>
            <a:r>
              <a:rPr lang="zh-CN" altLang="en-US" sz="2000" dirty="0"/>
              <a:t>代码：</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text1</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06883" y="3417153"/>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&lt;Text: Moby Dick by Herman Melville 1851&gt;</a:t>
            </a:r>
          </a:p>
        </p:txBody>
      </p:sp>
    </p:spTree>
    <p:extLst>
      <p:ext uri="{BB962C8B-B14F-4D97-AF65-F5344CB8AC3E}">
        <p14:creationId xmlns:p14="http://schemas.microsoft.com/office/powerpoint/2010/main" val="2393117584"/>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r>
              <a:rPr lang="zh-CN" altLang="en-US" dirty="0"/>
              <a:t>搜索文本</a:t>
            </a:r>
            <a:endParaRPr lang="en-US" altLang="zh-CN" dirty="0"/>
          </a:p>
          <a:p>
            <a:pPr marL="0" indent="0">
              <a:buNone/>
            </a:pPr>
            <a:endParaRPr lang="en-US" altLang="zh-CN" dirty="0"/>
          </a:p>
          <a:p>
            <a:pPr marL="0" indent="0">
              <a:buNone/>
            </a:pPr>
            <a:r>
              <a:rPr lang="en-US" altLang="zh-CN" sz="2000" b="1" dirty="0"/>
              <a:t>concordance</a:t>
            </a:r>
            <a:r>
              <a:rPr lang="zh-CN" altLang="en-US" sz="2000" b="1" dirty="0"/>
              <a:t>方法：查找文本中的某个词</a:t>
            </a:r>
            <a:endParaRPr lang="en-US" altLang="zh-CN" sz="2000" dirty="0"/>
          </a:p>
          <a:p>
            <a:pPr marL="0" indent="0">
              <a:buNone/>
            </a:pPr>
            <a:r>
              <a:rPr lang="zh-CN" altLang="en-US" sz="2000" dirty="0"/>
              <a:t>代码：</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输出：</a:t>
            </a:r>
            <a:endParaRPr lang="en-US" altLang="zh-CN" sz="2000" dirty="0"/>
          </a:p>
          <a:p>
            <a:pPr marL="0" indent="0">
              <a:buNone/>
            </a:pPr>
            <a:endParaRPr lang="en-US" altLang="zh-CN" sz="2000" dirty="0"/>
          </a:p>
          <a:p>
            <a:pPr marL="0" indent="0">
              <a:buNone/>
            </a:pPr>
            <a:endParaRPr lang="en-US" altLang="zh-CN" dirty="0"/>
          </a:p>
          <a:p>
            <a:pPr marL="0" indent="0">
              <a:buNone/>
            </a:pPr>
            <a:endParaRPr lang="en-US" altLang="zh-CN"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63691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text1.concordance("monstrous")</a:t>
            </a:r>
          </a:p>
        </p:txBody>
      </p:sp>
      <p:sp>
        <p:nvSpPr>
          <p:cNvPr id="5" name="文本框 4">
            <a:extLst>
              <a:ext uri="{FF2B5EF4-FFF2-40B4-BE49-F238E27FC236}">
                <a16:creationId xmlns:a16="http://schemas.microsoft.com/office/drawing/2014/main" id="{05CC4F6A-9152-4716-8B92-02841D1BD5DC}"/>
              </a:ext>
            </a:extLst>
          </p:cNvPr>
          <p:cNvSpPr txBox="1"/>
          <p:nvPr/>
        </p:nvSpPr>
        <p:spPr>
          <a:xfrm>
            <a:off x="323528" y="3789040"/>
            <a:ext cx="8352928" cy="2308324"/>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a:latin typeface="Consolas" panose="020B0609020204030204" pitchFamily="49" charset="0"/>
              </a:rPr>
              <a:t>Displaying 11 of 11 matches:</a:t>
            </a:r>
          </a:p>
          <a:p>
            <a:r>
              <a:rPr lang="en-US" altLang="zh-CN" sz="1200" dirty="0" err="1">
                <a:latin typeface="Consolas" panose="020B0609020204030204" pitchFamily="49" charset="0"/>
              </a:rPr>
              <a:t>ong</a:t>
            </a:r>
            <a:r>
              <a:rPr lang="en-US" altLang="zh-CN" sz="1200" dirty="0">
                <a:latin typeface="Consolas" panose="020B0609020204030204" pitchFamily="49" charset="0"/>
              </a:rPr>
              <a:t> the former , one was of a most monstrous size . ... This came towards us , </a:t>
            </a:r>
          </a:p>
          <a:p>
            <a:r>
              <a:rPr lang="en-US" altLang="zh-CN" sz="1200" dirty="0">
                <a:latin typeface="Consolas" panose="020B0609020204030204" pitchFamily="49" charset="0"/>
              </a:rPr>
              <a:t>ON OF THE PSALMS . " Touching that monstrous bulk of the whale or </a:t>
            </a:r>
            <a:r>
              <a:rPr lang="en-US" altLang="zh-CN" sz="1200" dirty="0" err="1">
                <a:latin typeface="Consolas" panose="020B0609020204030204" pitchFamily="49" charset="0"/>
              </a:rPr>
              <a:t>ork</a:t>
            </a:r>
            <a:r>
              <a:rPr lang="en-US" altLang="zh-CN" sz="1200" dirty="0">
                <a:latin typeface="Consolas" panose="020B0609020204030204" pitchFamily="49" charset="0"/>
              </a:rPr>
              <a:t> we have r</a:t>
            </a:r>
          </a:p>
          <a:p>
            <a:r>
              <a:rPr lang="en-US" altLang="zh-CN" sz="1200" dirty="0" err="1">
                <a:latin typeface="Consolas" panose="020B0609020204030204" pitchFamily="49" charset="0"/>
              </a:rPr>
              <a:t>ll</a:t>
            </a:r>
            <a:r>
              <a:rPr lang="en-US" altLang="zh-CN" sz="1200" dirty="0">
                <a:latin typeface="Consolas" panose="020B0609020204030204" pitchFamily="49" charset="0"/>
              </a:rPr>
              <a:t> over with a heathenish array of monstrous clubs and spears . Some were thick</a:t>
            </a:r>
          </a:p>
          <a:p>
            <a:r>
              <a:rPr lang="en-US" altLang="zh-CN" sz="1200" dirty="0">
                <a:latin typeface="Consolas" panose="020B0609020204030204" pitchFamily="49" charset="0"/>
              </a:rPr>
              <a:t>d as you gazed , and wondered what monstrous cannibal and savage could ever </a:t>
            </a:r>
            <a:r>
              <a:rPr lang="en-US" altLang="zh-CN" sz="1200" dirty="0" err="1">
                <a:latin typeface="Consolas" panose="020B0609020204030204" pitchFamily="49" charset="0"/>
              </a:rPr>
              <a:t>hav</a:t>
            </a:r>
            <a:endParaRPr lang="en-US" altLang="zh-CN" sz="1200" dirty="0">
              <a:latin typeface="Consolas" panose="020B0609020204030204" pitchFamily="49" charset="0"/>
            </a:endParaRPr>
          </a:p>
          <a:p>
            <a:r>
              <a:rPr lang="en-US" altLang="zh-CN" sz="1200" dirty="0">
                <a:latin typeface="Consolas" panose="020B0609020204030204" pitchFamily="49" charset="0"/>
              </a:rPr>
              <a:t>that has survived the flood ; most monstrous and most mountainous ! That </a:t>
            </a:r>
            <a:r>
              <a:rPr lang="en-US" altLang="zh-CN" sz="1200" dirty="0" err="1">
                <a:latin typeface="Consolas" panose="020B0609020204030204" pitchFamily="49" charset="0"/>
              </a:rPr>
              <a:t>Himmal</a:t>
            </a:r>
            <a:endParaRPr lang="en-US" altLang="zh-CN" sz="1200" dirty="0">
              <a:latin typeface="Consolas" panose="020B0609020204030204" pitchFamily="49" charset="0"/>
            </a:endParaRPr>
          </a:p>
          <a:p>
            <a:r>
              <a:rPr lang="en-US" altLang="zh-CN" sz="1200" dirty="0">
                <a:latin typeface="Consolas" panose="020B0609020204030204" pitchFamily="49" charset="0"/>
              </a:rPr>
              <a:t>they might scout at Moby Dick as a monstrous fable , or still worse and more de</a:t>
            </a:r>
          </a:p>
          <a:p>
            <a:r>
              <a:rPr lang="en-US" altLang="zh-CN" sz="1200" dirty="0" err="1">
                <a:latin typeface="Consolas" panose="020B0609020204030204" pitchFamily="49" charset="0"/>
              </a:rPr>
              <a:t>th</a:t>
            </a:r>
            <a:r>
              <a:rPr lang="en-US" altLang="zh-CN" sz="1200" dirty="0">
                <a:latin typeface="Consolas" panose="020B0609020204030204" pitchFamily="49" charset="0"/>
              </a:rPr>
              <a:t> of </a:t>
            </a:r>
            <a:r>
              <a:rPr lang="en-US" altLang="zh-CN" sz="1200" dirty="0" err="1">
                <a:latin typeface="Consolas" panose="020B0609020204030204" pitchFamily="49" charset="0"/>
              </a:rPr>
              <a:t>Radney</a:t>
            </a:r>
            <a:r>
              <a:rPr lang="en-US" altLang="zh-CN" sz="1200" dirty="0">
                <a:latin typeface="Consolas" panose="020B0609020204030204" pitchFamily="49" charset="0"/>
              </a:rPr>
              <a:t> .'" CHAPTER 55 Of the Monstrous Pictures of Whales . I shall ere l</a:t>
            </a:r>
          </a:p>
          <a:p>
            <a:r>
              <a:rPr lang="en-US" altLang="zh-CN" sz="1200" dirty="0" err="1">
                <a:latin typeface="Consolas" panose="020B0609020204030204" pitchFamily="49" charset="0"/>
              </a:rPr>
              <a:t>ing</a:t>
            </a:r>
            <a:r>
              <a:rPr lang="en-US" altLang="zh-CN" sz="1200" dirty="0">
                <a:latin typeface="Consolas" panose="020B0609020204030204" pitchFamily="49" charset="0"/>
              </a:rPr>
              <a:t> Scenes . In </a:t>
            </a:r>
            <a:r>
              <a:rPr lang="en-US" altLang="zh-CN" sz="1200" dirty="0" err="1">
                <a:latin typeface="Consolas" panose="020B0609020204030204" pitchFamily="49" charset="0"/>
              </a:rPr>
              <a:t>connexion</a:t>
            </a:r>
            <a:r>
              <a:rPr lang="en-US" altLang="zh-CN" sz="1200" dirty="0">
                <a:latin typeface="Consolas" panose="020B0609020204030204" pitchFamily="49" charset="0"/>
              </a:rPr>
              <a:t> with the monstrous pictures of whales , I am strongly</a:t>
            </a:r>
          </a:p>
          <a:p>
            <a:r>
              <a:rPr lang="en-US" altLang="zh-CN" sz="1200" dirty="0">
                <a:latin typeface="Consolas" panose="020B0609020204030204" pitchFamily="49" charset="0"/>
              </a:rPr>
              <a:t>ere to enter upon those still more monstrous stories of them which are to be </a:t>
            </a:r>
            <a:r>
              <a:rPr lang="en-US" altLang="zh-CN" sz="1200" dirty="0" err="1">
                <a:latin typeface="Consolas" panose="020B0609020204030204" pitchFamily="49" charset="0"/>
              </a:rPr>
              <a:t>fo</a:t>
            </a:r>
            <a:endParaRPr lang="en-US" altLang="zh-CN" sz="1200" dirty="0">
              <a:latin typeface="Consolas" panose="020B0609020204030204" pitchFamily="49" charset="0"/>
            </a:endParaRPr>
          </a:p>
          <a:p>
            <a:r>
              <a:rPr lang="en-US" altLang="zh-CN" sz="1200" dirty="0" err="1">
                <a:latin typeface="Consolas" panose="020B0609020204030204" pitchFamily="49" charset="0"/>
              </a:rPr>
              <a:t>ght</a:t>
            </a:r>
            <a:r>
              <a:rPr lang="en-US" altLang="zh-CN" sz="1200" dirty="0">
                <a:latin typeface="Consolas" panose="020B0609020204030204" pitchFamily="49" charset="0"/>
              </a:rPr>
              <a:t> have been rummaged out of this monstrous cabinet there is no telling . But </a:t>
            </a:r>
          </a:p>
          <a:p>
            <a:r>
              <a:rPr lang="en-US" altLang="zh-CN" sz="1200" dirty="0">
                <a:latin typeface="Consolas" panose="020B0609020204030204" pitchFamily="49" charset="0"/>
              </a:rPr>
              <a:t>of Whale - Bones ; for Whales of a monstrous size are oftentimes cast up dead u</a:t>
            </a:r>
          </a:p>
        </p:txBody>
      </p:sp>
    </p:spTree>
    <p:extLst>
      <p:ext uri="{BB962C8B-B14F-4D97-AF65-F5344CB8AC3E}">
        <p14:creationId xmlns:p14="http://schemas.microsoft.com/office/powerpoint/2010/main" val="3929495733"/>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1" y="8358"/>
            <a:ext cx="5832475" cy="777240"/>
          </a:xfrm>
        </p:spPr>
        <p:txBody>
          <a:bodyPr/>
          <a:lstStyle/>
          <a:p>
            <a:r>
              <a:rPr lang="en-US" altLang="zh-CN" dirty="0"/>
              <a:t>1.1  </a:t>
            </a:r>
            <a:r>
              <a:rPr lang="zh-CN" altLang="en-US" dirty="0"/>
              <a:t>语言计算：文本和词汇</a:t>
            </a:r>
          </a:p>
        </p:txBody>
      </p:sp>
      <p:sp>
        <p:nvSpPr>
          <p:cNvPr id="3" name="内容占位符 2"/>
          <p:cNvSpPr>
            <a:spLocks noGrp="1"/>
          </p:cNvSpPr>
          <p:nvPr>
            <p:ph idx="1"/>
          </p:nvPr>
        </p:nvSpPr>
        <p:spPr>
          <a:xfrm>
            <a:off x="230832" y="1009531"/>
            <a:ext cx="8589640" cy="5184576"/>
          </a:xfrm>
        </p:spPr>
        <p:txBody>
          <a:bodyPr/>
          <a:lstStyle/>
          <a:p>
            <a:pPr marL="0" indent="0">
              <a:buNone/>
            </a:pPr>
            <a:r>
              <a:rPr lang="en-US" altLang="zh-CN" sz="2000" b="1" dirty="0" err="1"/>
              <a:t>common_contexts</a:t>
            </a:r>
            <a:r>
              <a:rPr lang="zh-CN" altLang="en-US" sz="2000" b="1" dirty="0"/>
              <a:t>方法：查找文本中某两个词共同的上下文</a:t>
            </a:r>
            <a:endParaRPr lang="en-US" altLang="zh-CN" sz="2000" b="1" dirty="0"/>
          </a:p>
          <a:p>
            <a:pPr marL="0" indent="0">
              <a:buNone/>
            </a:pPr>
            <a:endParaRPr lang="en-US" altLang="zh-CN" sz="2000" dirty="0"/>
          </a:p>
          <a:p>
            <a:pPr marL="0" indent="0">
              <a:buNone/>
            </a:pPr>
            <a:r>
              <a:rPr lang="zh-CN" altLang="en-US" sz="2000" dirty="0"/>
              <a:t>代码：查找</a:t>
            </a:r>
            <a:r>
              <a:rPr lang="en-US" altLang="zh-CN" sz="2000" dirty="0"/>
              <a:t>text2</a:t>
            </a:r>
            <a:r>
              <a:rPr lang="zh-CN" altLang="en-US" sz="2000" dirty="0"/>
              <a:t>中</a:t>
            </a:r>
            <a:r>
              <a:rPr lang="en-US" altLang="zh-CN" sz="2000" dirty="0"/>
              <a:t>"monstrous"</a:t>
            </a:r>
            <a:r>
              <a:rPr lang="zh-CN" altLang="en-US" sz="2000" dirty="0"/>
              <a:t>和</a:t>
            </a:r>
            <a:r>
              <a:rPr lang="en-US" altLang="zh-CN" sz="2000" dirty="0"/>
              <a:t>"very"</a:t>
            </a:r>
            <a:r>
              <a:rPr lang="zh-CN" altLang="en-US" sz="2000" dirty="0"/>
              <a:t>共同的上下文</a:t>
            </a:r>
            <a:endParaRPr lang="en-US" altLang="zh-CN" sz="2000" dirty="0"/>
          </a:p>
          <a:p>
            <a:pPr marL="0" indent="0">
              <a:buNone/>
            </a:pPr>
            <a:endParaRPr lang="en-US" altLang="zh-CN" dirty="0"/>
          </a:p>
          <a:p>
            <a:pPr marL="0" indent="0">
              <a:buNone/>
            </a:pPr>
            <a:endParaRPr lang="en-US" altLang="zh-CN" sz="2000" dirty="0"/>
          </a:p>
          <a:p>
            <a:pPr marL="0" indent="0">
              <a:buNone/>
            </a:pPr>
            <a:r>
              <a:rPr lang="zh-CN" altLang="en-US" sz="2000" dirty="0"/>
              <a:t>输出</a:t>
            </a:r>
            <a:r>
              <a:rPr lang="zh-CN" altLang="en-US" sz="2000" dirty="0">
                <a:sym typeface="Wingdings" panose="05000000000000000000" pitchFamily="2" charset="2"/>
              </a:rPr>
              <a:t>：</a:t>
            </a:r>
            <a:endParaRPr lang="en-US" altLang="zh-CN" sz="2000" dirty="0"/>
          </a:p>
        </p:txBody>
      </p:sp>
      <p:sp>
        <p:nvSpPr>
          <p:cNvPr id="6" name="文本框 5">
            <a:extLst>
              <a:ext uri="{FF2B5EF4-FFF2-40B4-BE49-F238E27FC236}">
                <a16:creationId xmlns:a16="http://schemas.microsoft.com/office/drawing/2014/main" id="{B8619421-5825-42B3-8ACA-0FDDD09F853F}"/>
              </a:ext>
            </a:extLst>
          </p:cNvPr>
          <p:cNvSpPr txBox="1"/>
          <p:nvPr/>
        </p:nvSpPr>
        <p:spPr>
          <a:xfrm>
            <a:off x="323528" y="2276872"/>
            <a:ext cx="8352928" cy="369332"/>
          </a:xfrm>
          <a:prstGeom prst="rect">
            <a:avLst/>
          </a:prstGeom>
          <a:solidFill>
            <a:schemeClr val="bg1">
              <a:lumMod val="95000"/>
            </a:schemeClr>
          </a:solidFill>
          <a:ln>
            <a:solidFill>
              <a:schemeClr val="bg1">
                <a:lumMod val="65000"/>
              </a:schemeClr>
            </a:solidFill>
          </a:ln>
        </p:spPr>
        <p:txBody>
          <a:bodyPr wrap="square" rtlCol="0">
            <a:spAutoFit/>
          </a:bodyPr>
          <a:lstStyle/>
          <a:p>
            <a:r>
              <a:rPr lang="en-US" altLang="zh-CN" dirty="0">
                <a:latin typeface="Consolas" panose="020B0609020204030204" pitchFamily="49" charset="0"/>
              </a:rPr>
              <a:t>text2.common_contexts(["monstrous", "very"])</a:t>
            </a:r>
          </a:p>
        </p:txBody>
      </p:sp>
      <p:sp>
        <p:nvSpPr>
          <p:cNvPr id="5" name="文本框 4">
            <a:extLst>
              <a:ext uri="{FF2B5EF4-FFF2-40B4-BE49-F238E27FC236}">
                <a16:creationId xmlns:a16="http://schemas.microsoft.com/office/drawing/2014/main" id="{766D9921-6A1D-4CC5-AA7D-8A485B7589F6}"/>
              </a:ext>
            </a:extLst>
          </p:cNvPr>
          <p:cNvSpPr txBox="1"/>
          <p:nvPr/>
        </p:nvSpPr>
        <p:spPr>
          <a:xfrm>
            <a:off x="323528" y="3429000"/>
            <a:ext cx="8352928" cy="276999"/>
          </a:xfrm>
          <a:prstGeom prst="rect">
            <a:avLst/>
          </a:prstGeom>
          <a:solidFill>
            <a:schemeClr val="accent2">
              <a:lumMod val="10000"/>
              <a:lumOff val="90000"/>
            </a:schemeClr>
          </a:solidFill>
          <a:ln>
            <a:solidFill>
              <a:schemeClr val="bg1">
                <a:lumMod val="65000"/>
              </a:schemeClr>
            </a:solidFill>
          </a:ln>
        </p:spPr>
        <p:txBody>
          <a:bodyPr wrap="square" rtlCol="0">
            <a:spAutoFit/>
          </a:bodyPr>
          <a:lstStyle/>
          <a:p>
            <a:r>
              <a:rPr lang="en-US" altLang="zh-CN" sz="1200" dirty="0" err="1">
                <a:latin typeface="Consolas" panose="020B0609020204030204" pitchFamily="49" charset="0"/>
              </a:rPr>
              <a:t>a_pretty</a:t>
            </a:r>
            <a:r>
              <a:rPr lang="en-US" altLang="zh-CN" sz="1200" dirty="0">
                <a:latin typeface="Consolas" panose="020B0609020204030204" pitchFamily="49" charset="0"/>
              </a:rPr>
              <a:t> </a:t>
            </a:r>
            <a:r>
              <a:rPr lang="en-US" altLang="zh-CN" sz="1200" dirty="0" err="1">
                <a:latin typeface="Consolas" panose="020B0609020204030204" pitchFamily="49" charset="0"/>
              </a:rPr>
              <a:t>am_glad</a:t>
            </a:r>
            <a:r>
              <a:rPr lang="en-US" altLang="zh-CN" sz="1200" dirty="0">
                <a:latin typeface="Consolas" panose="020B0609020204030204" pitchFamily="49" charset="0"/>
              </a:rPr>
              <a:t> </a:t>
            </a:r>
            <a:r>
              <a:rPr lang="en-US" altLang="zh-CN" sz="1200" dirty="0" err="1">
                <a:latin typeface="Consolas" panose="020B0609020204030204" pitchFamily="49" charset="0"/>
              </a:rPr>
              <a:t>a_lucky</a:t>
            </a:r>
            <a:r>
              <a:rPr lang="en-US" altLang="zh-CN" sz="1200" dirty="0">
                <a:latin typeface="Consolas" panose="020B0609020204030204" pitchFamily="49" charset="0"/>
              </a:rPr>
              <a:t> </a:t>
            </a:r>
            <a:r>
              <a:rPr lang="en-US" altLang="zh-CN" sz="1200" dirty="0" err="1">
                <a:latin typeface="Consolas" panose="020B0609020204030204" pitchFamily="49" charset="0"/>
              </a:rPr>
              <a:t>is_pretty</a:t>
            </a:r>
            <a:r>
              <a:rPr lang="en-US" altLang="zh-CN" sz="1200" dirty="0">
                <a:latin typeface="Consolas" panose="020B0609020204030204" pitchFamily="49" charset="0"/>
              </a:rPr>
              <a:t> </a:t>
            </a:r>
            <a:r>
              <a:rPr lang="en-US" altLang="zh-CN" sz="1200" dirty="0" err="1">
                <a:latin typeface="Consolas" panose="020B0609020204030204" pitchFamily="49" charset="0"/>
              </a:rPr>
              <a:t>be_glad</a:t>
            </a:r>
            <a:endParaRPr lang="en-US" altLang="zh-CN" sz="1200" dirty="0">
              <a:latin typeface="Consolas" panose="020B0609020204030204" pitchFamily="49" charset="0"/>
            </a:endParaRPr>
          </a:p>
        </p:txBody>
      </p:sp>
    </p:spTree>
    <p:extLst>
      <p:ext uri="{BB962C8B-B14F-4D97-AF65-F5344CB8AC3E}">
        <p14:creationId xmlns:p14="http://schemas.microsoft.com/office/powerpoint/2010/main" val="290712087"/>
      </p:ext>
    </p:extLst>
  </p:cSld>
  <p:clrMapOvr>
    <a:masterClrMapping/>
  </p:clrMapOvr>
  <p:transition>
    <p:push dir="u"/>
  </p:transition>
</p:sld>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014C83"/>
      </a:dk2>
      <a:lt2>
        <a:srgbClr val="EEECE1"/>
      </a:lt2>
      <a:accent1>
        <a:srgbClr val="014C8D"/>
      </a:accent1>
      <a:accent2>
        <a:srgbClr val="012E57"/>
      </a:accent2>
      <a:accent3>
        <a:srgbClr val="24673E"/>
      </a:accent3>
      <a:accent4>
        <a:srgbClr val="3371A4"/>
      </a:accent4>
      <a:accent5>
        <a:srgbClr val="4BACC6"/>
      </a:accent5>
      <a:accent6>
        <a:srgbClr val="7FA6C7"/>
      </a:accent6>
      <a:hlink>
        <a:srgbClr val="0000FF"/>
      </a:hlink>
      <a:folHlink>
        <a:srgbClr val="CDDBE8"/>
      </a:folHlink>
    </a:clrScheme>
    <a:fontScheme name="微软雅黑">
      <a:majorFont>
        <a:latin typeface="Franklin Gothic Medium"/>
        <a:ea typeface="微软雅黑"/>
        <a:cs typeface=""/>
      </a:majorFont>
      <a:minorFont>
        <a:latin typeface="Franklin Gothic Medium"/>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8232</TotalTime>
  <Words>3425</Words>
  <Application>Microsoft Office PowerPoint</Application>
  <PresentationFormat>全屏显示(4:3)</PresentationFormat>
  <Paragraphs>719</Paragraphs>
  <Slides>47</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宋体</vt:lpstr>
      <vt:lpstr>微软雅黑</vt:lpstr>
      <vt:lpstr>Arial</vt:lpstr>
      <vt:lpstr>Calibri</vt:lpstr>
      <vt:lpstr>Consolas</vt:lpstr>
      <vt:lpstr>Franklin Gothic Medium</vt:lpstr>
      <vt:lpstr>Times New Roman</vt:lpstr>
      <vt:lpstr>Wingdings</vt:lpstr>
      <vt:lpstr>Office 主题​​</vt:lpstr>
      <vt:lpstr>PowerPoint 演示文稿</vt:lpstr>
      <vt:lpstr>本章主要内容</vt:lpstr>
      <vt:lpstr>1.1  语言计算：文本和词汇</vt:lpstr>
      <vt:lpstr>1.1  语言计算：文本和词汇</vt:lpstr>
      <vt:lpstr>1.1  语言计算：文本和词汇</vt:lpstr>
      <vt:lpstr>1.1  语言计算：文本和词汇</vt:lpstr>
      <vt:lpstr>1.1  语言计算：文本和词汇</vt:lpstr>
      <vt:lpstr>1.1  语言计算：文本和词汇</vt:lpstr>
      <vt:lpstr>1.1  语言计算：文本和词汇</vt:lpstr>
      <vt:lpstr>1.1  语言计算：文本和词汇</vt:lpstr>
      <vt:lpstr>1.1  语言计算：文本和词汇</vt:lpstr>
      <vt:lpstr>1.1  语言计算：文本和词汇</vt:lpstr>
      <vt:lpstr>1.1  语言计算：文本和词汇</vt:lpstr>
      <vt:lpstr>1.1  语言计算：文本和词汇</vt:lpstr>
      <vt:lpstr>1.1  语言计算：文本和词汇</vt:lpstr>
      <vt:lpstr>1.1  语言计算：文本和词汇</vt:lpstr>
      <vt:lpstr>1.2  近观Python：将文本当作词列表</vt:lpstr>
      <vt:lpstr>1.2  近观Python：将文本当作词列表</vt:lpstr>
      <vt:lpstr>1.2  近观Python：将文本当作词列表</vt:lpstr>
      <vt:lpstr>1.2  近观Python：将文本当作词列表</vt:lpstr>
      <vt:lpstr>1.2  近观Python：将文本当作词列表</vt:lpstr>
      <vt:lpstr>1.2  近观Python：将文本当作词列表</vt:lpstr>
      <vt:lpstr>1.2  近观Python：将文本当作词列表</vt:lpstr>
      <vt:lpstr>1.2  近观Python：将文本当作词列表</vt:lpstr>
      <vt:lpstr>1.2  近观Python：将文本当作词列表</vt:lpstr>
      <vt:lpstr>1.2  近观Python：将文本当作词列表</vt:lpstr>
      <vt:lpstr>1.2  近观Python：将文本当作词列表</vt:lpstr>
      <vt:lpstr>1.2  近观Python：将文本当作词列表</vt:lpstr>
      <vt:lpstr>1.2  近观Python：将文本当作词列表</vt:lpstr>
      <vt:lpstr>1.3  计算语言：简单的统计</vt:lpstr>
      <vt:lpstr>1.3  计算语言：简单的统计</vt:lpstr>
      <vt:lpstr>1.3  计算语言：简单的统计</vt:lpstr>
      <vt:lpstr>1.3  计算语言：简单的统计</vt:lpstr>
      <vt:lpstr>1.3  计算语言：简单的统计</vt:lpstr>
      <vt:lpstr>1.3  计算语言：简单的统计</vt:lpstr>
      <vt:lpstr>1.3  计算语言：简单的统计</vt:lpstr>
      <vt:lpstr>1.3  计算语言：简单的统计</vt:lpstr>
      <vt:lpstr>1.3  计算语言：简单的统计</vt:lpstr>
      <vt:lpstr>1.3  计算语言：简单的统计</vt:lpstr>
      <vt:lpstr>1.4  回到Python：决策与控制</vt:lpstr>
      <vt:lpstr>1.4  回到Python：决策与控制</vt:lpstr>
      <vt:lpstr>1.4  回到Python：决策与控制</vt:lpstr>
      <vt:lpstr>1.4  回到Python：决策与控制</vt:lpstr>
      <vt:lpstr>1.5  自动理解自然语言</vt:lpstr>
      <vt:lpstr>1.5  自动理解自然语言</vt:lpstr>
      <vt:lpstr>1.5  自动理解自然语言</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wangjing</dc:creator>
  <cp:lastModifiedBy>Zhang Hong</cp:lastModifiedBy>
  <cp:revision>484</cp:revision>
  <dcterms:created xsi:type="dcterms:W3CDTF">2011-06-03T14:53:06Z</dcterms:created>
  <dcterms:modified xsi:type="dcterms:W3CDTF">2018-04-14T02:45:59Z</dcterms:modified>
</cp:coreProperties>
</file>