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6" r:id="rId7"/>
    <p:sldId id="270" r:id="rId8"/>
    <p:sldId id="267" r:id="rId9"/>
    <p:sldId id="268" r:id="rId10"/>
    <p:sldId id="274" r:id="rId11"/>
    <p:sldId id="260" r:id="rId12"/>
    <p:sldId id="261" r:id="rId13"/>
    <p:sldId id="262" r:id="rId14"/>
    <p:sldId id="263" r:id="rId15"/>
    <p:sldId id="264" r:id="rId16"/>
    <p:sldId id="265" r:id="rId17"/>
    <p:sldId id="271"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幼儿园管理系统</a:t>
            </a:r>
            <a:endParaRPr lang="zh-CN" altLang="en-US"/>
          </a:p>
        </p:txBody>
      </p:sp>
      <p:sp>
        <p:nvSpPr>
          <p:cNvPr id="3" name="副标题 2"/>
          <p:cNvSpPr>
            <a:spLocks noGrp="1"/>
          </p:cNvSpPr>
          <p:nvPr>
            <p:ph type="subTitle" idx="1"/>
          </p:nvPr>
        </p:nvSpPr>
        <p:spPr/>
        <p:txBody>
          <a:bodyPr>
            <a:normAutofit fontScale="90000"/>
          </a:bodyPr>
          <a:p>
            <a:r>
              <a:rPr lang="zh-CN" altLang="en-US" sz="4000"/>
              <a:t>开发报告</a:t>
            </a:r>
            <a:endParaRPr lang="zh-CN" altLang="en-US" sz="4000"/>
          </a:p>
          <a:p>
            <a:endParaRPr lang="zh-CN" altLang="en-US"/>
          </a:p>
          <a:p>
            <a:r>
              <a:rPr lang="zh-CN" altLang="en-US"/>
              <a:t>                                                                                     作者：</a:t>
            </a:r>
            <a:r>
              <a:rPr lang="zh-CN" altLang="en-US"/>
              <a:t>龚明红 </a:t>
            </a:r>
            <a:r>
              <a:rPr lang="en-US" altLang="zh-CN"/>
              <a:t>2017051604091</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测试项目</a:t>
            </a:r>
            <a:endParaRPr lang="zh-CN" altLang="en-US" sz="3200"/>
          </a:p>
        </p:txBody>
      </p:sp>
      <p:sp>
        <p:nvSpPr>
          <p:cNvPr id="3" name="内容占位符 2"/>
          <p:cNvSpPr>
            <a:spLocks noGrp="1"/>
          </p:cNvSpPr>
          <p:nvPr>
            <p:ph idx="1"/>
          </p:nvPr>
        </p:nvSpPr>
        <p:spPr/>
        <p:txBody>
          <a:bodyPr/>
          <a:p>
            <a:pPr marL="0" indent="0">
              <a:buNone/>
            </a:pPr>
            <a:r>
              <a:rPr lang="zh-CN" altLang="en-US" sz="1800"/>
              <a:t>以申请请假为例进行集成测试：</a:t>
            </a:r>
            <a:endParaRPr lang="zh-CN" altLang="en-US" sz="1800"/>
          </a:p>
          <a:p>
            <a:pPr marL="0" indent="0">
              <a:buNone/>
            </a:pPr>
            <a:r>
              <a:rPr lang="zh-CN" altLang="en-US" sz="1800"/>
              <a:t>申请请假的</a:t>
            </a:r>
            <a:r>
              <a:rPr lang="zh-CN" altLang="en-US" sz="1800"/>
              <a:t>数据流图</a:t>
            </a:r>
            <a:endParaRPr lang="zh-CN" altLang="en-US" sz="1800"/>
          </a:p>
          <a:p>
            <a:pPr marL="0" indent="0">
              <a:buNone/>
            </a:pPr>
            <a:endParaRPr lang="zh-CN" altLang="en-US" sz="1800"/>
          </a:p>
        </p:txBody>
      </p:sp>
      <p:graphicFrame>
        <p:nvGraphicFramePr>
          <p:cNvPr id="5" name="表格 4"/>
          <p:cNvGraphicFramePr/>
          <p:nvPr>
            <p:custDataLst>
              <p:tags r:id="rId1"/>
            </p:custDataLst>
          </p:nvPr>
        </p:nvGraphicFramePr>
        <p:xfrm>
          <a:off x="6357302" y="1365250"/>
          <a:ext cx="5318760" cy="5085715"/>
        </p:xfrm>
        <a:graphic>
          <a:graphicData uri="http://schemas.openxmlformats.org/drawingml/2006/table">
            <a:tbl>
              <a:tblPr firstRow="1" bandRow="1">
                <a:tableStyleId>{5940675A-B579-460E-94D1-54222C63F5DA}</a:tableStyleId>
              </a:tblPr>
              <a:tblGrid>
                <a:gridCol w="1697990"/>
                <a:gridCol w="735330"/>
                <a:gridCol w="1217295"/>
                <a:gridCol w="1668145"/>
              </a:tblGrid>
              <a:tr h="384175">
                <a:tc>
                  <a:txBody>
                    <a:bodyPr/>
                    <a:p>
                      <a:pPr indent="0">
                        <a:buNone/>
                      </a:pPr>
                      <a:r>
                        <a:rPr lang="en-US" sz="1400" b="0">
                          <a:latin typeface="+mn-ea"/>
                          <a:cs typeface="仿宋" panose="02010609060101010101" charset="-122"/>
                        </a:rPr>
                        <a:t>测试用例编号</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007</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用例名称</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请假</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1400" b="0">
                          <a:latin typeface="+mn-ea"/>
                          <a:cs typeface="仿宋" panose="02010609060101010101" charset="-122"/>
                        </a:rPr>
                        <a:t>测试目的</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测试用户是否能够成功提交请假信息</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65175">
                <a:tc>
                  <a:txBody>
                    <a:bodyPr/>
                    <a:p>
                      <a:pPr indent="0">
                        <a:buNone/>
                      </a:pPr>
                      <a:r>
                        <a:rPr lang="en-US" sz="1400" b="0">
                          <a:latin typeface="+mn-ea"/>
                          <a:cs typeface="仿宋" panose="02010609060101010101" charset="-122"/>
                        </a:rPr>
                        <a:t>预置条件</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mn-ea"/>
                        </a:rPr>
                        <a:t>1.登录数据正确接口并接口调用正常。</a:t>
                      </a:r>
                      <a:endParaRPr lang="en-US" sz="1400" b="0">
                        <a:latin typeface="+mn-ea"/>
                        <a:cs typeface="+mn-ea"/>
                      </a:endParaRPr>
                    </a:p>
                    <a:p>
                      <a:pPr indent="0">
                        <a:buNone/>
                      </a:pPr>
                      <a:r>
                        <a:rPr lang="en-US" sz="1400" b="0">
                          <a:latin typeface="+mn-ea"/>
                          <a:cs typeface="+mn-ea"/>
                        </a:rPr>
                        <a:t>2.进入系统页面</a:t>
                      </a:r>
                      <a:endParaRPr lang="en-US" sz="1400" b="0">
                        <a:latin typeface="+mn-ea"/>
                        <a:cs typeface="+mn-ea"/>
                      </a:endParaRPr>
                    </a:p>
                    <a:p>
                      <a:pPr indent="0">
                        <a:buNone/>
                      </a:pPr>
                      <a:r>
                        <a:rPr lang="en-US" sz="1400" b="0">
                          <a:latin typeface="+mn-ea"/>
                          <a:cs typeface="+mn-ea"/>
                        </a:rPr>
                        <a:t>3.点击请假管理</a:t>
                      </a:r>
                      <a:endParaRPr lang="en-US" altLang="en-US" sz="14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70205">
                <a:tc>
                  <a:txBody>
                    <a:bodyPr/>
                    <a:p>
                      <a:pPr indent="0">
                        <a:buNone/>
                      </a:pPr>
                      <a:r>
                        <a:rPr lang="en-US" sz="1400" b="0">
                          <a:latin typeface="+mn-ea"/>
                          <a:cs typeface="仿宋" panose="02010609060101010101" charset="-122"/>
                        </a:rPr>
                        <a:t>例外情况</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系统出错</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893445">
                <a:tc>
                  <a:txBody>
                    <a:bodyPr/>
                    <a:p>
                      <a:pPr indent="0">
                        <a:buNone/>
                      </a:pPr>
                      <a:r>
                        <a:rPr lang="en-US" sz="1400" b="0">
                          <a:latin typeface="+mn-ea"/>
                          <a:cs typeface="仿宋" panose="02010609060101010101" charset="-122"/>
                        </a:rPr>
                        <a:t>测试步骤</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mn-ea"/>
                        </a:rPr>
                        <a:t>1.进入系统首页</a:t>
                      </a:r>
                      <a:endParaRPr lang="en-US" sz="1400" b="0">
                        <a:latin typeface="+mn-ea"/>
                        <a:cs typeface="+mn-ea"/>
                      </a:endParaRPr>
                    </a:p>
                    <a:p>
                      <a:pPr indent="0">
                        <a:buNone/>
                      </a:pPr>
                      <a:r>
                        <a:rPr lang="en-US" sz="1400" b="0">
                          <a:latin typeface="+mn-ea"/>
                          <a:cs typeface="+mn-ea"/>
                        </a:rPr>
                        <a:t>2.点击请假管理</a:t>
                      </a:r>
                      <a:endParaRPr lang="en-US" sz="1400" b="0">
                        <a:latin typeface="+mn-ea"/>
                        <a:cs typeface="+mn-ea"/>
                      </a:endParaRPr>
                    </a:p>
                    <a:p>
                      <a:pPr indent="0">
                        <a:buNone/>
                      </a:pPr>
                      <a:r>
                        <a:rPr lang="en-US" sz="1400" b="0">
                          <a:latin typeface="+mn-ea"/>
                          <a:cs typeface="+mn-ea"/>
                        </a:rPr>
                        <a:t>3.填写时间，原因</a:t>
                      </a:r>
                      <a:endParaRPr lang="en-US" sz="1400" b="0">
                        <a:latin typeface="+mn-ea"/>
                        <a:cs typeface="+mn-ea"/>
                      </a:endParaRPr>
                    </a:p>
                    <a:p>
                      <a:pPr indent="0">
                        <a:buNone/>
                      </a:pPr>
                      <a:r>
                        <a:rPr lang="en-US" sz="1400" b="0">
                          <a:latin typeface="+mn-ea"/>
                          <a:cs typeface="+mn-ea"/>
                        </a:rPr>
                        <a:t>4.提交 </a:t>
                      </a:r>
                      <a:endParaRPr lang="en-US" altLang="en-US" sz="14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635">
                <a:tc>
                  <a:txBody>
                    <a:bodyPr/>
                    <a:p>
                      <a:pPr indent="0">
                        <a:buNone/>
                      </a:pPr>
                      <a:r>
                        <a:rPr lang="en-US" sz="1400" b="0">
                          <a:latin typeface="+mn-ea"/>
                          <a:cs typeface="仿宋" panose="02010609060101010101" charset="-122"/>
                        </a:rPr>
                        <a:t>期望结果</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可以看见请假信息提交成功</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2270">
                <a:tc gridSpan="4">
                  <a:txBody>
                    <a:bodyPr/>
                    <a:p>
                      <a:pPr indent="0" algn="ctr">
                        <a:buNone/>
                      </a:pPr>
                      <a:r>
                        <a:rPr lang="en-US" sz="1400" b="0">
                          <a:latin typeface="+mn-ea"/>
                          <a:cs typeface="仿宋" panose="02010609060101010101" charset="-122"/>
                        </a:rPr>
                        <a:t>测试记录</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635">
                <a:tc>
                  <a:txBody>
                    <a:bodyPr/>
                    <a:p>
                      <a:pPr indent="0">
                        <a:buNone/>
                      </a:pPr>
                      <a:r>
                        <a:rPr lang="en-US" sz="1400" b="0">
                          <a:latin typeface="+mn-ea"/>
                          <a:cs typeface="仿宋" panose="02010609060101010101" charset="-122"/>
                        </a:rPr>
                        <a:t>测试人</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龚明红</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测试时间</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2020.06.28</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400" b="0">
                          <a:latin typeface="+mn-ea"/>
                          <a:cs typeface="仿宋" panose="02010609060101010101" charset="-122"/>
                        </a:rPr>
                        <a:t>测试数据</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无</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000">
                <a:tc>
                  <a:txBody>
                    <a:bodyPr/>
                    <a:p>
                      <a:pPr indent="0">
                        <a:buNone/>
                      </a:pPr>
                      <a:r>
                        <a:rPr lang="en-US" sz="1400" b="0">
                          <a:latin typeface="+mn-ea"/>
                          <a:cs typeface="仿宋" panose="02010609060101010101" charset="-122"/>
                        </a:rPr>
                        <a:t>结果描述</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提示提交成功</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2905">
                <a:tc>
                  <a:txBody>
                    <a:bodyPr/>
                    <a:p>
                      <a:pPr indent="0">
                        <a:buNone/>
                      </a:pPr>
                      <a:r>
                        <a:rPr lang="en-US" sz="1400" b="0">
                          <a:latin typeface="+mn-ea"/>
                          <a:cs typeface="仿宋" panose="02010609060101010101" charset="-122"/>
                        </a:rPr>
                        <a:t>测试评定</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通过</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pic>
        <p:nvPicPr>
          <p:cNvPr id="11" name="图片 11"/>
          <p:cNvPicPr>
            <a:picLocks noChangeAspect="1"/>
          </p:cNvPicPr>
          <p:nvPr/>
        </p:nvPicPr>
        <p:blipFill>
          <a:blip r:embed="rId2"/>
          <a:stretch>
            <a:fillRect/>
          </a:stretch>
        </p:blipFill>
        <p:spPr>
          <a:xfrm>
            <a:off x="517525" y="2655570"/>
            <a:ext cx="5680710" cy="37953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愿景文档</a:t>
            </a:r>
            <a:endParaRPr lang="zh-CN" altLang="en-US" sz="3200"/>
          </a:p>
        </p:txBody>
      </p:sp>
      <p:sp>
        <p:nvSpPr>
          <p:cNvPr id="3" name="内容占位符 2"/>
          <p:cNvSpPr>
            <a:spLocks noGrp="1"/>
          </p:cNvSpPr>
          <p:nvPr>
            <p:ph idx="1"/>
          </p:nvPr>
        </p:nvSpPr>
        <p:spPr/>
        <p:txBody>
          <a:bodyPr>
            <a:normAutofit fontScale="80000"/>
          </a:bodyPr>
          <a:p>
            <a:pPr marL="0" indent="0">
              <a:buNone/>
            </a:pPr>
            <a:r>
              <a:rPr lang="zh-CN" altLang="en-US" sz="1800">
                <a:solidFill>
                  <a:schemeClr val="accent1"/>
                </a:solidFill>
              </a:rPr>
              <a:t>涉众与用户</a:t>
            </a:r>
            <a:endParaRPr lang="zh-CN" altLang="en-US" sz="1800">
              <a:solidFill>
                <a:schemeClr val="accent1"/>
              </a:solidFill>
            </a:endParaRPr>
          </a:p>
          <a:p>
            <a:pPr marL="0" indent="0">
              <a:buNone/>
            </a:pPr>
            <a:r>
              <a:rPr lang="zh-CN" altLang="en-US" sz="1800"/>
              <a:t>涉众：程序员、客户、家长、教师、园长、项目经理</a:t>
            </a:r>
            <a:endParaRPr lang="zh-CN" altLang="en-US" sz="1800"/>
          </a:p>
          <a:p>
            <a:pPr marL="0" indent="0">
              <a:buNone/>
            </a:pPr>
            <a:r>
              <a:rPr lang="zh-CN" altLang="en-US" sz="1800"/>
              <a:t>用户：家长、教师、园长</a:t>
            </a:r>
            <a:endParaRPr lang="zh-CN" altLang="en-US" sz="1800"/>
          </a:p>
          <a:p>
            <a:pPr marL="0" indent="0">
              <a:buNone/>
            </a:pPr>
            <a:r>
              <a:rPr lang="zh-CN" altLang="en-US" sz="1800">
                <a:solidFill>
                  <a:schemeClr val="accent1"/>
                </a:solidFill>
              </a:rPr>
              <a:t>产品概述</a:t>
            </a:r>
            <a:endParaRPr lang="zh-CN" altLang="en-US" sz="1800">
              <a:solidFill>
                <a:schemeClr val="accent1"/>
              </a:solidFill>
            </a:endParaRPr>
          </a:p>
          <a:p>
            <a:pPr marL="0" indent="0">
              <a:buNone/>
            </a:pPr>
            <a:r>
              <a:rPr lang="zh-CN" altLang="en-US" sz="1800"/>
              <a:t>本系统的主要作用是让用户脱离传统管理方式，采取更加科学、有效的管理手段。</a:t>
            </a:r>
            <a:endParaRPr lang="zh-CN" altLang="en-US" sz="1800"/>
          </a:p>
          <a:p>
            <a:pPr marL="0" indent="0" algn="l" fontAlgn="auto">
              <a:lnSpc>
                <a:spcPts val="2120"/>
              </a:lnSpc>
              <a:buNone/>
            </a:pPr>
            <a:r>
              <a:rPr lang="zh-CN" altLang="en-US" sz="1600"/>
              <a:t>本系统从三个方面进行开发</a:t>
            </a:r>
            <a:endParaRPr lang="zh-CN" altLang="en-US" sz="1600"/>
          </a:p>
          <a:p>
            <a:pPr algn="l" fontAlgn="auto">
              <a:lnSpc>
                <a:spcPts val="2120"/>
              </a:lnSpc>
            </a:pPr>
            <a:r>
              <a:rPr lang="zh-CN" altLang="en-US" sz="1600"/>
              <a:t>在家长端，家长使用固定的账号进行登录，在信息管理页面可以进行密码的更改。在通知管理功能处可以查看教师和园长发布的通知。在意见功能处家长可以发表意见。请假管理处可以申请请假，查看请假状态，删除请假信息。个人考勤处可以进行签到和签退。</a:t>
            </a:r>
            <a:endParaRPr lang="zh-CN" altLang="en-US" sz="1600"/>
          </a:p>
          <a:p>
            <a:pPr algn="l" fontAlgn="auto">
              <a:lnSpc>
                <a:spcPts val="2120"/>
              </a:lnSpc>
            </a:pPr>
            <a:r>
              <a:rPr lang="zh-CN" altLang="en-US" sz="1600"/>
              <a:t>教师使用固定的账号进行登录，在个人信息页面可以进行密码修改、签到。查看学生信息，考勤管理查看学生考勤情况，对学生请假条进行审核，可以查看园长通知、对学生发布通知、教师可以向园长申请请假，可以进行发表意见。</a:t>
            </a:r>
            <a:endParaRPr lang="zh-CN" altLang="en-US" sz="1600"/>
          </a:p>
          <a:p>
            <a:pPr algn="l" fontAlgn="auto">
              <a:lnSpc>
                <a:spcPts val="2120"/>
              </a:lnSpc>
            </a:pPr>
            <a:r>
              <a:rPr lang="zh-CN" altLang="en-US" sz="1600"/>
              <a:t>园长使用固定的账号进行登录，在园长个人信息页面可以对所有的信息进行更改，对教职工、家长端发表通知，并对发表的通知进行修改和删除，可以添加教职工、学生信息（增加教师、学生）并查询所有的教师、学生名单，可以进行修改删除。查看教师、家长端发布的意见并进行删除。对教职工请假进行审核删除。</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系统集成与测试文档</a:t>
            </a:r>
            <a:endParaRPr lang="zh-CN" altLang="en-US" sz="3200"/>
          </a:p>
        </p:txBody>
      </p:sp>
      <p:sp>
        <p:nvSpPr>
          <p:cNvPr id="3" name="内容占位符 2"/>
          <p:cNvSpPr>
            <a:spLocks noGrp="1"/>
          </p:cNvSpPr>
          <p:nvPr>
            <p:ph idx="1"/>
          </p:nvPr>
        </p:nvSpPr>
        <p:spPr/>
        <p:txBody>
          <a:bodyPr/>
          <a:p>
            <a:pPr marL="0" indent="0">
              <a:buNone/>
            </a:pPr>
            <a:r>
              <a:rPr lang="zh-CN" altLang="en-US" sz="1800">
                <a:solidFill>
                  <a:schemeClr val="accent1"/>
                </a:solidFill>
              </a:rPr>
              <a:t>主要目的</a:t>
            </a:r>
            <a:endParaRPr lang="zh-CN" altLang="en-US" sz="1800">
              <a:solidFill>
                <a:schemeClr val="accent1"/>
              </a:solidFill>
            </a:endParaRPr>
          </a:p>
          <a:p>
            <a:pPr marL="0" indent="0">
              <a:buNone/>
            </a:pPr>
            <a:r>
              <a:rPr lang="zh-CN" altLang="en-US" sz="1800"/>
              <a:t>本文档的主要目的是为了发现程序中的错误，对测试进行计划，定义测试项目中每个角色的责任和工作内容。</a:t>
            </a:r>
            <a:endParaRPr lang="zh-CN" altLang="en-US" sz="1800"/>
          </a:p>
          <a:p>
            <a:pPr marL="0" indent="0">
              <a:buNone/>
            </a:pPr>
            <a:r>
              <a:rPr lang="zh-CN" altLang="en-US" sz="1800"/>
              <a:t>本测试计划主要有两类受众：测试管理人员（项目经理，客户指派人员）和测试人员。</a:t>
            </a:r>
            <a:endParaRPr lang="zh-CN" altLang="en-US" sz="1800"/>
          </a:p>
          <a:p>
            <a:pPr marL="0" indent="0">
              <a:buNone/>
            </a:pPr>
            <a:endParaRPr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3200">
                <a:sym typeface="+mn-ea"/>
              </a:rPr>
              <a:t>系统集成与测试文档</a:t>
            </a:r>
            <a:br>
              <a:rPr lang="zh-CN" altLang="en-US"/>
            </a:br>
            <a:endParaRPr lang="zh-CN" altLang="en-US"/>
          </a:p>
        </p:txBody>
      </p:sp>
      <p:sp>
        <p:nvSpPr>
          <p:cNvPr id="3" name="内容占位符 2"/>
          <p:cNvSpPr>
            <a:spLocks noGrp="1"/>
          </p:cNvSpPr>
          <p:nvPr>
            <p:ph idx="1"/>
          </p:nvPr>
        </p:nvSpPr>
        <p:spPr>
          <a:xfrm>
            <a:off x="838200" y="1825625"/>
            <a:ext cx="10515600" cy="4351338"/>
          </a:xfrm>
        </p:spPr>
        <p:txBody>
          <a:bodyPr/>
          <a:p>
            <a:pPr marL="0" indent="0">
              <a:buNone/>
            </a:pPr>
            <a:r>
              <a:rPr lang="zh-CN" altLang="en-US" sz="1800">
                <a:sym typeface="+mn-ea"/>
              </a:rPr>
              <a:t>家长端的测试项目有：</a:t>
            </a:r>
            <a:endParaRPr lang="zh-CN" altLang="en-US" sz="1800">
              <a:sym typeface="+mn-ea"/>
            </a:endParaRPr>
          </a:p>
          <a:p>
            <a:pPr marL="0" indent="0">
              <a:buNone/>
            </a:pPr>
            <a:endParaRPr lang="zh-CN" altLang="en-US"/>
          </a:p>
          <a:p>
            <a:pPr marL="0" indent="0">
              <a:buNone/>
            </a:pPr>
            <a:endParaRPr lang="zh-CN" altLang="en-US"/>
          </a:p>
          <a:p>
            <a:pPr marL="0" indent="0">
              <a:buNone/>
            </a:pPr>
            <a:endParaRPr lang="zh-CN" altLang="en-US"/>
          </a:p>
          <a:p>
            <a:endParaRPr lang="zh-CN" altLang="en-US"/>
          </a:p>
        </p:txBody>
      </p:sp>
      <p:graphicFrame>
        <p:nvGraphicFramePr>
          <p:cNvPr id="4" name="表格 3"/>
          <p:cNvGraphicFramePr/>
          <p:nvPr>
            <p:custDataLst>
              <p:tags r:id="rId1"/>
            </p:custDataLst>
          </p:nvPr>
        </p:nvGraphicFramePr>
        <p:xfrm>
          <a:off x="4788852" y="1437005"/>
          <a:ext cx="5789930" cy="4784090"/>
        </p:xfrm>
        <a:graphic>
          <a:graphicData uri="http://schemas.openxmlformats.org/drawingml/2006/table">
            <a:tbl>
              <a:tblPr firstRow="1" bandRow="1">
                <a:tableStyleId>{5940675A-B579-460E-94D1-54222C63F5DA}</a:tableStyleId>
              </a:tblPr>
              <a:tblGrid>
                <a:gridCol w="1357630"/>
                <a:gridCol w="2047240"/>
                <a:gridCol w="2385060"/>
              </a:tblGrid>
              <a:tr h="182880">
                <a:tc>
                  <a:txBody>
                    <a:bodyPr/>
                    <a:p>
                      <a:pPr indent="0" algn="ctr">
                        <a:buNone/>
                      </a:pPr>
                      <a:r>
                        <a:rPr lang="en-US" sz="1200" b="0">
                          <a:latin typeface="+mn-ea"/>
                          <a:cs typeface="仿宋" panose="02010609060101010101" charset="-122"/>
                        </a:rPr>
                        <a:t>测试功能</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输入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输出</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695325">
                <a:tc>
                  <a:txBody>
                    <a:bodyPr/>
                    <a:p>
                      <a:pPr indent="0" algn="ctr">
                        <a:buNone/>
                      </a:pPr>
                      <a:r>
                        <a:rPr lang="en-US" sz="1200" b="0">
                          <a:latin typeface="+mn-ea"/>
                          <a:cs typeface="仿宋" panose="02010609060101010101" charset="-122"/>
                        </a:rPr>
                        <a:t>家长端登录</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mn-ea"/>
                        </a:rPr>
                        <a:t>输入ID、密码、验证码</a:t>
                      </a:r>
                      <a:endParaRPr lang="en-US" altLang="en-US" sz="12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输入错误重置信息提醒登陆失败返回登录页面输入成功，提醒登录成功，进入系统页面</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529590">
                <a:tc>
                  <a:txBody>
                    <a:bodyPr/>
                    <a:p>
                      <a:pPr indent="0" algn="ctr">
                        <a:buNone/>
                      </a:pPr>
                      <a:r>
                        <a:rPr lang="en-US" sz="1200" b="0">
                          <a:latin typeface="+mn-ea"/>
                          <a:cs typeface="仿宋" panose="02010609060101010101" charset="-122"/>
                        </a:rPr>
                        <a:t>信息管理</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输入新的密码</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点击确认可以提示密码更改成功或者失败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530225">
                <a:tc>
                  <a:txBody>
                    <a:bodyPr/>
                    <a:p>
                      <a:pPr indent="0" algn="ctr">
                        <a:buNone/>
                      </a:pPr>
                      <a:r>
                        <a:rPr lang="en-US" sz="1200" b="0">
                          <a:latin typeface="+mn-ea"/>
                          <a:cs typeface="仿宋" panose="02010609060101010101" charset="-122"/>
                        </a:rPr>
                        <a:t>通知管理</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点击通知管理下的教师通知或者园长通知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在页面会出现教师或者园长的通知列表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530225">
                <a:tc>
                  <a:txBody>
                    <a:bodyPr/>
                    <a:p>
                      <a:pPr indent="0" algn="ctr">
                        <a:buNone/>
                      </a:pPr>
                      <a:r>
                        <a:rPr lang="en-US" sz="1200" b="0">
                          <a:latin typeface="+mn-ea"/>
                          <a:cs typeface="仿宋" panose="02010609060101010101" charset="-122"/>
                        </a:rPr>
                        <a:t>意见管理</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点击意见管理输入意见内容，点击确认</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页面会提醒意见提交成功或者失败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530225">
                <a:tc>
                  <a:txBody>
                    <a:bodyPr/>
                    <a:p>
                      <a:pPr indent="0" algn="ctr">
                        <a:buNone/>
                      </a:pPr>
                      <a:r>
                        <a:rPr lang="en-US" sz="1200" b="0">
                          <a:latin typeface="+mn-ea"/>
                          <a:cs typeface="仿宋" panose="02010609060101010101" charset="-122"/>
                        </a:rPr>
                        <a:t>请假管理</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点击请假管理，进入页面输入请假时间、内容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页面会提醒请假信息提交成功或者失败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548640">
                <a:tc>
                  <a:txBody>
                    <a:bodyPr/>
                    <a:p>
                      <a:pPr indent="0" algn="ctr">
                        <a:buNone/>
                      </a:pPr>
                      <a:r>
                        <a:rPr lang="en-US" sz="1200" b="0">
                          <a:latin typeface="+mn-ea"/>
                          <a:cs typeface="仿宋" panose="02010609060101010101" charset="-122"/>
                        </a:rPr>
                        <a:t>请假管理</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点击请假管理，进入页面点击查看请假审核信息</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页面会出现请假信息审核状态</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530225">
                <a:tc>
                  <a:txBody>
                    <a:bodyPr/>
                    <a:p>
                      <a:pPr indent="0" algn="ctr">
                        <a:buNone/>
                      </a:pPr>
                      <a:r>
                        <a:rPr lang="en-US" sz="1200" b="0">
                          <a:latin typeface="+mn-ea"/>
                          <a:cs typeface="仿宋" panose="02010609060101010101" charset="-122"/>
                        </a:rPr>
                        <a:t>请假管理</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点击请假管理，进入页面点击删除请假信息</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页面会提醒删除成功或者失败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53695">
                <a:tc>
                  <a:txBody>
                    <a:bodyPr/>
                    <a:p>
                      <a:pPr indent="0" algn="ctr">
                        <a:buNone/>
                      </a:pPr>
                      <a:r>
                        <a:rPr lang="en-US" sz="1200" b="0">
                          <a:latin typeface="+mn-ea"/>
                          <a:cs typeface="仿宋" panose="02010609060101010101" charset="-122"/>
                        </a:rPr>
                        <a:t>个人考勤</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点击签到</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页面会提醒签到成功或者失败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53060">
                <a:tc>
                  <a:txBody>
                    <a:bodyPr/>
                    <a:p>
                      <a:pPr indent="0" algn="ctr">
                        <a:buNone/>
                      </a:pPr>
                      <a:r>
                        <a:rPr lang="en-US" sz="1200" b="0">
                          <a:latin typeface="+mn-ea"/>
                          <a:cs typeface="仿宋" panose="02010609060101010101" charset="-122"/>
                        </a:rPr>
                        <a:t>个人考勤</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点击签退</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0">
                          <a:latin typeface="+mn-ea"/>
                          <a:cs typeface="仿宋" panose="02010609060101010101" charset="-122"/>
                        </a:rPr>
                        <a:t>页面会提醒签退成功或者失败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系统集成与测试文档</a:t>
            </a:r>
            <a:endParaRPr lang="zh-CN" altLang="en-US" sz="3200"/>
          </a:p>
        </p:txBody>
      </p:sp>
      <p:sp>
        <p:nvSpPr>
          <p:cNvPr id="3" name="内容占位符 2"/>
          <p:cNvSpPr>
            <a:spLocks noGrp="1"/>
          </p:cNvSpPr>
          <p:nvPr>
            <p:ph idx="1"/>
          </p:nvPr>
        </p:nvSpPr>
        <p:spPr/>
        <p:txBody>
          <a:bodyPr/>
          <a:p>
            <a:pPr marL="0" indent="0">
              <a:buNone/>
            </a:pPr>
            <a:r>
              <a:rPr lang="zh-CN" altLang="en-US" sz="1800">
                <a:sym typeface="+mn-ea"/>
              </a:rPr>
              <a:t>教师端的测试项目有：</a:t>
            </a:r>
            <a:endParaRPr lang="zh-CN" altLang="en-US">
              <a:sym typeface="+mn-ea"/>
            </a:endParaRPr>
          </a:p>
          <a:p>
            <a:pPr marL="0" indent="0">
              <a:buNone/>
            </a:pPr>
            <a:endParaRPr lang="zh-CN" altLang="en-US"/>
          </a:p>
        </p:txBody>
      </p:sp>
      <p:graphicFrame>
        <p:nvGraphicFramePr>
          <p:cNvPr id="4" name="表格 3"/>
          <p:cNvGraphicFramePr/>
          <p:nvPr>
            <p:custDataLst>
              <p:tags r:id="rId1"/>
            </p:custDataLst>
          </p:nvPr>
        </p:nvGraphicFramePr>
        <p:xfrm>
          <a:off x="4889817" y="1634490"/>
          <a:ext cx="5716270" cy="4831715"/>
        </p:xfrm>
        <a:graphic>
          <a:graphicData uri="http://schemas.openxmlformats.org/drawingml/2006/table">
            <a:tbl>
              <a:tblPr firstRow="1" bandRow="1">
                <a:tableStyleId>{5940675A-B579-460E-94D1-54222C63F5DA}</a:tableStyleId>
              </a:tblPr>
              <a:tblGrid>
                <a:gridCol w="1200785"/>
                <a:gridCol w="2135505"/>
                <a:gridCol w="2379980"/>
              </a:tblGrid>
              <a:tr h="229870">
                <a:tc>
                  <a:txBody>
                    <a:bodyPr/>
                    <a:p>
                      <a:pPr indent="0" algn="ctr">
                        <a:buNone/>
                      </a:pPr>
                      <a:r>
                        <a:rPr lang="en-US" sz="1400" b="0">
                          <a:latin typeface="+mn-ea"/>
                          <a:cs typeface="仿宋" panose="02010609060101010101" charset="-122"/>
                        </a:rPr>
                        <a:t>测试功能</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输入</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输出</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920750">
                <a:tc>
                  <a:txBody>
                    <a:bodyPr/>
                    <a:p>
                      <a:pPr indent="0" algn="ctr">
                        <a:buNone/>
                      </a:pPr>
                      <a:r>
                        <a:rPr lang="en-US" sz="1400" b="0">
                          <a:latin typeface="+mn-ea"/>
                          <a:cs typeface="仿宋" panose="02010609060101010101" charset="-122"/>
                        </a:rPr>
                        <a:t>教师端登录</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mn-ea"/>
                        </a:rPr>
                        <a:t>输入ID、密码、验证码</a:t>
                      </a:r>
                      <a:endParaRPr lang="en-US" altLang="en-US" sz="14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输入错误重置信息提醒登陆失败返回登录页面输入成功，提醒登录成功，进入系统页面</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个人信息</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输入新的密码</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点击确认可以提示密码更改成功或者失败</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个人信息</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点击签到</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页面会提醒签到成功或者失败</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58470">
                <a:tc>
                  <a:txBody>
                    <a:bodyPr/>
                    <a:p>
                      <a:pPr indent="0" algn="ctr">
                        <a:buNone/>
                      </a:pPr>
                      <a:r>
                        <a:rPr lang="en-US" sz="1400" b="0">
                          <a:latin typeface="+mn-ea"/>
                          <a:cs typeface="仿宋" panose="02010609060101010101" charset="-122"/>
                        </a:rPr>
                        <a:t>学生信息</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点击学生信息</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页面会出现所有的学生信息列表</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考勤管理</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点击考勤管理</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页面会出现所有的学生考勤情况列表</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学生请假</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点击审核</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页面会提醒审核失败或者成功</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申请请假</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点击请假管理，进入页面输入请假时间、内容</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页面会提醒请假信息提交失败或者成功</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发表意见</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点击意见管理输入意见内容，点击确认</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页面会提醒意见提交成功或者失败</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460375">
                <a:tc>
                  <a:txBody>
                    <a:bodyPr/>
                    <a:p>
                      <a:pPr indent="0" algn="ctr">
                        <a:buNone/>
                      </a:pPr>
                      <a:r>
                        <a:rPr lang="en-US" sz="1400" b="0">
                          <a:latin typeface="+mn-ea"/>
                          <a:cs typeface="仿宋" panose="02010609060101010101" charset="-122"/>
                        </a:rPr>
                        <a:t>发布通知</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输入通知内容、主题</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0">
                          <a:latin typeface="+mn-ea"/>
                          <a:cs typeface="仿宋" panose="02010609060101010101" charset="-122"/>
                        </a:rPr>
                        <a:t>页面会提醒通知发布成功或者失败</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系统集成与测试文档</a:t>
            </a:r>
            <a:endParaRPr lang="zh-CN" altLang="en-US" sz="3200"/>
          </a:p>
        </p:txBody>
      </p:sp>
      <p:sp>
        <p:nvSpPr>
          <p:cNvPr id="3" name="内容占位符 2"/>
          <p:cNvSpPr>
            <a:spLocks noGrp="1"/>
          </p:cNvSpPr>
          <p:nvPr>
            <p:ph idx="1"/>
          </p:nvPr>
        </p:nvSpPr>
        <p:spPr/>
        <p:txBody>
          <a:bodyPr/>
          <a:p>
            <a:pPr marL="0" indent="0">
              <a:buNone/>
            </a:pPr>
            <a:r>
              <a:rPr lang="zh-CN" altLang="en-US" sz="1800">
                <a:sym typeface="+mn-ea"/>
              </a:rPr>
              <a:t>园长端的测试项目有：</a:t>
            </a:r>
            <a:endParaRPr lang="zh-CN" altLang="en-US" sz="1800">
              <a:sym typeface="+mn-ea"/>
            </a:endParaRPr>
          </a:p>
          <a:p>
            <a:pPr marL="0" indent="0">
              <a:buNone/>
            </a:pPr>
            <a:endParaRPr lang="zh-CN" altLang="en-US">
              <a:sym typeface="+mn-ea"/>
            </a:endParaRPr>
          </a:p>
          <a:p>
            <a:pPr marL="0" indent="0">
              <a:buNone/>
            </a:pPr>
            <a:endParaRPr lang="zh-CN" altLang="en-US"/>
          </a:p>
        </p:txBody>
      </p:sp>
      <p:graphicFrame>
        <p:nvGraphicFramePr>
          <p:cNvPr id="4" name="表格 3"/>
          <p:cNvGraphicFramePr/>
          <p:nvPr>
            <p:custDataLst>
              <p:tags r:id="rId1"/>
            </p:custDataLst>
          </p:nvPr>
        </p:nvGraphicFramePr>
        <p:xfrm>
          <a:off x="5334318" y="1436878"/>
          <a:ext cx="5716270" cy="5224145"/>
        </p:xfrm>
        <a:graphic>
          <a:graphicData uri="http://schemas.openxmlformats.org/drawingml/2006/table">
            <a:tbl>
              <a:tblPr firstRow="1" bandRow="1">
                <a:tableStyleId>{5940675A-B579-460E-94D1-54222C63F5DA}</a:tableStyleId>
              </a:tblPr>
              <a:tblGrid>
                <a:gridCol w="1751965"/>
                <a:gridCol w="1751965"/>
                <a:gridCol w="2212340"/>
              </a:tblGrid>
              <a:tr h="488315">
                <a:tc>
                  <a:txBody>
                    <a:bodyPr/>
                    <a:p>
                      <a:pPr indent="0" algn="ctr">
                        <a:buNone/>
                      </a:pPr>
                      <a:r>
                        <a:rPr lang="en-US" sz="1200" b="0">
                          <a:latin typeface="+mn-ea"/>
                          <a:cs typeface="仿宋" panose="02010609060101010101" charset="-122"/>
                        </a:rPr>
                        <a:t>测试功能</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输入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输出</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200" b="0">
                          <a:latin typeface="+mn-ea"/>
                          <a:cs typeface="仿宋" panose="02010609060101010101" charset="-122"/>
                        </a:rPr>
                        <a:t>园长端登录</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mn-ea"/>
                        </a:rPr>
                        <a:t>输入ID、密码、验证码</a:t>
                      </a:r>
                      <a:endParaRPr lang="en-US" altLang="en-US" sz="12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输入错误重置信息提醒登陆失败返回登录页面输入成功，提醒登录成功，进入系统页面</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200" b="0">
                          <a:latin typeface="+mn-ea"/>
                          <a:cs typeface="仿宋" panose="02010609060101010101" charset="-122"/>
                        </a:rPr>
                        <a:t>园长个人信息</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输入要更改的信息</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页面会提醒更改成功或者失败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indent="0">
                        <a:buNone/>
                      </a:pPr>
                      <a:r>
                        <a:rPr lang="en-US" sz="1200" b="0">
                          <a:latin typeface="+mn-ea"/>
                          <a:cs typeface="仿宋" panose="02010609060101010101" charset="-122"/>
                        </a:rPr>
                        <a:t>发表教职工通知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输入标题、内容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页面会提醒发表成功或者失败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indent="0" algn="ctr">
                        <a:buNone/>
                      </a:pPr>
                      <a:r>
                        <a:rPr lang="en-US" sz="1200" b="0">
                          <a:latin typeface="+mn-ea"/>
                          <a:cs typeface="仿宋" panose="02010609060101010101" charset="-122"/>
                        </a:rPr>
                        <a:t>发表学生通知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输入标题、内容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页面会提醒发表成功或者失败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270">
                <a:tc>
                  <a:txBody>
                    <a:bodyPr/>
                    <a:p>
                      <a:pPr indent="0" algn="ctr">
                        <a:buNone/>
                      </a:pPr>
                      <a:r>
                        <a:rPr lang="en-US" sz="1200" b="0">
                          <a:latin typeface="+mn-ea"/>
                          <a:cs typeface="仿宋" panose="02010609060101010101" charset="-122"/>
                        </a:rPr>
                        <a:t>教职工通知列表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点击删除或者修改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页面会提醒删除或者修改成功或者失败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270">
                <a:tc>
                  <a:txBody>
                    <a:bodyPr/>
                    <a:p>
                      <a:pPr indent="0" algn="ctr">
                        <a:buNone/>
                      </a:pPr>
                      <a:r>
                        <a:rPr lang="en-US" sz="1200" b="0">
                          <a:latin typeface="+mn-ea"/>
                          <a:cs typeface="仿宋" panose="02010609060101010101" charset="-122"/>
                        </a:rPr>
                        <a:t>学生通知列表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点击删除或者修改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页面会提醒删除或者修改成功或者失败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a:buNone/>
                      </a:pPr>
                      <a:r>
                        <a:rPr lang="en-US" sz="1200" b="0">
                          <a:latin typeface="+mn-ea"/>
                          <a:cs typeface="仿宋" panose="02010609060101010101" charset="-122"/>
                        </a:rPr>
                        <a:t>教职工信息添加</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mn-ea"/>
                        </a:rPr>
                        <a:t>输入教师id、姓名、性别、班级、初始密码</a:t>
                      </a:r>
                      <a:endParaRPr lang="en-US" altLang="en-US" sz="12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页面会提醒添加成功或者失败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270">
                <a:tc>
                  <a:txBody>
                    <a:bodyPr/>
                    <a:p>
                      <a:pPr indent="0" algn="ctr">
                        <a:buNone/>
                      </a:pPr>
                      <a:r>
                        <a:rPr lang="en-US" sz="1200" b="0">
                          <a:latin typeface="+mn-ea"/>
                          <a:cs typeface="仿宋" panose="02010609060101010101" charset="-122"/>
                        </a:rPr>
                        <a:t>教职工列表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点击删除或者修改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页面会提醒删除或者修改成功或者失败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635">
                <a:tc>
                  <a:txBody>
                    <a:bodyPr/>
                    <a:p>
                      <a:pPr indent="0" algn="ctr">
                        <a:buNone/>
                      </a:pPr>
                      <a:r>
                        <a:rPr lang="en-US" sz="1200" b="0">
                          <a:latin typeface="+mn-ea"/>
                          <a:cs typeface="仿宋" panose="02010609060101010101" charset="-122"/>
                        </a:rPr>
                        <a:t>学生列表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点击删除或者修改</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页面会提醒删除或者修改成功或者失败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indent="0" algn="ctr">
                        <a:buNone/>
                      </a:pPr>
                      <a:r>
                        <a:rPr lang="en-US" sz="1200" b="0">
                          <a:latin typeface="+mn-ea"/>
                          <a:cs typeface="仿宋" panose="02010609060101010101" charset="-122"/>
                        </a:rPr>
                        <a:t>教职工意见表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点击教职工意见表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进入意见表列表点击删除会提醒删除成功或者失败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indent="0" algn="ctr">
                        <a:buNone/>
                      </a:pPr>
                      <a:r>
                        <a:rPr lang="en-US" sz="1200" b="0">
                          <a:latin typeface="+mn-ea"/>
                          <a:cs typeface="仿宋" panose="02010609060101010101" charset="-122"/>
                        </a:rPr>
                        <a:t>家长意见表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点击家长意见表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进入意见表列表点击删除会提醒删除成功或者失败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indent="0" algn="ctr">
                        <a:buNone/>
                      </a:pPr>
                      <a:r>
                        <a:rPr lang="en-US" sz="1200" b="0">
                          <a:latin typeface="+mn-ea"/>
                          <a:cs typeface="仿宋" panose="02010609060101010101" charset="-122"/>
                        </a:rPr>
                        <a:t>教师请假表</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点击审核或者删除</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mn-ea"/>
                          <a:cs typeface="仿宋" panose="02010609060101010101" charset="-122"/>
                        </a:rPr>
                        <a:t>页面会提醒审核成功或者失败页面会提醒删除成功或者失败</a:t>
                      </a:r>
                      <a:endParaRPr lang="en-US" altLang="en-US" sz="12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3555">
                <a:sym typeface="+mn-ea"/>
              </a:rPr>
              <a:t>系统集成与测试文档</a:t>
            </a:r>
            <a:br>
              <a:rPr lang="zh-CN" altLang="en-US"/>
            </a:br>
            <a:endParaRPr lang="zh-CN" altLang="en-US"/>
          </a:p>
        </p:txBody>
      </p:sp>
      <p:sp>
        <p:nvSpPr>
          <p:cNvPr id="3" name="内容占位符 2"/>
          <p:cNvSpPr>
            <a:spLocks noGrp="1"/>
          </p:cNvSpPr>
          <p:nvPr>
            <p:ph idx="1"/>
          </p:nvPr>
        </p:nvSpPr>
        <p:spPr/>
        <p:txBody>
          <a:bodyPr>
            <a:normAutofit/>
          </a:bodyPr>
          <a:p>
            <a:pPr marL="0" indent="0">
              <a:buNone/>
            </a:pPr>
            <a:r>
              <a:rPr lang="zh-CN" altLang="en-US" sz="1780"/>
              <a:t>主要目的检测系统是否达到需求对业务流程及数据流的处理是否符合标准，检测系统对业务流处理是否存在逻辑不严谨及错误，检测需求是否存在不合理的标准及要求。此阶段测试基于功能完成的测试。</a:t>
            </a:r>
            <a:endParaRPr lang="zh-CN" altLang="en-US" sz="1780"/>
          </a:p>
          <a:p>
            <a:r>
              <a:rPr lang="zh-CN" altLang="en-US" sz="1780"/>
              <a:t>测试目标：检测需求中业务流程，数据流的正确性</a:t>
            </a:r>
            <a:endParaRPr lang="zh-CN" altLang="en-US" sz="1780"/>
          </a:p>
          <a:p>
            <a:r>
              <a:rPr lang="zh-CN" altLang="en-US" sz="1780"/>
              <a:t>测试范围：需求中明确的业务流程，或组合不同功能模块而形成一个大的功能。</a:t>
            </a:r>
            <a:endParaRPr lang="zh-CN" altLang="en-US" sz="1780"/>
          </a:p>
          <a:p>
            <a:r>
              <a:rPr lang="zh-CN" altLang="en-US" sz="1780"/>
              <a:t>技术：利用有效的和无效的数据来执行各个用例、用例流或功能，以核实以下内容：</a:t>
            </a:r>
            <a:endParaRPr lang="zh-CN" altLang="en-US" sz="1780"/>
          </a:p>
          <a:p>
            <a:pPr marL="0" indent="0">
              <a:buNone/>
            </a:pPr>
            <a:r>
              <a:rPr lang="zh-CN" altLang="en-US" sz="1780"/>
              <a:t>在使用有效数据时得到预期的结果。</a:t>
            </a:r>
            <a:endParaRPr lang="zh-CN" altLang="en-US" sz="1780"/>
          </a:p>
          <a:p>
            <a:pPr marL="0" indent="0">
              <a:buNone/>
            </a:pPr>
            <a:r>
              <a:rPr lang="zh-CN" altLang="en-US" sz="1780"/>
              <a:t>在使用无效数据时显示相应的错误消息或警告消息。各业务规则都得到了正确的应用。</a:t>
            </a:r>
            <a:endParaRPr lang="zh-CN" altLang="en-US" sz="178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3555">
                <a:sym typeface="+mn-ea"/>
              </a:rPr>
              <a:t>系统集成与测试文档</a:t>
            </a:r>
            <a:br>
              <a:rPr lang="zh-CN" altLang="en-US"/>
            </a:br>
            <a:endParaRPr lang="zh-CN" altLang="en-US"/>
          </a:p>
        </p:txBody>
      </p:sp>
      <p:sp>
        <p:nvSpPr>
          <p:cNvPr id="5" name="内容占位符 4"/>
          <p:cNvSpPr/>
          <p:nvPr>
            <p:ph idx="1"/>
          </p:nvPr>
        </p:nvSpPr>
        <p:spPr/>
        <p:txBody>
          <a:bodyPr/>
          <a:p>
            <a:pPr marL="0" indent="0">
              <a:buNone/>
            </a:pPr>
            <a:r>
              <a:rPr lang="zh-CN" altLang="en-US" sz="1800"/>
              <a:t>集成测试用例：</a:t>
            </a:r>
            <a:r>
              <a:rPr lang="zh-CN" altLang="en-US" sz="1800"/>
              <a:t>家长登录</a:t>
            </a:r>
            <a:endParaRPr lang="zh-CN" altLang="en-US" sz="1800"/>
          </a:p>
        </p:txBody>
      </p:sp>
      <p:pic>
        <p:nvPicPr>
          <p:cNvPr id="6" name="图片 2"/>
          <p:cNvPicPr>
            <a:picLocks noChangeAspect="1"/>
          </p:cNvPicPr>
          <p:nvPr/>
        </p:nvPicPr>
        <p:blipFill>
          <a:blip r:embed="rId1"/>
          <a:stretch>
            <a:fillRect/>
          </a:stretch>
        </p:blipFill>
        <p:spPr>
          <a:xfrm>
            <a:off x="620395" y="2376805"/>
            <a:ext cx="5270500" cy="3248660"/>
          </a:xfrm>
          <a:prstGeom prst="rect">
            <a:avLst/>
          </a:prstGeom>
          <a:noFill/>
          <a:ln>
            <a:noFill/>
          </a:ln>
        </p:spPr>
      </p:pic>
      <p:graphicFrame>
        <p:nvGraphicFramePr>
          <p:cNvPr id="7" name="表格 6"/>
          <p:cNvGraphicFramePr/>
          <p:nvPr>
            <p:custDataLst>
              <p:tags r:id="rId2"/>
            </p:custDataLst>
          </p:nvPr>
        </p:nvGraphicFramePr>
        <p:xfrm>
          <a:off x="6690677" y="1537970"/>
          <a:ext cx="4696460" cy="4612640"/>
        </p:xfrm>
        <a:graphic>
          <a:graphicData uri="http://schemas.openxmlformats.org/drawingml/2006/table">
            <a:tbl>
              <a:tblPr firstRow="1" bandRow="1">
                <a:tableStyleId>{5940675A-B579-460E-94D1-54222C63F5DA}</a:tableStyleId>
              </a:tblPr>
              <a:tblGrid>
                <a:gridCol w="1174115"/>
                <a:gridCol w="1174115"/>
                <a:gridCol w="1174115"/>
                <a:gridCol w="1174115"/>
              </a:tblGrid>
              <a:tr h="601980">
                <a:tc>
                  <a:txBody>
                    <a:bodyPr/>
                    <a:p>
                      <a:pPr indent="0">
                        <a:buNone/>
                      </a:pPr>
                      <a:r>
                        <a:rPr lang="en-US" sz="1400" b="0">
                          <a:latin typeface="+mn-ea"/>
                          <a:cs typeface="仿宋" panose="02010609060101010101" charset="-122"/>
                        </a:rPr>
                        <a:t>测试用例编号</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001</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用例名称</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登录</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400" b="0">
                          <a:latin typeface="+mn-ea"/>
                          <a:cs typeface="仿宋" panose="02010609060101010101" charset="-122"/>
                        </a:rPr>
                        <a:t>测试目的</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测试用户登录结果</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955">
                <a:tc>
                  <a:txBody>
                    <a:bodyPr/>
                    <a:p>
                      <a:pPr indent="0">
                        <a:buNone/>
                      </a:pPr>
                      <a:r>
                        <a:rPr lang="en-US" sz="1400" b="0">
                          <a:latin typeface="+mn-ea"/>
                          <a:cs typeface="仿宋" panose="02010609060101010101" charset="-122"/>
                        </a:rPr>
                        <a:t>预置条件</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mn-ea"/>
                        </a:rPr>
                        <a:t>1、登录数据正确接口并接口调用正常。</a:t>
                      </a:r>
                      <a:endParaRPr lang="en-US" altLang="en-US" sz="14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320">
                <a:tc>
                  <a:txBody>
                    <a:bodyPr/>
                    <a:p>
                      <a:pPr indent="0">
                        <a:buNone/>
                      </a:pPr>
                      <a:r>
                        <a:rPr lang="en-US" sz="1400" b="0">
                          <a:latin typeface="+mn-ea"/>
                          <a:cs typeface="仿宋" panose="02010609060101010101" charset="-122"/>
                        </a:rPr>
                        <a:t>例外情况</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数据错误</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00710">
                <a:tc>
                  <a:txBody>
                    <a:bodyPr/>
                    <a:p>
                      <a:pPr indent="0">
                        <a:buNone/>
                      </a:pPr>
                      <a:r>
                        <a:rPr lang="en-US" sz="1400" b="0">
                          <a:latin typeface="+mn-ea"/>
                          <a:cs typeface="仿宋" panose="02010609060101010101" charset="-122"/>
                        </a:rPr>
                        <a:t>测试步骤</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mn-ea"/>
                        </a:rPr>
                        <a:t>点击任一端口名，进入登录页面输入ID,密码，验证码点击确认</a:t>
                      </a:r>
                      <a:endParaRPr lang="en-US" altLang="en-US" sz="14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320">
                <a:tc>
                  <a:txBody>
                    <a:bodyPr/>
                    <a:p>
                      <a:pPr indent="0">
                        <a:buNone/>
                      </a:pPr>
                      <a:r>
                        <a:rPr lang="en-US" sz="1400" b="0">
                          <a:latin typeface="+mn-ea"/>
                          <a:cs typeface="仿宋" panose="02010609060101010101" charset="-122"/>
                        </a:rPr>
                        <a:t>期望结果</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提示登录成功</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0660">
                <a:tc gridSpan="4">
                  <a:txBody>
                    <a:bodyPr/>
                    <a:p>
                      <a:pPr indent="0" algn="ctr">
                        <a:buNone/>
                      </a:pPr>
                      <a:r>
                        <a:rPr lang="en-US" sz="1400" b="0">
                          <a:latin typeface="+mn-ea"/>
                          <a:cs typeface="仿宋" panose="02010609060101010101" charset="-122"/>
                        </a:rPr>
                        <a:t>测试记录</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955">
                <a:tc>
                  <a:txBody>
                    <a:bodyPr/>
                    <a:p>
                      <a:pPr indent="0">
                        <a:buNone/>
                      </a:pPr>
                      <a:r>
                        <a:rPr lang="en-US" sz="1400" b="0">
                          <a:latin typeface="+mn-ea"/>
                          <a:cs typeface="仿宋" panose="02010609060101010101" charset="-122"/>
                        </a:rPr>
                        <a:t>测试人</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龚明红</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测试时间</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mn-ea"/>
                          <a:cs typeface="仿宋" panose="02010609060101010101" charset="-122"/>
                        </a:rPr>
                        <a:t>2020.06.26</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buNone/>
                      </a:pPr>
                      <a:r>
                        <a:rPr lang="en-US" sz="1400" b="0">
                          <a:latin typeface="+mn-ea"/>
                          <a:cs typeface="仿宋" panose="02010609060101010101" charset="-122"/>
                        </a:rPr>
                        <a:t>测试数据</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mn-ea"/>
                        </a:rPr>
                        <a:t>密码、ID</a:t>
                      </a:r>
                      <a:endParaRPr lang="en-US" altLang="en-US" sz="14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0050">
                <a:tc>
                  <a:txBody>
                    <a:bodyPr/>
                    <a:p>
                      <a:pPr indent="0">
                        <a:buNone/>
                      </a:pPr>
                      <a:r>
                        <a:rPr lang="en-US" sz="1400" b="0">
                          <a:latin typeface="+mn-ea"/>
                          <a:cs typeface="仿宋" panose="02010609060101010101" charset="-122"/>
                        </a:rPr>
                        <a:t>结果描述</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提示登录结果</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320">
                <a:tc>
                  <a:txBody>
                    <a:bodyPr/>
                    <a:p>
                      <a:pPr indent="0">
                        <a:buNone/>
                      </a:pPr>
                      <a:r>
                        <a:rPr lang="en-US" sz="1400" b="0">
                          <a:latin typeface="+mn-ea"/>
                          <a:cs typeface="仿宋" panose="02010609060101010101" charset="-122"/>
                        </a:rPr>
                        <a:t>测试评定</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400" b="0">
                          <a:latin typeface="+mn-ea"/>
                          <a:cs typeface="仿宋" panose="02010609060101010101" charset="-122"/>
                        </a:rPr>
                        <a:t>通过</a:t>
                      </a:r>
                      <a:endParaRPr lang="en-US" altLang="en-US" sz="1400" b="0">
                        <a:latin typeface="+mn-ea"/>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个人分工</a:t>
            </a:r>
            <a:endParaRPr lang="zh-CN" altLang="en-US" sz="3200"/>
          </a:p>
        </p:txBody>
      </p:sp>
      <p:sp>
        <p:nvSpPr>
          <p:cNvPr id="3" name="内容占位符 2"/>
          <p:cNvSpPr>
            <a:spLocks noGrp="1"/>
          </p:cNvSpPr>
          <p:nvPr>
            <p:ph idx="1"/>
          </p:nvPr>
        </p:nvSpPr>
        <p:spPr/>
        <p:txBody>
          <a:bodyPr/>
          <a:p>
            <a:pPr marL="0" indent="0">
              <a:buNone/>
            </a:pPr>
            <a:r>
              <a:rPr lang="zh-CN" altLang="en-US" sz="2000"/>
              <a:t>一、家长端的设计与</a:t>
            </a:r>
            <a:r>
              <a:rPr lang="zh-CN" altLang="en-US" sz="2000"/>
              <a:t>实现</a:t>
            </a:r>
            <a:endParaRPr lang="zh-CN" altLang="en-US" sz="2000"/>
          </a:p>
          <a:p>
            <a:pPr marL="0" indent="0">
              <a:buNone/>
            </a:pPr>
            <a:r>
              <a:rPr lang="zh-CN" altLang="en-US" sz="2000"/>
              <a:t>二、家长端的健壮性分析</a:t>
            </a:r>
            <a:endParaRPr lang="zh-CN" altLang="en-US" sz="2000"/>
          </a:p>
          <a:p>
            <a:pPr marL="0" indent="0">
              <a:buNone/>
            </a:pPr>
            <a:r>
              <a:rPr lang="zh-CN" altLang="en-US" sz="2000"/>
              <a:t>三</a:t>
            </a:r>
            <a:r>
              <a:rPr lang="zh-CN" altLang="en-US" sz="2000"/>
              <a:t>、愿景文档</a:t>
            </a:r>
            <a:endParaRPr lang="zh-CN" altLang="en-US" sz="2000"/>
          </a:p>
          <a:p>
            <a:pPr marL="0" indent="0">
              <a:buNone/>
            </a:pPr>
            <a:r>
              <a:rPr lang="zh-CN" altLang="en-US" sz="2000"/>
              <a:t>四</a:t>
            </a:r>
            <a:r>
              <a:rPr lang="zh-CN" altLang="en-US" sz="2000"/>
              <a:t>、系统集成与测试文档</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家长端需求分析</a:t>
            </a:r>
            <a:endParaRPr lang="zh-CN" altLang="en-US" sz="3200"/>
          </a:p>
        </p:txBody>
      </p:sp>
      <p:sp>
        <p:nvSpPr>
          <p:cNvPr id="3" name="内容占位符 2"/>
          <p:cNvSpPr>
            <a:spLocks noGrp="1"/>
          </p:cNvSpPr>
          <p:nvPr>
            <p:ph idx="1"/>
          </p:nvPr>
        </p:nvSpPr>
        <p:spPr/>
        <p:txBody>
          <a:bodyPr/>
          <a:p>
            <a:pPr marL="457200" indent="-457200">
              <a:buFont typeface="+mj-lt"/>
              <a:buAutoNum type="arabicPeriod"/>
            </a:pPr>
            <a:r>
              <a:rPr lang="zh-CN" altLang="en-US" sz="2000"/>
              <a:t>个人信息更改，学生可以修改自己的密码</a:t>
            </a:r>
            <a:endParaRPr lang="zh-CN" altLang="en-US" sz="2000"/>
          </a:p>
          <a:p>
            <a:pPr marL="457200" indent="-457200">
              <a:buFont typeface="+mj-lt"/>
              <a:buAutoNum type="arabicPeriod"/>
            </a:pPr>
            <a:r>
              <a:rPr lang="zh-CN" altLang="en-US" sz="2000"/>
              <a:t>查看教师、园长通知，点击查看通知列表</a:t>
            </a:r>
            <a:endParaRPr lang="zh-CN" altLang="en-US" sz="2000"/>
          </a:p>
          <a:p>
            <a:pPr marL="457200" indent="-457200">
              <a:buFont typeface="+mj-lt"/>
              <a:buAutoNum type="arabicPeriod"/>
            </a:pPr>
            <a:r>
              <a:rPr lang="zh-CN" altLang="en-US" sz="2000"/>
              <a:t>发表意见，提交意见</a:t>
            </a:r>
            <a:endParaRPr lang="zh-CN" altLang="en-US" sz="2000"/>
          </a:p>
          <a:p>
            <a:pPr marL="457200" indent="-457200">
              <a:buFont typeface="+mj-lt"/>
              <a:buAutoNum type="arabicPeriod"/>
            </a:pPr>
            <a:r>
              <a:rPr lang="zh-CN" altLang="en-US" sz="2000"/>
              <a:t>请假管理，提交请假信息，查看审核信息，</a:t>
            </a:r>
            <a:endParaRPr lang="zh-CN" altLang="en-US" sz="2000"/>
          </a:p>
          <a:p>
            <a:pPr marL="0" indent="0">
              <a:buFont typeface="+mj-lt"/>
              <a:buNone/>
            </a:pPr>
            <a:r>
              <a:rPr lang="zh-CN" altLang="en-US" sz="2000"/>
              <a:t>删除请假信息</a:t>
            </a:r>
            <a:endParaRPr lang="zh-CN" altLang="en-US" sz="2000"/>
          </a:p>
          <a:p>
            <a:pPr marL="457200" indent="-457200">
              <a:buFont typeface="+mj-lt"/>
              <a:buAutoNum type="arabicPeriod"/>
            </a:pPr>
            <a:r>
              <a:rPr lang="zh-CN" altLang="en-US" sz="2000"/>
              <a:t>个人考勤，每天进行签到，签退</a:t>
            </a:r>
            <a:endParaRPr lang="zh-CN" altLang="en-US" sz="2000"/>
          </a:p>
        </p:txBody>
      </p:sp>
      <p:pic>
        <p:nvPicPr>
          <p:cNvPr id="4" name="图片 3"/>
          <p:cNvPicPr>
            <a:picLocks noChangeAspect="1"/>
          </p:cNvPicPr>
          <p:nvPr/>
        </p:nvPicPr>
        <p:blipFill>
          <a:blip r:embed="rId1"/>
          <a:stretch>
            <a:fillRect/>
          </a:stretch>
        </p:blipFill>
        <p:spPr>
          <a:xfrm>
            <a:off x="6877685" y="2280920"/>
            <a:ext cx="4867275" cy="3111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编码实现</a:t>
            </a:r>
            <a:endParaRPr lang="zh-CN" altLang="en-US" sz="3200"/>
          </a:p>
        </p:txBody>
      </p:sp>
      <p:sp>
        <p:nvSpPr>
          <p:cNvPr id="3" name="内容占位符 2"/>
          <p:cNvSpPr>
            <a:spLocks noGrp="1"/>
          </p:cNvSpPr>
          <p:nvPr>
            <p:ph idx="1"/>
          </p:nvPr>
        </p:nvSpPr>
        <p:spPr/>
        <p:txBody>
          <a:bodyPr/>
          <a:p>
            <a:pPr marL="0" indent="0">
              <a:buNone/>
            </a:pPr>
            <a:r>
              <a:rPr lang="zh-CN" altLang="en-US"/>
              <a:t>最终家长端的实现效果为</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5776595" y="2256155"/>
            <a:ext cx="5303520" cy="3230880"/>
          </a:xfrm>
          <a:prstGeom prst="rect">
            <a:avLst/>
          </a:prstGeom>
        </p:spPr>
      </p:pic>
      <p:graphicFrame>
        <p:nvGraphicFramePr>
          <p:cNvPr id="6" name="表格 5"/>
          <p:cNvGraphicFramePr/>
          <p:nvPr>
            <p:custDataLst>
              <p:tags r:id="rId2"/>
            </p:custDataLst>
          </p:nvPr>
        </p:nvGraphicFramePr>
        <p:xfrm>
          <a:off x="1219835" y="2669540"/>
          <a:ext cx="2871470" cy="2817495"/>
        </p:xfrm>
        <a:graphic>
          <a:graphicData uri="http://schemas.openxmlformats.org/drawingml/2006/table">
            <a:tbl>
              <a:tblPr firstRow="1" bandRow="1">
                <a:tableStyleId>{5C22544A-7EE6-4342-B048-85BDC9FD1C3A}</a:tableStyleId>
              </a:tblPr>
              <a:tblGrid>
                <a:gridCol w="1308735"/>
                <a:gridCol w="1562735"/>
              </a:tblGrid>
              <a:tr h="643255">
                <a:tc>
                  <a:txBody>
                    <a:bodyPr/>
                    <a:p>
                      <a:pPr algn="ctr">
                        <a:buNone/>
                      </a:pPr>
                      <a:r>
                        <a:rPr lang="zh-CN" altLang="en-US"/>
                        <a:t>功能</a:t>
                      </a:r>
                      <a:endParaRPr lang="zh-CN" altLang="en-US"/>
                    </a:p>
                  </a:txBody>
                  <a:tcPr/>
                </a:tc>
                <a:tc>
                  <a:txBody>
                    <a:bodyPr/>
                    <a:p>
                      <a:pPr algn="ctr">
                        <a:buNone/>
                      </a:pPr>
                      <a:r>
                        <a:rPr lang="zh-CN" altLang="en-US"/>
                        <a:t>完成情况</a:t>
                      </a:r>
                      <a:endParaRPr lang="zh-CN" altLang="en-US"/>
                    </a:p>
                  </a:txBody>
                  <a:tcPr/>
                </a:tc>
              </a:tr>
              <a:tr h="307340">
                <a:tc>
                  <a:txBody>
                    <a:bodyPr/>
                    <a:p>
                      <a:pPr algn="ctr">
                        <a:buNone/>
                      </a:pPr>
                      <a:r>
                        <a:rPr lang="zh-CN" altLang="en-US" sz="1400"/>
                        <a:t>信息修改</a:t>
                      </a:r>
                      <a:endParaRPr lang="zh-CN" altLang="en-US" sz="1400"/>
                    </a:p>
                  </a:txBody>
                  <a:tcPr/>
                </a:tc>
                <a:tc>
                  <a:txBody>
                    <a:bodyPr/>
                    <a:p>
                      <a:pPr algn="ctr">
                        <a:buNone/>
                      </a:pPr>
                      <a:r>
                        <a:rPr lang="zh-CN" altLang="en-US" sz="1400">
                          <a:latin typeface="Arial" panose="020B0604020202020204" pitchFamily="34" charset="0"/>
                          <a:cs typeface="Arial" panose="020B0604020202020204" pitchFamily="34" charset="0"/>
                        </a:rPr>
                        <a:t>√</a:t>
                      </a:r>
                      <a:endParaRPr lang="zh-CN" altLang="en-US" sz="1400">
                        <a:latin typeface="Arial" panose="020B0604020202020204" pitchFamily="34" charset="0"/>
                        <a:cs typeface="Arial" panose="020B0604020202020204" pitchFamily="34" charset="0"/>
                      </a:endParaRPr>
                    </a:p>
                  </a:txBody>
                  <a:tcPr/>
                </a:tc>
              </a:tr>
              <a:tr h="328930">
                <a:tc>
                  <a:txBody>
                    <a:bodyPr/>
                    <a:p>
                      <a:pPr algn="ctr">
                        <a:buNone/>
                      </a:pPr>
                      <a:r>
                        <a:rPr lang="zh-CN" altLang="en-US" sz="1400"/>
                        <a:t>教师通知</a:t>
                      </a:r>
                      <a:endParaRPr lang="zh-CN" altLang="en-US" sz="1400"/>
                    </a:p>
                  </a:txBody>
                  <a:tcPr/>
                </a:tc>
                <a:tc>
                  <a:txBody>
                    <a:bodyPr/>
                    <a:p>
                      <a:pPr algn="ctr">
                        <a:buNone/>
                      </a:pPr>
                      <a:r>
                        <a:rPr lang="zh-CN" altLang="en-US" sz="1400">
                          <a:latin typeface="Arial" panose="020B0604020202020204" pitchFamily="34" charset="0"/>
                          <a:cs typeface="Arial" panose="020B0604020202020204" pitchFamily="34" charset="0"/>
                          <a:sym typeface="+mn-ea"/>
                        </a:rPr>
                        <a:t>√</a:t>
                      </a:r>
                      <a:endParaRPr lang="zh-CN" altLang="en-US" sz="1400"/>
                    </a:p>
                  </a:txBody>
                  <a:tcPr/>
                </a:tc>
              </a:tr>
              <a:tr h="308610">
                <a:tc>
                  <a:txBody>
                    <a:bodyPr/>
                    <a:p>
                      <a:pPr algn="ctr">
                        <a:buNone/>
                      </a:pPr>
                      <a:r>
                        <a:rPr lang="zh-CN" altLang="en-US" sz="1400"/>
                        <a:t>园长通知</a:t>
                      </a:r>
                      <a:endParaRPr lang="zh-CN" altLang="en-US" sz="1400"/>
                    </a:p>
                  </a:txBody>
                  <a:tcPr/>
                </a:tc>
                <a:tc>
                  <a:txBody>
                    <a:bodyPr/>
                    <a:p>
                      <a:pPr algn="ctr">
                        <a:buNone/>
                      </a:pPr>
                      <a:r>
                        <a:rPr lang="zh-CN" altLang="en-US" sz="1400">
                          <a:latin typeface="Arial" panose="020B0604020202020204" pitchFamily="34" charset="0"/>
                          <a:cs typeface="Arial" panose="020B0604020202020204" pitchFamily="34" charset="0"/>
                          <a:sym typeface="+mn-ea"/>
                        </a:rPr>
                        <a:t>√</a:t>
                      </a:r>
                      <a:endParaRPr lang="zh-CN" altLang="en-US" sz="1400"/>
                    </a:p>
                  </a:txBody>
                  <a:tcPr/>
                </a:tc>
              </a:tr>
              <a:tr h="307340">
                <a:tc>
                  <a:txBody>
                    <a:bodyPr/>
                    <a:p>
                      <a:pPr algn="ctr">
                        <a:buNone/>
                      </a:pPr>
                      <a:r>
                        <a:rPr lang="zh-CN" altLang="en-US" sz="1400"/>
                        <a:t>发表意见</a:t>
                      </a:r>
                      <a:endParaRPr lang="zh-CN" altLang="en-US" sz="1400"/>
                    </a:p>
                  </a:txBody>
                  <a:tcPr/>
                </a:tc>
                <a:tc>
                  <a:txBody>
                    <a:bodyPr/>
                    <a:p>
                      <a:pPr algn="ctr">
                        <a:buNone/>
                      </a:pPr>
                      <a:r>
                        <a:rPr lang="zh-CN" altLang="en-US" sz="1400">
                          <a:latin typeface="Arial" panose="020B0604020202020204" pitchFamily="34" charset="0"/>
                          <a:cs typeface="Arial" panose="020B0604020202020204" pitchFamily="34" charset="0"/>
                          <a:sym typeface="+mn-ea"/>
                        </a:rPr>
                        <a:t>√</a:t>
                      </a:r>
                      <a:endParaRPr lang="zh-CN" altLang="en-US" sz="1400"/>
                    </a:p>
                  </a:txBody>
                  <a:tcPr/>
                </a:tc>
              </a:tr>
              <a:tr h="400050">
                <a:tc>
                  <a:txBody>
                    <a:bodyPr/>
                    <a:p>
                      <a:pPr algn="ctr">
                        <a:buNone/>
                      </a:pPr>
                      <a:r>
                        <a:rPr lang="zh-CN" altLang="en-US" sz="1400"/>
                        <a:t>申请请假</a:t>
                      </a:r>
                      <a:endParaRPr lang="zh-CN" altLang="en-US" sz="1400"/>
                    </a:p>
                  </a:txBody>
                  <a:tcPr/>
                </a:tc>
                <a:tc>
                  <a:txBody>
                    <a:bodyPr/>
                    <a:p>
                      <a:pPr algn="ctr">
                        <a:buNone/>
                      </a:pPr>
                      <a:r>
                        <a:rPr lang="zh-CN" altLang="en-US" sz="1400">
                          <a:latin typeface="Arial" panose="020B0604020202020204" pitchFamily="34" charset="0"/>
                          <a:cs typeface="Arial" panose="020B0604020202020204" pitchFamily="34" charset="0"/>
                          <a:sym typeface="+mn-ea"/>
                        </a:rPr>
                        <a:t>√</a:t>
                      </a:r>
                      <a:endParaRPr lang="zh-CN" altLang="en-US" sz="1400"/>
                    </a:p>
                  </a:txBody>
                  <a:tcPr/>
                </a:tc>
              </a:tr>
              <a:tr h="521970">
                <a:tc>
                  <a:txBody>
                    <a:bodyPr/>
                    <a:p>
                      <a:pPr algn="ctr">
                        <a:buNone/>
                      </a:pPr>
                      <a:r>
                        <a:rPr lang="zh-CN" altLang="en-US" sz="1400"/>
                        <a:t>个人考勤</a:t>
                      </a:r>
                      <a:endParaRPr lang="zh-CN" altLang="en-US" sz="1400"/>
                    </a:p>
                  </a:txBody>
                  <a:tcPr/>
                </a:tc>
                <a:tc>
                  <a:txBody>
                    <a:bodyPr/>
                    <a:p>
                      <a:pPr algn="ctr">
                        <a:buNone/>
                      </a:pPr>
                      <a:r>
                        <a:rPr lang="zh-CN" altLang="en-US" sz="1400">
                          <a:latin typeface="Arial" panose="020B0604020202020204" pitchFamily="34" charset="0"/>
                          <a:cs typeface="Arial" panose="020B0604020202020204" pitchFamily="34" charset="0"/>
                          <a:sym typeface="+mn-ea"/>
                        </a:rPr>
                        <a:t>√</a:t>
                      </a:r>
                      <a:endParaRPr lang="zh-CN" altLang="en-US" sz="140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编码实现</a:t>
            </a:r>
            <a:endParaRPr lang="zh-CN" altLang="en-US" sz="3200"/>
          </a:p>
        </p:txBody>
      </p:sp>
      <p:sp>
        <p:nvSpPr>
          <p:cNvPr id="3" name="内容占位符 2"/>
          <p:cNvSpPr>
            <a:spLocks noGrp="1"/>
          </p:cNvSpPr>
          <p:nvPr>
            <p:ph idx="1"/>
          </p:nvPr>
        </p:nvSpPr>
        <p:spPr/>
        <p:txBody>
          <a:bodyPr/>
          <a:p>
            <a:pPr marL="0" indent="0">
              <a:buNone/>
            </a:pPr>
            <a:r>
              <a:rPr lang="zh-CN" altLang="en-US" sz="1800">
                <a:solidFill>
                  <a:schemeClr val="accent1"/>
                </a:solidFill>
              </a:rPr>
              <a:t>申请请假的实现</a:t>
            </a:r>
            <a:endParaRPr lang="zh-CN" altLang="en-US" sz="1800">
              <a:solidFill>
                <a:schemeClr val="accent1"/>
              </a:solidFill>
            </a:endParaRPr>
          </a:p>
          <a:p>
            <a:pPr marL="0" indent="0">
              <a:buNone/>
            </a:pPr>
            <a:r>
              <a:rPr lang="zh-CN" altLang="en-US" sz="1800"/>
              <a:t>采用的是</a:t>
            </a:r>
            <a:r>
              <a:rPr lang="en-US" altLang="zh-CN" sz="1800"/>
              <a:t>think PHP</a:t>
            </a:r>
            <a:r>
              <a:rPr lang="zh-CN" altLang="en-US" sz="1800"/>
              <a:t>框架</a:t>
            </a:r>
            <a:endParaRPr lang="zh-CN" altLang="en-US" sz="1800"/>
          </a:p>
          <a:p>
            <a:pPr marL="0" indent="0">
              <a:buNone/>
            </a:pPr>
            <a:r>
              <a:rPr lang="zh-CN" altLang="en-US" sz="1800"/>
              <a:t>请假</a:t>
            </a:r>
            <a:r>
              <a:rPr lang="zh-CN" altLang="en-US" sz="1800"/>
              <a:t>控制器的实现：实例化对象，使用</a:t>
            </a:r>
            <a:r>
              <a:rPr lang="en-US" altLang="zh-CN" sz="1800"/>
              <a:t>I</a:t>
            </a:r>
            <a:r>
              <a:rPr lang="zh-CN" altLang="en-US" sz="1800"/>
              <a:t>将</a:t>
            </a:r>
            <a:endParaRPr lang="zh-CN" altLang="en-US" sz="1800"/>
          </a:p>
          <a:p>
            <a:pPr marL="0" indent="0">
              <a:buNone/>
            </a:pPr>
            <a:r>
              <a:rPr lang="en-US" altLang="zh-CN" sz="1800"/>
              <a:t>view</a:t>
            </a:r>
            <a:r>
              <a:rPr lang="zh-CN" altLang="en-US" sz="1800"/>
              <a:t>里面的表单信息传入控制器，最后使用</a:t>
            </a:r>
            <a:endParaRPr lang="zh-CN" altLang="en-US" sz="1800"/>
          </a:p>
          <a:p>
            <a:pPr marL="0" indent="0">
              <a:buNone/>
            </a:pPr>
            <a:r>
              <a:rPr lang="zh-CN" altLang="en-US" sz="1800"/>
              <a:t>数组将最新的表单数据通过数据表字段传入</a:t>
            </a:r>
            <a:endParaRPr lang="zh-CN" altLang="en-US" sz="1800"/>
          </a:p>
          <a:p>
            <a:pPr marL="0" indent="0">
              <a:buNone/>
            </a:pPr>
            <a:r>
              <a:rPr lang="zh-CN" altLang="en-US" sz="1800"/>
              <a:t>数据，使用</a:t>
            </a:r>
            <a:r>
              <a:rPr lang="en-US" altLang="zh-CN" sz="1800"/>
              <a:t>add()</a:t>
            </a:r>
            <a:r>
              <a:rPr lang="zh-CN" altLang="en-US" sz="1800"/>
              <a:t>插入数据表。</a:t>
            </a:r>
            <a:endParaRPr lang="zh-CN" altLang="en-US" sz="1800"/>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5463540" y="1825625"/>
            <a:ext cx="5890260" cy="4069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编码实现</a:t>
            </a:r>
            <a:endParaRPr lang="zh-CN" altLang="en-US"/>
          </a:p>
        </p:txBody>
      </p:sp>
      <p:sp>
        <p:nvSpPr>
          <p:cNvPr id="3" name="内容占位符 2"/>
          <p:cNvSpPr>
            <a:spLocks noGrp="1"/>
          </p:cNvSpPr>
          <p:nvPr>
            <p:ph idx="1"/>
          </p:nvPr>
        </p:nvSpPr>
        <p:spPr/>
        <p:txBody>
          <a:bodyPr/>
          <a:p>
            <a:pPr marL="0" indent="0">
              <a:buNone/>
            </a:pPr>
            <a:r>
              <a:rPr lang="zh-CN" altLang="en-US" sz="1800">
                <a:solidFill>
                  <a:schemeClr val="accent1"/>
                </a:solidFill>
                <a:sym typeface="+mn-ea"/>
              </a:rPr>
              <a:t>申请请假的实现</a:t>
            </a:r>
            <a:endParaRPr lang="zh-CN" altLang="en-US" sz="1800">
              <a:solidFill>
                <a:schemeClr val="accent1"/>
              </a:solidFill>
              <a:sym typeface="+mn-ea"/>
            </a:endParaRPr>
          </a:p>
          <a:p>
            <a:pPr marL="0" indent="0">
              <a:buNone/>
            </a:pPr>
            <a:r>
              <a:rPr lang="zh-CN" altLang="en-US" sz="1800"/>
              <a:t>在</a:t>
            </a:r>
            <a:r>
              <a:rPr lang="en-US" altLang="zh-CN" sz="1800"/>
              <a:t>Model</a:t>
            </a:r>
            <a:r>
              <a:rPr lang="zh-CN" altLang="en-US" sz="1800"/>
              <a:t>中主要实现的是分页效果</a:t>
            </a:r>
            <a:endParaRPr lang="zh-CN" altLang="en-US" sz="1800"/>
          </a:p>
          <a:p>
            <a:pPr marL="0" indent="0">
              <a:buNone/>
            </a:pPr>
            <a:r>
              <a:rPr lang="zh-CN" altLang="en-US" sz="1800"/>
              <a:t>主要用于家长查看审核状态时结果过多</a:t>
            </a:r>
            <a:r>
              <a:rPr lang="zh-CN" altLang="en-US" sz="1800"/>
              <a:t>实现分页</a:t>
            </a:r>
            <a:endParaRPr lang="zh-CN" altLang="en-US" sz="1800"/>
          </a:p>
          <a:p>
            <a:pPr marL="0" indent="0">
              <a:buNone/>
            </a:pPr>
            <a:endParaRPr lang="zh-CN" altLang="en-US" sz="1800"/>
          </a:p>
          <a:p>
            <a:pPr marL="0" indent="0">
              <a:buNone/>
            </a:pPr>
            <a:endParaRPr lang="zh-CN" altLang="en-US" sz="1800"/>
          </a:p>
        </p:txBody>
      </p:sp>
      <p:pic>
        <p:nvPicPr>
          <p:cNvPr id="4" name="图片 3"/>
          <p:cNvPicPr>
            <a:picLocks noChangeAspect="1"/>
          </p:cNvPicPr>
          <p:nvPr/>
        </p:nvPicPr>
        <p:blipFill>
          <a:blip r:embed="rId1"/>
          <a:srcRect b="15481"/>
          <a:stretch>
            <a:fillRect/>
          </a:stretch>
        </p:blipFill>
        <p:spPr>
          <a:xfrm>
            <a:off x="4031615" y="4006215"/>
            <a:ext cx="7947660" cy="2322830"/>
          </a:xfrm>
          <a:prstGeom prst="rect">
            <a:avLst/>
          </a:prstGeom>
        </p:spPr>
      </p:pic>
      <p:pic>
        <p:nvPicPr>
          <p:cNvPr id="5" name="图片 4"/>
          <p:cNvPicPr>
            <a:picLocks noChangeAspect="1"/>
          </p:cNvPicPr>
          <p:nvPr/>
        </p:nvPicPr>
        <p:blipFill>
          <a:blip r:embed="rId2"/>
          <a:stretch>
            <a:fillRect/>
          </a:stretch>
        </p:blipFill>
        <p:spPr>
          <a:xfrm>
            <a:off x="941705" y="2925445"/>
            <a:ext cx="7459980" cy="708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编码实现</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sz="1800">
                <a:solidFill>
                  <a:schemeClr val="accent1"/>
                </a:solidFill>
                <a:sym typeface="+mn-ea"/>
              </a:rPr>
              <a:t>申请请假的实现</a:t>
            </a:r>
            <a:endParaRPr lang="zh-CN" altLang="en-US" sz="1800">
              <a:solidFill>
                <a:schemeClr val="accent1"/>
              </a:solidFill>
              <a:sym typeface="+mn-ea"/>
            </a:endParaRPr>
          </a:p>
          <a:p>
            <a:pPr marL="0" indent="0">
              <a:buNone/>
            </a:pPr>
            <a:r>
              <a:rPr lang="zh-CN" altLang="en-US" sz="1800">
                <a:solidFill>
                  <a:schemeClr val="tx1"/>
                </a:solidFill>
                <a:sym typeface="+mn-ea"/>
              </a:rPr>
              <a:t>请假</a:t>
            </a:r>
            <a:r>
              <a:rPr lang="en-US" altLang="zh-CN" sz="1800">
                <a:solidFill>
                  <a:schemeClr val="tx1"/>
                </a:solidFill>
                <a:sym typeface="+mn-ea"/>
              </a:rPr>
              <a:t>View</a:t>
            </a:r>
            <a:r>
              <a:rPr lang="zh-CN" altLang="en-US" sz="1800">
                <a:solidFill>
                  <a:schemeClr val="tx1"/>
                </a:solidFill>
                <a:sym typeface="+mn-ea"/>
              </a:rPr>
              <a:t>的实现：通过表单填写请假起止时间、请假原因。提交可以显示请假信息提交情况</a:t>
            </a:r>
            <a:endParaRPr lang="zh-CN" altLang="en-US" sz="1800">
              <a:solidFill>
                <a:schemeClr val="tx1"/>
              </a:solidFill>
              <a:sym typeface="+mn-ea"/>
            </a:endParaRPr>
          </a:p>
          <a:p>
            <a:pPr marL="0" indent="0">
              <a:buNone/>
            </a:pPr>
            <a:r>
              <a:rPr lang="zh-CN" altLang="en-US" sz="1800">
                <a:solidFill>
                  <a:schemeClr val="tx1"/>
                </a:solidFill>
                <a:sym typeface="+mn-ea"/>
              </a:rPr>
              <a:t>点击查看审核状态，可以查看教师的审核结果。</a:t>
            </a:r>
            <a:endParaRPr lang="zh-CN" altLang="en-US" sz="1800">
              <a:solidFill>
                <a:schemeClr val="tx1"/>
              </a:solidFill>
              <a:sym typeface="+mn-ea"/>
            </a:endParaRPr>
          </a:p>
        </p:txBody>
      </p:sp>
      <p:pic>
        <p:nvPicPr>
          <p:cNvPr id="4" name="图片 3"/>
          <p:cNvPicPr>
            <a:picLocks noChangeAspect="1"/>
          </p:cNvPicPr>
          <p:nvPr/>
        </p:nvPicPr>
        <p:blipFill>
          <a:blip r:embed="rId1"/>
          <a:stretch>
            <a:fillRect/>
          </a:stretch>
        </p:blipFill>
        <p:spPr>
          <a:xfrm>
            <a:off x="1029970" y="3709670"/>
            <a:ext cx="10500360" cy="259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编码实现</a:t>
            </a:r>
            <a:endParaRPr lang="zh-CN" altLang="en-US"/>
          </a:p>
        </p:txBody>
      </p:sp>
      <p:sp>
        <p:nvSpPr>
          <p:cNvPr id="3" name="内容占位符 2"/>
          <p:cNvSpPr>
            <a:spLocks noGrp="1"/>
          </p:cNvSpPr>
          <p:nvPr>
            <p:ph idx="1"/>
          </p:nvPr>
        </p:nvSpPr>
        <p:spPr/>
        <p:txBody>
          <a:bodyPr/>
          <a:p>
            <a:pPr marL="0" indent="0">
              <a:buNone/>
            </a:pPr>
            <a:r>
              <a:rPr lang="zh-CN" altLang="en-US" sz="1800"/>
              <a:t>请假实现效果：</a:t>
            </a:r>
            <a:endParaRPr lang="zh-CN" altLang="en-US" sz="1800"/>
          </a:p>
          <a:p>
            <a:pPr marL="0" indent="0">
              <a:buNone/>
            </a:pPr>
            <a:r>
              <a:rPr lang="zh-CN" altLang="en-US" sz="1800"/>
              <a:t>提交请假信息会提醒提交结果：</a:t>
            </a:r>
            <a:endParaRPr lang="zh-CN" altLang="en-US" sz="1800"/>
          </a:p>
        </p:txBody>
      </p:sp>
      <p:pic>
        <p:nvPicPr>
          <p:cNvPr id="4" name="图片 3"/>
          <p:cNvPicPr>
            <a:picLocks noChangeAspect="1"/>
          </p:cNvPicPr>
          <p:nvPr/>
        </p:nvPicPr>
        <p:blipFill>
          <a:blip r:embed="rId1"/>
          <a:srcRect r="15275" b="7582"/>
          <a:stretch>
            <a:fillRect/>
          </a:stretch>
        </p:blipFill>
        <p:spPr>
          <a:xfrm>
            <a:off x="730885" y="2941955"/>
            <a:ext cx="3653790" cy="2948940"/>
          </a:xfrm>
          <a:prstGeom prst="rect">
            <a:avLst/>
          </a:prstGeom>
        </p:spPr>
      </p:pic>
      <p:pic>
        <p:nvPicPr>
          <p:cNvPr id="5" name="图片 4"/>
          <p:cNvPicPr>
            <a:picLocks noChangeAspect="1"/>
          </p:cNvPicPr>
          <p:nvPr/>
        </p:nvPicPr>
        <p:blipFill>
          <a:blip r:embed="rId2"/>
          <a:srcRect l="15809" t="16115" r="5779" b="15722"/>
          <a:stretch>
            <a:fillRect/>
          </a:stretch>
        </p:blipFill>
        <p:spPr>
          <a:xfrm>
            <a:off x="6348730" y="953135"/>
            <a:ext cx="4011930" cy="2092325"/>
          </a:xfrm>
          <a:prstGeom prst="rect">
            <a:avLst/>
          </a:prstGeom>
        </p:spPr>
      </p:pic>
      <p:pic>
        <p:nvPicPr>
          <p:cNvPr id="7" name="图片 6"/>
          <p:cNvPicPr>
            <a:picLocks noChangeAspect="1"/>
          </p:cNvPicPr>
          <p:nvPr/>
        </p:nvPicPr>
        <p:blipFill>
          <a:blip r:embed="rId3"/>
          <a:stretch>
            <a:fillRect/>
          </a:stretch>
        </p:blipFill>
        <p:spPr>
          <a:xfrm>
            <a:off x="5296535" y="3618865"/>
            <a:ext cx="6576060" cy="2202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家长端</a:t>
            </a:r>
            <a:r>
              <a:rPr lang="en-US" altLang="zh-CN" sz="3200"/>
              <a:t>-</a:t>
            </a:r>
            <a:r>
              <a:rPr lang="zh-CN" altLang="en-US" sz="3200"/>
              <a:t>健壮性分析</a:t>
            </a:r>
            <a:endParaRPr lang="zh-CN" altLang="en-US" sz="3200"/>
          </a:p>
        </p:txBody>
      </p:sp>
      <p:sp>
        <p:nvSpPr>
          <p:cNvPr id="3" name="内容占位符 2"/>
          <p:cNvSpPr>
            <a:spLocks noGrp="1"/>
          </p:cNvSpPr>
          <p:nvPr>
            <p:ph idx="1"/>
          </p:nvPr>
        </p:nvSpPr>
        <p:spPr/>
        <p:txBody>
          <a:bodyPr>
            <a:normAutofit lnSpcReduction="20000"/>
          </a:bodyPr>
          <a:p>
            <a:pPr marL="0" indent="0">
              <a:buNone/>
            </a:pPr>
            <a:r>
              <a:rPr lang="zh-CN" altLang="en-US" sz="1800"/>
              <a:t>家长端的分析设计</a:t>
            </a:r>
            <a:endParaRPr lang="zh-CN" altLang="en-US" sz="1800"/>
          </a:p>
          <a:p>
            <a:pPr marL="0" indent="0">
              <a:buNone/>
            </a:pPr>
            <a:endParaRPr lang="zh-CN" altLang="en-US" sz="1800"/>
          </a:p>
          <a:p>
            <a:pPr marL="0" indent="0">
              <a:buNone/>
            </a:pPr>
            <a:endParaRPr lang="zh-CN" altLang="en-US" sz="1800"/>
          </a:p>
          <a:p>
            <a:pPr marL="0" indent="0">
              <a:buNone/>
            </a:pPr>
            <a:r>
              <a:rPr lang="zh-CN" altLang="en-US" sz="1800"/>
              <a:t>家长端登录通信图</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家长端修改密码</a:t>
            </a:r>
            <a:endParaRPr lang="zh-CN" altLang="en-US" sz="1800"/>
          </a:p>
          <a:p>
            <a:pPr marL="0" indent="0">
              <a:buNone/>
            </a:pPr>
            <a:r>
              <a:rPr lang="zh-CN" altLang="en-US" sz="1800"/>
              <a:t>通信图</a:t>
            </a: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2900045" y="2349500"/>
            <a:ext cx="6553200" cy="1653540"/>
          </a:xfrm>
          <a:prstGeom prst="rect">
            <a:avLst/>
          </a:prstGeom>
        </p:spPr>
      </p:pic>
      <p:pic>
        <p:nvPicPr>
          <p:cNvPr id="5" name="图片 4"/>
          <p:cNvPicPr>
            <a:picLocks noChangeAspect="1"/>
          </p:cNvPicPr>
          <p:nvPr/>
        </p:nvPicPr>
        <p:blipFill>
          <a:blip r:embed="rId2"/>
          <a:stretch>
            <a:fillRect/>
          </a:stretch>
        </p:blipFill>
        <p:spPr>
          <a:xfrm>
            <a:off x="2736850" y="4538980"/>
            <a:ext cx="7292340" cy="163830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877603f5-0def-463a-8493-173d900a8f5b}"/>
</p:tagLst>
</file>

<file path=ppt/tags/tag2.xml><?xml version="1.0" encoding="utf-8"?>
<p:tagLst xmlns:p="http://schemas.openxmlformats.org/presentationml/2006/main">
  <p:tag name="KSO_WM_UNIT_TABLE_BEAUTIFY" val="smartTable{333f195c-2698-4a44-8f89-9ab08bd67a76}"/>
</p:tagLst>
</file>

<file path=ppt/tags/tag3.xml><?xml version="1.0" encoding="utf-8"?>
<p:tagLst xmlns:p="http://schemas.openxmlformats.org/presentationml/2006/main">
  <p:tag name="KSO_WM_UNIT_TABLE_BEAUTIFY" val="smartTable{6fb692c8-f141-4c24-997e-68ff357b877e}"/>
</p:tagLst>
</file>

<file path=ppt/tags/tag4.xml><?xml version="1.0" encoding="utf-8"?>
<p:tagLst xmlns:p="http://schemas.openxmlformats.org/presentationml/2006/main">
  <p:tag name="KSO_WM_UNIT_TABLE_BEAUTIFY" val="smartTable{4b7c8ff3-fa4c-43a5-9f34-b3ec8b4d2155}"/>
</p:tagLst>
</file>

<file path=ppt/tags/tag5.xml><?xml version="1.0" encoding="utf-8"?>
<p:tagLst xmlns:p="http://schemas.openxmlformats.org/presentationml/2006/main">
  <p:tag name="KSO_WM_UNIT_TABLE_BEAUTIFY" val="smartTable{c8afdf2e-c365-4be3-bddc-5d30c0a84f55}"/>
</p:tagLst>
</file>

<file path=ppt/tags/tag6.xml><?xml version="1.0" encoding="utf-8"?>
<p:tagLst xmlns:p="http://schemas.openxmlformats.org/presentationml/2006/main">
  <p:tag name="KSO_WM_UNIT_TABLE_BEAUTIFY" val="smartTable{9376269f-6a53-4e3a-880c-2b2393f77bb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3227</Words>
  <Application>WPS 演示</Application>
  <PresentationFormat>宽屏</PresentationFormat>
  <Paragraphs>547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仿宋</vt:lpstr>
      <vt:lpstr>微软雅黑</vt:lpstr>
      <vt:lpstr>Calibri</vt:lpstr>
      <vt:lpstr>Arial Unicode MS</vt:lpstr>
      <vt:lpstr>HelvLight</vt:lpstr>
      <vt:lpstr>汉仪仿宋简</vt:lpstr>
      <vt:lpstr>Office 主题</vt:lpstr>
      <vt:lpstr>幼儿园管理系统</vt:lpstr>
      <vt:lpstr>个人分工</vt:lpstr>
      <vt:lpstr>家长端需求分析</vt:lpstr>
      <vt:lpstr>编码实现</vt:lpstr>
      <vt:lpstr>PowerPoint 演示文稿</vt:lpstr>
      <vt:lpstr>PowerPoint 演示文稿</vt:lpstr>
      <vt:lpstr>PowerPoint 演示文稿</vt:lpstr>
      <vt:lpstr>PowerPoint 演示文稿</vt:lpstr>
      <vt:lpstr>PowerPoint 演示文稿</vt:lpstr>
      <vt:lpstr>测试项目</vt:lpstr>
      <vt:lpstr>愿景文档</vt:lpstr>
      <vt:lpstr>系统集成与测试文档</vt:lpstr>
      <vt:lpstr>系统集成与测试文档 </vt:lpstr>
      <vt:lpstr>PowerPoint 演示文稿</vt:lpstr>
      <vt:lpstr>系统集成与测试文档</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GMH</dc:creator>
  <cp:lastModifiedBy>Lightsaber</cp:lastModifiedBy>
  <cp:revision>7</cp:revision>
  <dcterms:created xsi:type="dcterms:W3CDTF">2020-07-01T12:27:00Z</dcterms:created>
  <dcterms:modified xsi:type="dcterms:W3CDTF">2020-07-02T04:55:27Z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