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7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4" r:id="rId20"/>
    <p:sldId id="273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51"/>
  </p:normalViewPr>
  <p:slideViewPr>
    <p:cSldViewPr snapToGrid="0">
      <p:cViewPr varScale="1">
        <p:scale>
          <a:sx n="143" d="100"/>
          <a:sy n="143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330F5-A33B-4515-BF19-FF0F548F168B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64DB8-0412-452F-A4C8-123365D89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338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64DB8-0412-452F-A4C8-123365D897B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C937-9CD5-406D-ADF9-CBFE8AE81FBE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42F8-B896-4943-8891-EAE801C88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7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C937-9CD5-406D-ADF9-CBFE8AE81FBE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42F8-B896-4943-8891-EAE801C88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62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C937-9CD5-406D-ADF9-CBFE8AE81FBE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42F8-B896-4943-8891-EAE801C88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51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C937-9CD5-406D-ADF9-CBFE8AE81FBE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42F8-B896-4943-8891-EAE801C88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37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C937-9CD5-406D-ADF9-CBFE8AE81FBE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42F8-B896-4943-8891-EAE801C88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91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C937-9CD5-406D-ADF9-CBFE8AE81FBE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42F8-B896-4943-8891-EAE801C88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C937-9CD5-406D-ADF9-CBFE8AE81FBE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42F8-B896-4943-8891-EAE801C88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9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C937-9CD5-406D-ADF9-CBFE8AE81FBE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42F8-B896-4943-8891-EAE801C88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75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C937-9CD5-406D-ADF9-CBFE8AE81FBE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42F8-B896-4943-8891-EAE801C88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73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C937-9CD5-406D-ADF9-CBFE8AE81FBE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42F8-B896-4943-8891-EAE801C88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37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C937-9CD5-406D-ADF9-CBFE8AE81FBE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42F8-B896-4943-8891-EAE801C88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06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2C937-9CD5-406D-ADF9-CBFE8AE81FBE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42F8-B896-4943-8891-EAE801C880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3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800" b="1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Ghost Tunnel</a:t>
            </a:r>
            <a:r>
              <a:rPr lang="en-US" altLang="zh-CN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/>
            </a:r>
            <a:br>
              <a:rPr lang="en-US" altLang="zh-CN" b="1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</a:br>
            <a:r>
              <a:rPr lang="en-US" altLang="zh-CN" sz="2400" dirty="0" smtClean="0"/>
              <a:t>Data transmission based on </a:t>
            </a:r>
            <a:r>
              <a:rPr lang="en-US" altLang="zh-CN" sz="2400" dirty="0" err="1" smtClean="0"/>
              <a:t>WiFi</a:t>
            </a:r>
            <a:r>
              <a:rPr lang="en-US" altLang="zh-CN" sz="2400" dirty="0" smtClean="0"/>
              <a:t> covert channel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74042" y="5229727"/>
            <a:ext cx="4717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Chengqiang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Jin,M.S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College of Computer Science and </a:t>
            </a:r>
            <a:r>
              <a:rPr lang="en-US" altLang="zh-CN" dirty="0" smtClean="0"/>
              <a:t>Technology</a:t>
            </a:r>
          </a:p>
          <a:p>
            <a:r>
              <a:rPr lang="en-US" altLang="zh-CN" dirty="0"/>
              <a:t>Zhejiang University of </a:t>
            </a:r>
            <a:r>
              <a:rPr lang="en-US" altLang="zh-CN" dirty="0" smtClean="0"/>
              <a:t>Technology</a:t>
            </a:r>
          </a:p>
          <a:p>
            <a:r>
              <a:rPr lang="en-US" altLang="zh-CN" dirty="0"/>
              <a:t>k</a:t>
            </a:r>
            <a:r>
              <a:rPr lang="en-US" altLang="zh-CN" dirty="0" smtClean="0"/>
              <a:t>ing_jcq@163.com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92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è§£è¯»HITBè®®é¢Ghost Tunnelç¨äºæ»å»éç¦»ç½ç»çWiFiéè½ä¼ è¾éé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763" y="1041944"/>
            <a:ext cx="6475968" cy="431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267329" y="1962614"/>
            <a:ext cx="227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PegasusTeam</a:t>
            </a:r>
            <a:r>
              <a:rPr lang="en-US" altLang="zh-CN" dirty="0"/>
              <a:t>, 360 Security Technology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7817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81" y="1453614"/>
            <a:ext cx="4808243" cy="342318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2529" y="502782"/>
            <a:ext cx="343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Comman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 Connection</a:t>
            </a:r>
          </a:p>
        </p:txBody>
      </p:sp>
    </p:spTree>
    <p:extLst>
      <p:ext uri="{BB962C8B-B14F-4D97-AF65-F5344CB8AC3E}">
        <p14:creationId xmlns:p14="http://schemas.microsoft.com/office/powerpoint/2010/main" val="397995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81046" y="2112835"/>
            <a:ext cx="76478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/>
              <a:t>A covert </a:t>
            </a:r>
            <a:r>
              <a:rPr lang="en-US" altLang="zh-CN" sz="2400" dirty="0" err="1"/>
              <a:t>WiFi</a:t>
            </a:r>
            <a:r>
              <a:rPr lang="en-US" altLang="zh-CN" sz="2400" dirty="0"/>
              <a:t> channel using Beacon, Probe Request, </a:t>
            </a:r>
            <a:r>
              <a:rPr lang="en-US" altLang="zh-CN" sz="2400" dirty="0" smtClean="0"/>
              <a:t>Probe </a:t>
            </a:r>
            <a:r>
              <a:rPr lang="en-US" altLang="zh-CN" sz="2400" dirty="0" smtClean="0"/>
              <a:t>Response</a:t>
            </a:r>
            <a:endParaRPr lang="zh-CN" altLang="en-US" sz="24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 smtClean="0"/>
              <a:t>A </a:t>
            </a:r>
            <a:r>
              <a:rPr lang="en-US" altLang="zh-CN" sz="2400" dirty="0"/>
              <a:t>special SSID as the identifier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73626" y="712926"/>
            <a:ext cx="9862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Ghost Tunnel – No </a:t>
            </a:r>
            <a:r>
              <a:rPr lang="en-US" altLang="zh-CN" sz="2800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WiFi</a:t>
            </a:r>
            <a:r>
              <a:rPr lang="en-US" altLang="zh-CN" sz="28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Connection</a:t>
            </a:r>
          </a:p>
        </p:txBody>
      </p:sp>
    </p:spTree>
    <p:extLst>
      <p:ext uri="{BB962C8B-B14F-4D97-AF65-F5344CB8AC3E}">
        <p14:creationId xmlns:p14="http://schemas.microsoft.com/office/powerpoint/2010/main" val="404547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"/>
          <p:cNvSpPr txBox="1"/>
          <p:nvPr/>
        </p:nvSpPr>
        <p:spPr>
          <a:xfrm>
            <a:off x="535049" y="4197552"/>
            <a:ext cx="59285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Ghost Tunnel implementation</a:t>
            </a:r>
            <a:endParaRPr lang="en-US" altLang="zh-CN" sz="54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6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6905" y="4379494"/>
            <a:ext cx="354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Beacon/Probe Response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695074" y="1299411"/>
            <a:ext cx="429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Beacon</a:t>
            </a:r>
            <a:r>
              <a:rPr lang="zh-CN" altLang="en-US" dirty="0" smtClean="0"/>
              <a:t>帧结构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914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6905" y="4379494"/>
            <a:ext cx="354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Probe Request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95074" y="1299411"/>
            <a:ext cx="429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Probe request</a:t>
            </a:r>
            <a:r>
              <a:rPr lang="zh-CN" altLang="en-US" dirty="0" smtClean="0"/>
              <a:t>帧结构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9476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49471" y="1958552"/>
            <a:ext cx="57109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/>
              <a:t>Windows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-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Native </a:t>
            </a:r>
            <a:r>
              <a:rPr lang="en-US" altLang="zh-CN" sz="2800" dirty="0" err="1"/>
              <a:t>Wifi</a:t>
            </a:r>
            <a:r>
              <a:rPr lang="en-US" altLang="zh-CN" sz="2800" dirty="0"/>
              <a:t> API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/>
              <a:t>Mac </a:t>
            </a:r>
            <a:r>
              <a:rPr lang="en-US" altLang="zh-CN" sz="2800" dirty="0"/>
              <a:t>OSX</a:t>
            </a:r>
          </a:p>
          <a:p>
            <a:pPr lvl="1"/>
            <a:r>
              <a:rPr lang="en-US" altLang="zh-CN" sz="2800" dirty="0"/>
              <a:t>- </a:t>
            </a:r>
            <a:r>
              <a:rPr lang="en-US" altLang="zh-CN" sz="2800" dirty="0" err="1"/>
              <a:t>coreWLAN</a:t>
            </a:r>
            <a:endParaRPr lang="en-US" altLang="zh-CN" sz="28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/>
              <a:t>Linux</a:t>
            </a:r>
            <a:endParaRPr lang="en-US" altLang="zh-CN" sz="2800" dirty="0"/>
          </a:p>
          <a:p>
            <a:pPr lvl="1"/>
            <a:r>
              <a:rPr lang="en-US" altLang="zh-CN" sz="2800" dirty="0"/>
              <a:t>- nl80211 &amp; </a:t>
            </a:r>
            <a:r>
              <a:rPr lang="en-US" altLang="zh-CN" sz="2800" dirty="0" err="1"/>
              <a:t>libnl</a:t>
            </a:r>
            <a:endParaRPr lang="zh-CN" altLang="en-US" sz="2800" dirty="0"/>
          </a:p>
        </p:txBody>
      </p:sp>
      <p:sp>
        <p:nvSpPr>
          <p:cNvPr id="3" name="文本框 3"/>
          <p:cNvSpPr txBox="1"/>
          <p:nvPr/>
        </p:nvSpPr>
        <p:spPr>
          <a:xfrm>
            <a:off x="473626" y="712926"/>
            <a:ext cx="9862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Through Operating System </a:t>
            </a:r>
            <a:r>
              <a:rPr lang="en-US" altLang="zh-CN" sz="2800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WiFi</a:t>
            </a:r>
            <a:r>
              <a:rPr lang="en-US" altLang="zh-CN" sz="28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509943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056068"/>
              </p:ext>
            </p:extLst>
          </p:nvPr>
        </p:nvGraphicFramePr>
        <p:xfrm>
          <a:off x="1379621" y="389600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18272675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317000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uSSIDLength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ucSSID</a:t>
                      </a:r>
                      <a:r>
                        <a:rPr lang="en-US" altLang="zh-CN" dirty="0" smtClean="0"/>
                        <a:t>(payload)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62784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27885"/>
              </p:ext>
            </p:extLst>
          </p:nvPr>
        </p:nvGraphicFramePr>
        <p:xfrm>
          <a:off x="1379620" y="5279489"/>
          <a:ext cx="94167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179">
                  <a:extLst>
                    <a:ext uri="{9D8B030D-6E8A-4147-A177-3AD203B41FA5}">
                      <a16:colId xmlns:a16="http://schemas.microsoft.com/office/drawing/2014/main" xmlns="" val="675886092"/>
                    </a:ext>
                  </a:extLst>
                </a:gridCol>
                <a:gridCol w="2354179">
                  <a:extLst>
                    <a:ext uri="{9D8B030D-6E8A-4147-A177-3AD203B41FA5}">
                      <a16:colId xmlns:a16="http://schemas.microsoft.com/office/drawing/2014/main" xmlns="" val="1385184338"/>
                    </a:ext>
                  </a:extLst>
                </a:gridCol>
                <a:gridCol w="2354179">
                  <a:extLst>
                    <a:ext uri="{9D8B030D-6E8A-4147-A177-3AD203B41FA5}">
                      <a16:colId xmlns:a16="http://schemas.microsoft.com/office/drawing/2014/main" xmlns="" val="1112019429"/>
                    </a:ext>
                  </a:extLst>
                </a:gridCol>
                <a:gridCol w="2354179">
                  <a:extLst>
                    <a:ext uri="{9D8B030D-6E8A-4147-A177-3AD203B41FA5}">
                      <a16:colId xmlns:a16="http://schemas.microsoft.com/office/drawing/2014/main" xmlns="" val="140980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dwDataSize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ElementID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Information(payload)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4943063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379621" y="1236146"/>
            <a:ext cx="50225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l Bayan Plain" charset="-78"/>
                <a:ea typeface="Al Bayan Plain" charset="-78"/>
                <a:cs typeface="Al Bayan Plain" charset="-78"/>
              </a:rPr>
              <a:t>DWORD WINAPI </a:t>
            </a:r>
            <a:r>
              <a:rPr lang="en-US" altLang="zh-CN" dirty="0" err="1">
                <a:latin typeface="Al Bayan Plain" charset="-78"/>
                <a:ea typeface="Al Bayan Plain" charset="-78"/>
                <a:cs typeface="Al Bayan Plain" charset="-78"/>
              </a:rPr>
              <a:t>WlanScan</a:t>
            </a:r>
            <a:r>
              <a:rPr lang="en-US" altLang="zh-CN" dirty="0">
                <a:latin typeface="Al Bayan Plain" charset="-78"/>
                <a:ea typeface="Al Bayan Plain" charset="-78"/>
                <a:cs typeface="Al Bayan Plain" charset="-78"/>
              </a:rPr>
              <a:t>(</a:t>
            </a:r>
          </a:p>
          <a:p>
            <a:pPr lvl="1"/>
            <a:r>
              <a:rPr lang="en-US" altLang="zh-CN" dirty="0">
                <a:latin typeface="Al Bayan Plain" charset="-78"/>
                <a:ea typeface="Al Bayan Plain" charset="-78"/>
                <a:cs typeface="Al Bayan Plain" charset="-78"/>
              </a:rPr>
              <a:t>_In_ HANDLE </a:t>
            </a:r>
            <a:r>
              <a:rPr lang="en-US" altLang="zh-CN" dirty="0" err="1">
                <a:latin typeface="Al Bayan Plain" charset="-78"/>
                <a:ea typeface="Al Bayan Plain" charset="-78"/>
                <a:cs typeface="Al Bayan Plain" charset="-78"/>
              </a:rPr>
              <a:t>hClientHandle</a:t>
            </a:r>
            <a:r>
              <a:rPr lang="en-US" altLang="zh-CN" dirty="0">
                <a:latin typeface="Al Bayan Plain" charset="-78"/>
                <a:ea typeface="Al Bayan Plain" charset="-78"/>
                <a:cs typeface="Al Bayan Plain" charset="-78"/>
              </a:rPr>
              <a:t>,</a:t>
            </a:r>
          </a:p>
          <a:p>
            <a:pPr lvl="1"/>
            <a:r>
              <a:rPr lang="en-US" altLang="zh-CN" dirty="0">
                <a:latin typeface="Al Bayan Plain" charset="-78"/>
                <a:ea typeface="Al Bayan Plain" charset="-78"/>
                <a:cs typeface="Al Bayan Plain" charset="-78"/>
              </a:rPr>
              <a:t>_In_ </a:t>
            </a:r>
            <a:r>
              <a:rPr lang="en-US" altLang="zh-CN" dirty="0" err="1">
                <a:latin typeface="Al Bayan Plain" charset="-78"/>
                <a:ea typeface="Al Bayan Plain" charset="-78"/>
                <a:cs typeface="Al Bayan Plain" charset="-78"/>
              </a:rPr>
              <a:t>const</a:t>
            </a:r>
            <a:r>
              <a:rPr lang="en-US" altLang="zh-CN" dirty="0">
                <a:latin typeface="Al Bayan Plain" charset="-78"/>
                <a:ea typeface="Al Bayan Plain" charset="-78"/>
                <a:cs typeface="Al Bayan Plain" charset="-78"/>
              </a:rPr>
              <a:t> GUID *</a:t>
            </a:r>
            <a:r>
              <a:rPr lang="en-US" altLang="zh-CN" dirty="0" err="1">
                <a:latin typeface="Al Bayan Plain" charset="-78"/>
                <a:ea typeface="Al Bayan Plain" charset="-78"/>
                <a:cs typeface="Al Bayan Plain" charset="-78"/>
              </a:rPr>
              <a:t>pInterfaceGuid</a:t>
            </a:r>
            <a:r>
              <a:rPr lang="en-US" altLang="zh-CN" dirty="0">
                <a:latin typeface="Al Bayan Plain" charset="-78"/>
                <a:ea typeface="Al Bayan Plain" charset="-78"/>
                <a:cs typeface="Al Bayan Plain" charset="-78"/>
              </a:rPr>
              <a:t>,</a:t>
            </a:r>
          </a:p>
          <a:p>
            <a:pPr lvl="1"/>
            <a:r>
              <a:rPr lang="en-US" altLang="zh-CN" dirty="0">
                <a:latin typeface="Al Bayan Plain" charset="-78"/>
                <a:ea typeface="Al Bayan Plain" charset="-78"/>
                <a:cs typeface="Al Bayan Plain" charset="-78"/>
              </a:rPr>
              <a:t>_</a:t>
            </a:r>
            <a:r>
              <a:rPr lang="en-US" altLang="zh-CN" dirty="0" err="1">
                <a:latin typeface="Al Bayan Plain" charset="-78"/>
                <a:ea typeface="Al Bayan Plain" charset="-78"/>
                <a:cs typeface="Al Bayan Plain" charset="-78"/>
              </a:rPr>
              <a:t>In_opt</a:t>
            </a:r>
            <a:r>
              <a:rPr lang="en-US" altLang="zh-CN" dirty="0">
                <a:latin typeface="Al Bayan Plain" charset="-78"/>
                <a:ea typeface="Al Bayan Plain" charset="-78"/>
                <a:cs typeface="Al Bayan Plain" charset="-78"/>
              </a:rPr>
              <a:t>_ </a:t>
            </a:r>
            <a:r>
              <a:rPr lang="en-US" altLang="zh-CN" dirty="0" err="1">
                <a:latin typeface="Al Bayan Plain" charset="-78"/>
                <a:ea typeface="Al Bayan Plain" charset="-78"/>
                <a:cs typeface="Al Bayan Plain" charset="-78"/>
              </a:rPr>
              <a:t>const</a:t>
            </a:r>
            <a:r>
              <a:rPr lang="en-US" altLang="zh-CN" dirty="0">
                <a:latin typeface="Al Bayan Plain" charset="-78"/>
                <a:ea typeface="Al Bayan Plain" charset="-78"/>
                <a:cs typeface="Al Bayan Plain" charset="-78"/>
              </a:rPr>
              <a:t> PDOT11_SSID </a:t>
            </a:r>
            <a:r>
              <a:rPr lang="en-US" altLang="zh-CN" dirty="0">
                <a:solidFill>
                  <a:srgbClr val="FF0000"/>
                </a:solidFill>
                <a:latin typeface="Al Bayan Plain" charset="-78"/>
                <a:ea typeface="Al Bayan Plain" charset="-78"/>
                <a:cs typeface="Al Bayan Plain" charset="-78"/>
              </a:rPr>
              <a:t>pDot11Ssid</a:t>
            </a:r>
            <a:r>
              <a:rPr lang="en-US" altLang="zh-CN" dirty="0">
                <a:latin typeface="Al Bayan Plain" charset="-78"/>
                <a:ea typeface="Al Bayan Plain" charset="-78"/>
                <a:cs typeface="Al Bayan Plain" charset="-78"/>
              </a:rPr>
              <a:t>,</a:t>
            </a:r>
          </a:p>
          <a:p>
            <a:pPr lvl="1"/>
            <a:r>
              <a:rPr lang="en-US" altLang="zh-CN" dirty="0">
                <a:latin typeface="Al Bayan Plain" charset="-78"/>
                <a:ea typeface="Al Bayan Plain" charset="-78"/>
                <a:cs typeface="Al Bayan Plain" charset="-78"/>
              </a:rPr>
              <a:t>_</a:t>
            </a:r>
            <a:r>
              <a:rPr lang="en-US" altLang="zh-CN" dirty="0" err="1">
                <a:latin typeface="Al Bayan Plain" charset="-78"/>
                <a:ea typeface="Al Bayan Plain" charset="-78"/>
                <a:cs typeface="Al Bayan Plain" charset="-78"/>
              </a:rPr>
              <a:t>In_opt</a:t>
            </a:r>
            <a:r>
              <a:rPr lang="en-US" altLang="zh-CN" dirty="0">
                <a:latin typeface="Al Bayan Plain" charset="-78"/>
                <a:ea typeface="Al Bayan Plain" charset="-78"/>
                <a:cs typeface="Al Bayan Plain" charset="-78"/>
              </a:rPr>
              <a:t>_ </a:t>
            </a:r>
            <a:r>
              <a:rPr lang="en-US" altLang="zh-CN" dirty="0" err="1">
                <a:latin typeface="Al Bayan Plain" charset="-78"/>
                <a:ea typeface="Al Bayan Plain" charset="-78"/>
                <a:cs typeface="Al Bayan Plain" charset="-78"/>
              </a:rPr>
              <a:t>const</a:t>
            </a:r>
            <a:r>
              <a:rPr lang="en-US" altLang="zh-CN" dirty="0">
                <a:latin typeface="Al Bayan Plain" charset="-78"/>
                <a:ea typeface="Al Bayan Plain" charset="-78"/>
                <a:cs typeface="Al Bayan Plain" charset="-78"/>
              </a:rPr>
              <a:t> PWLAN_RAW_DATA </a:t>
            </a:r>
            <a:r>
              <a:rPr lang="en-US" altLang="zh-CN" dirty="0" err="1">
                <a:solidFill>
                  <a:srgbClr val="FF0000"/>
                </a:solidFill>
                <a:latin typeface="Al Bayan Plain" charset="-78"/>
                <a:ea typeface="Al Bayan Plain" charset="-78"/>
                <a:cs typeface="Al Bayan Plain" charset="-78"/>
              </a:rPr>
              <a:t>pIeData</a:t>
            </a:r>
            <a:r>
              <a:rPr lang="en-US" altLang="zh-CN" dirty="0">
                <a:latin typeface="Al Bayan Plain" charset="-78"/>
                <a:ea typeface="Al Bayan Plain" charset="-78"/>
                <a:cs typeface="Al Bayan Plain" charset="-78"/>
              </a:rPr>
              <a:t>,</a:t>
            </a:r>
          </a:p>
          <a:p>
            <a:pPr lvl="1"/>
            <a:r>
              <a:rPr lang="en-US" altLang="zh-CN" dirty="0">
                <a:latin typeface="Al Bayan Plain" charset="-78"/>
                <a:ea typeface="Al Bayan Plain" charset="-78"/>
                <a:cs typeface="Al Bayan Plain" charset="-78"/>
              </a:rPr>
              <a:t>_Reserved_ PVOID </a:t>
            </a:r>
            <a:r>
              <a:rPr lang="en-US" altLang="zh-CN" dirty="0" err="1">
                <a:latin typeface="Al Bayan Plain" charset="-78"/>
                <a:ea typeface="Al Bayan Plain" charset="-78"/>
                <a:cs typeface="Al Bayan Plain" charset="-78"/>
              </a:rPr>
              <a:t>pReserved</a:t>
            </a:r>
            <a:r>
              <a:rPr lang="en-US" altLang="zh-CN" dirty="0">
                <a:latin typeface="Al Bayan Plain" charset="-78"/>
                <a:ea typeface="Al Bayan Plain" charset="-78"/>
                <a:cs typeface="Al Bayan Plain" charset="-78"/>
              </a:rPr>
              <a:t> );</a:t>
            </a:r>
            <a:endParaRPr lang="zh-CN" altLang="en-US" dirty="0">
              <a:latin typeface="Al Bayan Plain" charset="-78"/>
              <a:ea typeface="Al Bayan Plain" charset="-78"/>
              <a:cs typeface="Al Bayan Plain" charset="-78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9620" y="3329026"/>
            <a:ext cx="33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l Bayan Plain" charset="-78"/>
                <a:ea typeface="Al Bayan Plain" charset="-78"/>
                <a:cs typeface="Al Bayan Plain" charset="-78"/>
              </a:rPr>
              <a:t>DOT11_SSID</a:t>
            </a:r>
            <a:r>
              <a:rPr lang="zh-CN" altLang="en-US" dirty="0" smtClean="0">
                <a:latin typeface="Al Bayan Plain" charset="-78"/>
                <a:ea typeface="Al Bayan Plain" charset="-78"/>
                <a:cs typeface="Al Bayan Plain" charset="-78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Al Bayan Plain" charset="-78"/>
                <a:ea typeface="Al Bayan Plain" charset="-78"/>
                <a:cs typeface="Al Bayan Plain" charset="-78"/>
              </a:rPr>
              <a:t>pDot11Ssid</a:t>
            </a:r>
            <a:endParaRPr lang="zh-CN" altLang="en-US" dirty="0">
              <a:solidFill>
                <a:srgbClr val="FF0000"/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79620" y="4714020"/>
            <a:ext cx="425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l Bayan Plain" charset="-78"/>
                <a:ea typeface="Al Bayan Plain" charset="-78"/>
                <a:cs typeface="Al Bayan Plain" charset="-78"/>
              </a:rPr>
              <a:t>WLAN_RAW_DATA</a:t>
            </a:r>
            <a:r>
              <a:rPr lang="zh-CN" altLang="en-US" dirty="0" smtClean="0">
                <a:latin typeface="Al Bayan Plain" charset="-78"/>
                <a:ea typeface="Al Bayan Plain" charset="-78"/>
                <a:cs typeface="Al Bayan Plain" charset="-78"/>
              </a:rPr>
              <a:t>	</a:t>
            </a:r>
            <a:r>
              <a:rPr lang="en-US" altLang="zh-CN" dirty="0" err="1" smtClean="0">
                <a:solidFill>
                  <a:srgbClr val="FF0000"/>
                </a:solidFill>
                <a:latin typeface="Al Bayan Plain" charset="-78"/>
                <a:ea typeface="Al Bayan Plain" charset="-78"/>
                <a:cs typeface="Al Bayan Plain" charset="-78"/>
              </a:rPr>
              <a:t>pIeData</a:t>
            </a:r>
            <a:endParaRPr lang="zh-CN" altLang="en-US" dirty="0">
              <a:solidFill>
                <a:srgbClr val="FF0000"/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473626" y="712926"/>
            <a:ext cx="9862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Wind</a:t>
            </a:r>
            <a:r>
              <a:rPr lang="en-US" altLang="zh-CN" sz="28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o</a:t>
            </a:r>
            <a:r>
              <a:rPr lang="en-US" altLang="zh-CN" sz="28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ws </a:t>
            </a:r>
            <a:r>
              <a:rPr lang="en-US" altLang="zh-CN" sz="28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496805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8801" y="1850033"/>
            <a:ext cx="429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Vendor </a:t>
            </a:r>
            <a:r>
              <a:rPr lang="en-US" altLang="zh-CN" dirty="0" smtClean="0"/>
              <a:t>element</a:t>
            </a:r>
          </a:p>
          <a:p>
            <a:pPr marL="285750" indent="-285750">
              <a:buFont typeface="Arial" charset="0"/>
              <a:buChar char="•"/>
            </a:pP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597711"/>
              </p:ext>
            </p:extLst>
          </p:nvPr>
        </p:nvGraphicFramePr>
        <p:xfrm>
          <a:off x="1828801" y="2965560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353410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41526635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46161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ElementID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dd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Payload</a:t>
                      </a:r>
                      <a:r>
                        <a:rPr lang="en-US" altLang="zh-CN" baseline="0" dirty="0" smtClean="0"/>
                        <a:t>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Payload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2545557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73626" y="712926"/>
            <a:ext cx="9862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Abadi MT Condensed Extra Bold" charset="0"/>
                <a:ea typeface="Abadi MT Condensed Extra Bold" charset="0"/>
                <a:cs typeface="Abadi MT Condensed Extra Bold" charset="0"/>
              </a:rPr>
              <a:t>Hostapd</a:t>
            </a:r>
            <a:endParaRPr lang="en-US" altLang="zh-CN" sz="28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975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95074" y="1299411"/>
            <a:ext cx="429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插入捕获数据图片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00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9827" y="2130769"/>
            <a:ext cx="458379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Agenda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/>
              <a:t>Introduction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/>
              <a:t>Previous research on Ghost Tunnel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/>
              <a:t>Ghost Tunnel implementation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/>
              <a:t>Further application of Ghost Tunnel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6671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>
          <a:xfrm>
            <a:off x="535049" y="4197552"/>
            <a:ext cx="6125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Further application of Ghost </a:t>
            </a:r>
            <a:r>
              <a:rPr lang="en-US" altLang="zh-CN" sz="54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Tunnel</a:t>
            </a:r>
            <a:endParaRPr lang="en-US" altLang="zh-CN" sz="54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750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1074" y="1812758"/>
            <a:ext cx="494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transfer files</a:t>
            </a:r>
          </a:p>
        </p:txBody>
      </p:sp>
    </p:spTree>
    <p:extLst>
      <p:ext uri="{BB962C8B-B14F-4D97-AF65-F5344CB8AC3E}">
        <p14:creationId xmlns:p14="http://schemas.microsoft.com/office/powerpoint/2010/main" val="2659783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123118"/>
              </p:ext>
            </p:extLst>
          </p:nvPr>
        </p:nvGraphicFramePr>
        <p:xfrm>
          <a:off x="930442" y="4008298"/>
          <a:ext cx="107482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053">
                  <a:extLst>
                    <a:ext uri="{9D8B030D-6E8A-4147-A177-3AD203B41FA5}">
                      <a16:colId xmlns:a16="http://schemas.microsoft.com/office/drawing/2014/main" xmlns="" val="2263662923"/>
                    </a:ext>
                  </a:extLst>
                </a:gridCol>
                <a:gridCol w="2173706">
                  <a:extLst>
                    <a:ext uri="{9D8B030D-6E8A-4147-A177-3AD203B41FA5}">
                      <a16:colId xmlns:a16="http://schemas.microsoft.com/office/drawing/2014/main" xmlns="" val="3241633090"/>
                    </a:ext>
                  </a:extLst>
                </a:gridCol>
                <a:gridCol w="1856873">
                  <a:extLst>
                    <a:ext uri="{9D8B030D-6E8A-4147-A177-3AD203B41FA5}">
                      <a16:colId xmlns:a16="http://schemas.microsoft.com/office/drawing/2014/main" xmlns="" val="1296269053"/>
                    </a:ext>
                  </a:extLst>
                </a:gridCol>
                <a:gridCol w="1832811">
                  <a:extLst>
                    <a:ext uri="{9D8B030D-6E8A-4147-A177-3AD203B41FA5}">
                      <a16:colId xmlns:a16="http://schemas.microsoft.com/office/drawing/2014/main" xmlns="" val="2757429594"/>
                    </a:ext>
                  </a:extLst>
                </a:gridCol>
                <a:gridCol w="2197768">
                  <a:extLst>
                    <a:ext uri="{9D8B030D-6E8A-4147-A177-3AD203B41FA5}">
                      <a16:colId xmlns:a16="http://schemas.microsoft.com/office/drawing/2014/main" xmlns="" val="1608289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ElementID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dd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Payload</a:t>
                      </a:r>
                      <a:r>
                        <a:rPr lang="en-US" altLang="zh-CN" baseline="0" dirty="0" smtClean="0"/>
                        <a:t>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 Fragment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Fragment</a:t>
                      </a:r>
                      <a:r>
                        <a:rPr lang="en-US" altLang="zh-CN" baseline="0" dirty="0" smtClean="0"/>
                        <a:t>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Payload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6909342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110690"/>
              </p:ext>
            </p:extLst>
          </p:nvPr>
        </p:nvGraphicFramePr>
        <p:xfrm>
          <a:off x="1828801" y="304827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353410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41526635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46161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ElementID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dd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Payload</a:t>
                      </a:r>
                      <a:r>
                        <a:rPr lang="en-US" altLang="zh-CN" baseline="0" dirty="0" smtClean="0"/>
                        <a:t>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Payload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2545557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497969" y="1383449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fragmentation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181726" y="5245768"/>
            <a:ext cx="643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理论长度计算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994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"/>
          <p:cNvSpPr txBox="1"/>
          <p:nvPr/>
        </p:nvSpPr>
        <p:spPr>
          <a:xfrm>
            <a:off x="1099827" y="2982418"/>
            <a:ext cx="45837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Introduction</a:t>
            </a:r>
            <a:endParaRPr lang="en-US" altLang="zh-CN" sz="6600" dirty="0" smtClean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/>
              <a:t>Air-Gapping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/>
              <a:t>Attack payload</a:t>
            </a:r>
          </a:p>
        </p:txBody>
      </p:sp>
    </p:spTree>
    <p:extLst>
      <p:ext uri="{BB962C8B-B14F-4D97-AF65-F5344CB8AC3E}">
        <p14:creationId xmlns:p14="http://schemas.microsoft.com/office/powerpoint/2010/main" val="352460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8541" y="632245"/>
            <a:ext cx="1047030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Air </a:t>
            </a:r>
            <a:r>
              <a:rPr lang="en-US" altLang="zh-CN" sz="28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gapping</a:t>
            </a:r>
            <a:endParaRPr lang="en-US" altLang="zh-CN" sz="28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endParaRPr lang="zh-CN" alt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/>
              <a:t>Air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gapping</a:t>
            </a:r>
            <a:endParaRPr lang="zh-CN" altLang="en-US" sz="2800" dirty="0"/>
          </a:p>
          <a:p>
            <a:r>
              <a:rPr lang="zh-CN" altLang="en-US" sz="2800" dirty="0" smtClean="0"/>
              <a:t>	</a:t>
            </a:r>
            <a:r>
              <a:rPr lang="en-US" altLang="zh-CN" sz="2800" dirty="0" smtClean="0"/>
              <a:t>- </a:t>
            </a:r>
            <a:r>
              <a:rPr lang="en-US" altLang="zh-CN" sz="2800" dirty="0"/>
              <a:t>Wikipedia</a:t>
            </a:r>
            <a:r>
              <a:rPr lang="en-US" altLang="zh-CN" sz="2800" b="1" dirty="0"/>
              <a:t>: “</a:t>
            </a:r>
            <a:r>
              <a:rPr lang="en-US" altLang="zh-CN" sz="2800" dirty="0"/>
              <a:t>air </a:t>
            </a:r>
            <a:r>
              <a:rPr lang="en-US" altLang="zh-CN" sz="2800" dirty="0" smtClean="0"/>
              <a:t>gapping </a:t>
            </a:r>
            <a:r>
              <a:rPr lang="en-US" altLang="zh-CN" sz="2800" dirty="0"/>
              <a:t>is a network security </a:t>
            </a:r>
            <a:r>
              <a:rPr lang="en-US" altLang="zh-CN" sz="2800" dirty="0" smtClean="0"/>
              <a:t>measure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employed </a:t>
            </a:r>
            <a:r>
              <a:rPr lang="en-US" altLang="zh-CN" sz="2800" dirty="0"/>
              <a:t>on one or </a:t>
            </a:r>
            <a:r>
              <a:rPr lang="en-US" altLang="zh-CN" sz="2800" dirty="0" smtClean="0"/>
              <a:t>more computers </a:t>
            </a:r>
            <a:r>
              <a:rPr lang="en-US" altLang="zh-CN" sz="2800" dirty="0"/>
              <a:t>to ensure that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secure </a:t>
            </a:r>
            <a:r>
              <a:rPr lang="en-US" altLang="zh-CN" sz="2800" dirty="0"/>
              <a:t>computer network is physically isolated from </a:t>
            </a:r>
            <a:r>
              <a:rPr lang="en-US" altLang="zh-CN" sz="2800" dirty="0" smtClean="0"/>
              <a:t>unsecured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networks</a:t>
            </a:r>
            <a:r>
              <a:rPr lang="en-US" altLang="zh-CN" sz="2800" dirty="0"/>
              <a:t>, such as the public Internet or an unsecured local </a:t>
            </a:r>
            <a:r>
              <a:rPr lang="en-US" altLang="zh-CN" sz="2800" dirty="0" smtClean="0"/>
              <a:t>area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network. </a:t>
            </a:r>
            <a:r>
              <a:rPr lang="en-US" altLang="zh-CN" sz="2800" dirty="0"/>
              <a:t>The name arises from the technique of creating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network </a:t>
            </a:r>
            <a:r>
              <a:rPr lang="en-US" altLang="zh-CN" sz="2800" dirty="0"/>
              <a:t>that is physically separated (with a conceptual </a:t>
            </a:r>
            <a:r>
              <a:rPr lang="en-US" altLang="zh-CN" sz="2800" i="1" dirty="0"/>
              <a:t>air </a:t>
            </a:r>
            <a:r>
              <a:rPr lang="en-US" altLang="zh-CN" sz="2800" i="1" dirty="0" smtClean="0"/>
              <a:t>gap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from </a:t>
            </a:r>
            <a:r>
              <a:rPr lang="en-US" altLang="zh-CN" sz="2800" dirty="0"/>
              <a:t>all other networks</a:t>
            </a:r>
            <a:r>
              <a:rPr lang="en-US" altLang="zh-CN" sz="2800" dirty="0" smtClean="0"/>
              <a:t>.”</a:t>
            </a:r>
            <a:endParaRPr lang="zh-CN" altLang="en-US" sz="2800" dirty="0" smtClean="0"/>
          </a:p>
          <a:p>
            <a:endParaRPr lang="en-US" altLang="zh-CN" sz="28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/>
              <a:t>Air </a:t>
            </a:r>
            <a:r>
              <a:rPr lang="en-US" altLang="zh-CN" sz="2800" dirty="0"/>
              <a:t>gapping aims to avoid the intrusion and data leakage</a:t>
            </a:r>
          </a:p>
          <a:p>
            <a:r>
              <a:rPr lang="en-US" altLang="zh-CN" sz="2800" dirty="0"/>
              <a:t>through network connections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618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âStuxnet Worm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350" y="900207"/>
            <a:ext cx="7789241" cy="485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73626" y="712926"/>
            <a:ext cx="3200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Stuxnet</a:t>
            </a:r>
            <a:r>
              <a:rPr lang="zh-CN" altLang="en-US" sz="28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8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Worm(2010)</a:t>
            </a:r>
            <a:endParaRPr lang="en-US" altLang="zh-CN" sz="28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Attacking </a:t>
            </a:r>
            <a:r>
              <a:rPr lang="en-US" altLang="zh-CN" sz="2000" dirty="0"/>
              <a:t>initiated </a:t>
            </a:r>
            <a:r>
              <a:rPr lang="en-US" altLang="zh-CN" sz="2000" dirty="0" err="1"/>
              <a:t>viaan</a:t>
            </a:r>
            <a:r>
              <a:rPr lang="en-US" altLang="zh-CN" sz="2000" dirty="0"/>
              <a:t> infected USB </a:t>
            </a:r>
            <a:r>
              <a:rPr lang="en-US" altLang="zh-CN" sz="2000" dirty="0" smtClean="0"/>
              <a:t>drive</a:t>
            </a:r>
            <a:endParaRPr lang="zh-CN" alt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Designed to attack the </a:t>
            </a:r>
            <a:r>
              <a:rPr lang="en-US" altLang="zh-CN" sz="2000" dirty="0" err="1"/>
              <a:t>Yilan</a:t>
            </a:r>
            <a:r>
              <a:rPr lang="en-US" altLang="zh-CN" sz="2000" dirty="0"/>
              <a:t> nuclear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8204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âå©ç¨è¶å£°æ³¢ä¼ è¾æ°æ®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980" y="2421208"/>
            <a:ext cx="6509972" cy="385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3"/>
          <p:cNvSpPr txBox="1"/>
          <p:nvPr/>
        </p:nvSpPr>
        <p:spPr>
          <a:xfrm>
            <a:off x="473626" y="712926"/>
            <a:ext cx="98626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Attack</a:t>
            </a:r>
            <a:r>
              <a:rPr lang="zh-CN" altLang="en-US" sz="28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8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Payload</a:t>
            </a:r>
            <a:r>
              <a:rPr lang="zh-CN" altLang="en-US" sz="28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8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-</a:t>
            </a:r>
            <a:r>
              <a:rPr lang="zh-CN" altLang="en-US" sz="28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8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1</a:t>
            </a:r>
            <a:endParaRPr lang="en-US" altLang="zh-CN" sz="28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Transmission of data using infrasonic waves or ultrasonic</a:t>
            </a:r>
          </a:p>
        </p:txBody>
      </p:sp>
    </p:spTree>
    <p:extLst>
      <p:ext uri="{BB962C8B-B14F-4D97-AF65-F5344CB8AC3E}">
        <p14:creationId xmlns:p14="http://schemas.microsoft.com/office/powerpoint/2010/main" val="396596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"/>
          <p:cNvSpPr txBox="1"/>
          <p:nvPr/>
        </p:nvSpPr>
        <p:spPr>
          <a:xfrm>
            <a:off x="473626" y="712926"/>
            <a:ext cx="98626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Attack payload –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Stealing computer data from a power line</a:t>
            </a:r>
          </a:p>
        </p:txBody>
      </p:sp>
      <p:pic>
        <p:nvPicPr>
          <p:cNvPr id="4" name="Picture 2" descr="http://www.aqniu.com/wp-content/uploads/2018/04/%E8%A3%85%E7%BD%AE%E7%A4%BA%E6%84%8F%E5%9B%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923" y="2466435"/>
            <a:ext cx="6694086" cy="349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2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"/>
          <p:cNvSpPr txBox="1"/>
          <p:nvPr/>
        </p:nvSpPr>
        <p:spPr>
          <a:xfrm>
            <a:off x="473626" y="712926"/>
            <a:ext cx="98626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Attack payload – </a:t>
            </a:r>
            <a:r>
              <a:rPr lang="en-US" altLang="zh-CN" sz="28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3</a:t>
            </a:r>
            <a:endParaRPr lang="en-US" altLang="zh-CN" sz="28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HID attack</a:t>
            </a:r>
          </a:p>
        </p:txBody>
      </p:sp>
      <p:pic>
        <p:nvPicPr>
          <p:cNvPr id="6" name="Picture 2" descr="leonard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199" y="2859740"/>
            <a:ext cx="4251534" cy="319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50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>
          <a:xfrm>
            <a:off x="535049" y="4197552"/>
            <a:ext cx="59285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Previous research on Ghost </a:t>
            </a:r>
            <a:r>
              <a:rPr lang="en-US" altLang="zh-CN" sz="54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Tunnel</a:t>
            </a:r>
            <a:endParaRPr lang="en-US" altLang="zh-CN" sz="54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241</Words>
  <Application>Microsoft Macintosh PowerPoint</Application>
  <PresentationFormat>Widescreen</PresentationFormat>
  <Paragraphs>87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Abadi MT Condensed Extra Bold</vt:lpstr>
      <vt:lpstr>Al Bayan Plain</vt:lpstr>
      <vt:lpstr>等线</vt:lpstr>
      <vt:lpstr>等线 Light</vt:lpstr>
      <vt:lpstr>Arial</vt:lpstr>
      <vt:lpstr>Office 主题​​</vt:lpstr>
      <vt:lpstr>Ghost Tunnel Data transmission based on WiFi covert channel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transmission based on WiFi covert channel</dc:title>
  <dc:creator>Windows 用户</dc:creator>
  <cp:lastModifiedBy>Microsoft Office User</cp:lastModifiedBy>
  <cp:revision>15</cp:revision>
  <dcterms:created xsi:type="dcterms:W3CDTF">2018-05-29T08:16:37Z</dcterms:created>
  <dcterms:modified xsi:type="dcterms:W3CDTF">2018-05-31T02:54:31Z</dcterms:modified>
</cp:coreProperties>
</file>