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59" r:id="rId6"/>
    <p:sldId id="28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07" r:id="rId15"/>
    <p:sldId id="306" r:id="rId16"/>
    <p:sldId id="268" r:id="rId17"/>
    <p:sldId id="269" r:id="rId18"/>
    <p:sldId id="270" r:id="rId19"/>
    <p:sldId id="271" r:id="rId20"/>
    <p:sldId id="272" r:id="rId21"/>
    <p:sldId id="284" r:id="rId22"/>
    <p:sldId id="274" r:id="rId23"/>
    <p:sldId id="275" r:id="rId24"/>
    <p:sldId id="276" r:id="rId25"/>
    <p:sldId id="277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说完特点，看到代码之后，打开注释的代码开一下。开完之后回到资料总结，这几个框起来的都是关键字。</a:t>
            </a:r>
            <a:endParaRPr lang="en-US" altLang="zh-CN" dirty="0"/>
          </a:p>
          <a:p>
            <a:pPr lvl="0"/>
            <a:r>
              <a:rPr lang="zh-CN" altLang="en-US" dirty="0"/>
              <a:t>关键字我们不需要去死记硬背，看的多了，写的多了，自然而然就记住了。</a:t>
            </a:r>
            <a:endParaRPr lang="zh-CN" altLang="en-US" dirty="0"/>
          </a:p>
        </p:txBody>
      </p:sp>
      <p:sp>
        <p:nvSpPr>
          <p:cNvPr id="225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460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81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zh-CN" b="1" dirty="0"/>
              <a:t>public class </a:t>
            </a:r>
            <a:r>
              <a:rPr lang="en-US" altLang="zh-CN" dirty="0"/>
              <a:t>Student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i="1" dirty="0"/>
              <a:t>//</a:t>
            </a:r>
            <a:r>
              <a:rPr lang="zh-CN" altLang="en-US" i="1" dirty="0"/>
              <a:t>成员变量</a:t>
            </a:r>
            <a:br>
              <a:rPr lang="zh-CN" altLang="en-US" i="1" dirty="0"/>
            </a:br>
            <a:r>
              <a:rPr lang="zh-CN" altLang="en-US" i="1" dirty="0"/>
              <a:t>    </a:t>
            </a:r>
            <a:r>
              <a:rPr lang="en-US" altLang="zh-CN" dirty="0"/>
              <a:t>String </a:t>
            </a:r>
            <a:r>
              <a:rPr lang="en-US" altLang="zh-CN" b="1" dirty="0"/>
              <a:t>name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int age</a:t>
            </a:r>
            <a:r>
              <a:rPr lang="en-US" altLang="zh-CN" dirty="0"/>
              <a:t>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i="1" dirty="0"/>
              <a:t>//</a:t>
            </a:r>
            <a:r>
              <a:rPr lang="zh-CN" altLang="en-US" i="1" dirty="0"/>
              <a:t>成员方法</a:t>
            </a:r>
            <a:br>
              <a:rPr lang="zh-CN" altLang="en-US" i="1" dirty="0"/>
            </a:br>
            <a:r>
              <a:rPr lang="zh-CN" altLang="en-US" i="1" dirty="0"/>
              <a:t>    </a:t>
            </a:r>
            <a:r>
              <a:rPr lang="en-US" altLang="zh-CN" b="1" dirty="0"/>
              <a:t>public void </a:t>
            </a:r>
            <a:r>
              <a:rPr lang="en-US" altLang="zh-CN" dirty="0"/>
              <a:t>study() {</a:t>
            </a:r>
            <a:br>
              <a:rPr lang="en-US" altLang="zh-CN" dirty="0"/>
            </a:br>
            <a:r>
              <a:rPr lang="en-US" altLang="zh-CN" dirty="0"/>
              <a:t>        System.</a:t>
            </a:r>
            <a:r>
              <a:rPr lang="en-US" altLang="zh-CN" b="1" i="1" dirty="0"/>
              <a:t>out</a:t>
            </a:r>
            <a:r>
              <a:rPr lang="en-US" altLang="zh-CN" dirty="0"/>
              <a:t>.println(</a:t>
            </a:r>
            <a:r>
              <a:rPr lang="en-US" altLang="zh-CN" b="1" dirty="0"/>
              <a:t>"</a:t>
            </a:r>
            <a:r>
              <a:rPr lang="zh-CN" altLang="en-US" b="1" dirty="0"/>
              <a:t>好好学习，天天向上</a:t>
            </a:r>
            <a:r>
              <a:rPr lang="en-US" altLang="zh-CN" b="1" dirty="0"/>
              <a:t>"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public void </a:t>
            </a:r>
            <a:r>
              <a:rPr lang="en-US" altLang="zh-CN" dirty="0"/>
              <a:t>doHomework() {</a:t>
            </a:r>
            <a:br>
              <a:rPr lang="en-US" altLang="zh-CN" dirty="0"/>
            </a:br>
            <a:r>
              <a:rPr lang="en-US" altLang="zh-CN" dirty="0"/>
              <a:t>        System.</a:t>
            </a:r>
            <a:r>
              <a:rPr lang="en-US" altLang="zh-CN" b="1" i="1" dirty="0"/>
              <a:t>out</a:t>
            </a:r>
            <a:r>
              <a:rPr lang="en-US" altLang="zh-CN" dirty="0"/>
              <a:t>.println(</a:t>
            </a:r>
            <a:r>
              <a:rPr lang="en-US" altLang="zh-CN" b="1" dirty="0"/>
              <a:t>"</a:t>
            </a:r>
            <a:r>
              <a:rPr lang="zh-CN" altLang="en-US" b="1" dirty="0"/>
              <a:t>为了更好的掌握知识，学习完知识后，一定要多做练习</a:t>
            </a:r>
            <a:r>
              <a:rPr lang="en-US" altLang="zh-CN" b="1" dirty="0"/>
              <a:t>"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b="1" dirty="0"/>
              <a:t>public class </a:t>
            </a:r>
            <a:r>
              <a:rPr lang="en-US" altLang="zh-CN" dirty="0"/>
              <a:t>StudentTest01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public static void </a:t>
            </a:r>
            <a:r>
              <a:rPr lang="en-US" altLang="zh-CN" dirty="0"/>
              <a:t>main(String[] args)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i="1" dirty="0"/>
              <a:t>//</a:t>
            </a:r>
            <a:r>
              <a:rPr lang="zh-CN" altLang="en-US" i="1" dirty="0"/>
              <a:t>创建对象</a:t>
            </a:r>
            <a:br>
              <a:rPr lang="zh-CN" altLang="en-US" i="1" dirty="0"/>
            </a:br>
            <a:r>
              <a:rPr lang="zh-CN" altLang="en-US" i="1" dirty="0"/>
              <a:t>        </a:t>
            </a:r>
            <a:r>
              <a:rPr lang="en-US" altLang="zh-CN" dirty="0"/>
              <a:t>Student s = </a:t>
            </a:r>
            <a:r>
              <a:rPr lang="en-US" altLang="zh-CN" b="1" dirty="0"/>
              <a:t>new </a:t>
            </a:r>
            <a:r>
              <a:rPr lang="en-US" altLang="zh-CN" dirty="0"/>
              <a:t>Student();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i="1" dirty="0"/>
              <a:t>//</a:t>
            </a:r>
            <a:r>
              <a:rPr lang="zh-CN" altLang="en-US" i="1" dirty="0"/>
              <a:t>使用成员变量</a:t>
            </a:r>
            <a:br>
              <a:rPr lang="zh-CN" altLang="en-US" i="1" dirty="0"/>
            </a:br>
            <a:r>
              <a:rPr lang="zh-CN" altLang="en-US" i="1" dirty="0"/>
              <a:t>        </a:t>
            </a:r>
            <a:r>
              <a:rPr lang="en-US" altLang="zh-CN" dirty="0"/>
              <a:t>System.</a:t>
            </a:r>
            <a:r>
              <a:rPr lang="en-US" altLang="zh-CN" b="1" i="1" dirty="0"/>
              <a:t>out</a:t>
            </a:r>
            <a:r>
              <a:rPr lang="en-US" altLang="zh-CN" dirty="0"/>
              <a:t>.println(s.</a:t>
            </a:r>
            <a:r>
              <a:rPr lang="en-US" altLang="zh-CN" b="1" dirty="0"/>
              <a:t>name </a:t>
            </a:r>
            <a:r>
              <a:rPr lang="en-US" altLang="zh-CN" dirty="0"/>
              <a:t>+ </a:t>
            </a:r>
            <a:r>
              <a:rPr lang="en-US" altLang="zh-CN" b="1" dirty="0"/>
              <a:t>"," </a:t>
            </a:r>
            <a:r>
              <a:rPr lang="en-US" altLang="zh-CN" dirty="0"/>
              <a:t>+ s.</a:t>
            </a:r>
            <a:r>
              <a:rPr lang="en-US" altLang="zh-CN" b="1" dirty="0"/>
              <a:t>age</a:t>
            </a:r>
            <a:r>
              <a:rPr lang="en-US" altLang="zh-CN" dirty="0"/>
              <a:t>);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s.</a:t>
            </a:r>
            <a:r>
              <a:rPr lang="en-US" altLang="zh-CN" b="1" dirty="0"/>
              <a:t>name </a:t>
            </a:r>
            <a:r>
              <a:rPr lang="en-US" altLang="zh-CN" dirty="0"/>
              <a:t>= </a:t>
            </a:r>
            <a:r>
              <a:rPr lang="en-US" altLang="zh-CN" b="1" dirty="0"/>
              <a:t>"</a:t>
            </a:r>
            <a:r>
              <a:rPr lang="zh-CN" altLang="en-US" b="1" dirty="0"/>
              <a:t>张曼玉</a:t>
            </a:r>
            <a:r>
              <a:rPr lang="en-US" altLang="zh-CN" b="1" dirty="0"/>
              <a:t>"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    s.</a:t>
            </a:r>
            <a:r>
              <a:rPr lang="en-US" altLang="zh-CN" b="1" dirty="0"/>
              <a:t>age </a:t>
            </a:r>
            <a:r>
              <a:rPr lang="en-US" altLang="zh-CN" dirty="0"/>
              <a:t>= 28;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System.</a:t>
            </a:r>
            <a:r>
              <a:rPr lang="en-US" altLang="zh-CN" b="1" i="1" dirty="0"/>
              <a:t>out</a:t>
            </a:r>
            <a:r>
              <a:rPr lang="en-US" altLang="zh-CN" dirty="0"/>
              <a:t>.println(s.</a:t>
            </a:r>
            <a:r>
              <a:rPr lang="en-US" altLang="zh-CN" b="1" dirty="0"/>
              <a:t>name </a:t>
            </a:r>
            <a:r>
              <a:rPr lang="en-US" altLang="zh-CN" dirty="0"/>
              <a:t>+ </a:t>
            </a:r>
            <a:r>
              <a:rPr lang="en-US" altLang="zh-CN" b="1" dirty="0"/>
              <a:t>"," </a:t>
            </a:r>
            <a:r>
              <a:rPr lang="en-US" altLang="zh-CN" dirty="0"/>
              <a:t>+ s.</a:t>
            </a:r>
            <a:r>
              <a:rPr lang="en-US" altLang="zh-CN" b="1" dirty="0"/>
              <a:t>age</a:t>
            </a:r>
            <a:r>
              <a:rPr lang="en-US" altLang="zh-CN" dirty="0"/>
              <a:t>);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i="1" dirty="0"/>
              <a:t>//</a:t>
            </a:r>
            <a:r>
              <a:rPr lang="zh-CN" altLang="en-US" i="1" dirty="0"/>
              <a:t>使用成员方法</a:t>
            </a:r>
            <a:br>
              <a:rPr lang="zh-CN" altLang="en-US" i="1" dirty="0"/>
            </a:br>
            <a:r>
              <a:rPr lang="zh-CN" altLang="en-US" i="1" dirty="0"/>
              <a:t>        </a:t>
            </a:r>
            <a:r>
              <a:rPr lang="en-US" altLang="zh-CN" dirty="0"/>
              <a:t>s.study();</a:t>
            </a:r>
            <a:br>
              <a:rPr lang="en-US" altLang="zh-CN" dirty="0"/>
            </a:br>
            <a:r>
              <a:rPr lang="en-US" altLang="zh-CN" dirty="0"/>
              <a:t>        s.doHomework();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01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zh-CN" b="1" dirty="0"/>
              <a:t>public class </a:t>
            </a:r>
            <a:r>
              <a:rPr lang="en-US" altLang="zh-CN" dirty="0"/>
              <a:t>Student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i="1" dirty="0"/>
              <a:t>//</a:t>
            </a:r>
            <a:r>
              <a:rPr lang="zh-CN" altLang="en-US" i="1" dirty="0"/>
              <a:t>成员变量</a:t>
            </a:r>
            <a:br>
              <a:rPr lang="zh-CN" altLang="en-US" i="1" dirty="0"/>
            </a:br>
            <a:r>
              <a:rPr lang="zh-CN" altLang="en-US" i="1" dirty="0"/>
              <a:t>    </a:t>
            </a:r>
            <a:r>
              <a:rPr lang="en-US" altLang="zh-CN" dirty="0"/>
              <a:t>String </a:t>
            </a:r>
            <a:r>
              <a:rPr lang="en-US" altLang="zh-CN" b="1" dirty="0"/>
              <a:t>name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int age</a:t>
            </a:r>
            <a:r>
              <a:rPr lang="en-US" altLang="zh-CN" dirty="0"/>
              <a:t>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i="1" dirty="0"/>
              <a:t>//</a:t>
            </a:r>
            <a:r>
              <a:rPr lang="zh-CN" altLang="en-US" i="1" dirty="0"/>
              <a:t>成员方法</a:t>
            </a:r>
            <a:br>
              <a:rPr lang="zh-CN" altLang="en-US" i="1" dirty="0"/>
            </a:br>
            <a:r>
              <a:rPr lang="zh-CN" altLang="en-US" i="1" dirty="0"/>
              <a:t>    </a:t>
            </a:r>
            <a:r>
              <a:rPr lang="en-US" altLang="zh-CN" b="1" dirty="0"/>
              <a:t>public void </a:t>
            </a:r>
            <a:r>
              <a:rPr lang="en-US" altLang="zh-CN" dirty="0"/>
              <a:t>study() {</a:t>
            </a:r>
            <a:br>
              <a:rPr lang="en-US" altLang="zh-CN" dirty="0"/>
            </a:br>
            <a:r>
              <a:rPr lang="en-US" altLang="zh-CN" dirty="0"/>
              <a:t>        System.</a:t>
            </a:r>
            <a:r>
              <a:rPr lang="en-US" altLang="zh-CN" b="1" i="1" dirty="0"/>
              <a:t>out</a:t>
            </a:r>
            <a:r>
              <a:rPr lang="en-US" altLang="zh-CN" dirty="0"/>
              <a:t>.println(</a:t>
            </a:r>
            <a:r>
              <a:rPr lang="en-US" altLang="zh-CN" b="1" dirty="0"/>
              <a:t>"</a:t>
            </a:r>
            <a:r>
              <a:rPr lang="zh-CN" altLang="en-US" b="1" dirty="0"/>
              <a:t>好好学习，天天向上</a:t>
            </a:r>
            <a:r>
              <a:rPr lang="en-US" altLang="zh-CN" b="1" dirty="0"/>
              <a:t>"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public void </a:t>
            </a:r>
            <a:r>
              <a:rPr lang="en-US" altLang="zh-CN" dirty="0"/>
              <a:t>doHomework() {</a:t>
            </a:r>
            <a:br>
              <a:rPr lang="en-US" altLang="zh-CN" dirty="0"/>
            </a:br>
            <a:r>
              <a:rPr lang="en-US" altLang="zh-CN" dirty="0"/>
              <a:t>        System.</a:t>
            </a:r>
            <a:r>
              <a:rPr lang="en-US" altLang="zh-CN" b="1" i="1" dirty="0"/>
              <a:t>out</a:t>
            </a:r>
            <a:r>
              <a:rPr lang="en-US" altLang="zh-CN" dirty="0"/>
              <a:t>.println(</a:t>
            </a:r>
            <a:r>
              <a:rPr lang="en-US" altLang="zh-CN" b="1" dirty="0"/>
              <a:t>"</a:t>
            </a:r>
            <a:r>
              <a:rPr lang="zh-CN" altLang="en-US" b="1" dirty="0"/>
              <a:t>为了更好的掌握知识，学习完知识后，一定要多做练习</a:t>
            </a:r>
            <a:r>
              <a:rPr lang="en-US" altLang="zh-CN" b="1" dirty="0"/>
              <a:t>"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b="1" dirty="0"/>
              <a:t>public class </a:t>
            </a:r>
            <a:r>
              <a:rPr lang="en-US" altLang="zh-CN" dirty="0"/>
              <a:t>StudentTest01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public static void </a:t>
            </a:r>
            <a:r>
              <a:rPr lang="en-US" altLang="zh-CN" dirty="0"/>
              <a:t>main(String[] args)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i="1" dirty="0"/>
              <a:t>//</a:t>
            </a:r>
            <a:r>
              <a:rPr lang="zh-CN" altLang="en-US" i="1" dirty="0"/>
              <a:t>创建对象</a:t>
            </a:r>
            <a:br>
              <a:rPr lang="zh-CN" altLang="en-US" i="1" dirty="0"/>
            </a:br>
            <a:r>
              <a:rPr lang="zh-CN" altLang="en-US" i="1" dirty="0"/>
              <a:t>        </a:t>
            </a:r>
            <a:r>
              <a:rPr lang="en-US" altLang="zh-CN" dirty="0"/>
              <a:t>Student s = </a:t>
            </a:r>
            <a:r>
              <a:rPr lang="en-US" altLang="zh-CN" b="1" dirty="0"/>
              <a:t>new </a:t>
            </a:r>
            <a:r>
              <a:rPr lang="en-US" altLang="zh-CN" dirty="0"/>
              <a:t>Student();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i="1" dirty="0"/>
              <a:t>//</a:t>
            </a:r>
            <a:r>
              <a:rPr lang="zh-CN" altLang="en-US" i="1" dirty="0"/>
              <a:t>使用成员变量</a:t>
            </a:r>
            <a:br>
              <a:rPr lang="zh-CN" altLang="en-US" i="1" dirty="0"/>
            </a:br>
            <a:r>
              <a:rPr lang="zh-CN" altLang="en-US" i="1" dirty="0"/>
              <a:t>        </a:t>
            </a:r>
            <a:r>
              <a:rPr lang="en-US" altLang="zh-CN" dirty="0"/>
              <a:t>System.</a:t>
            </a:r>
            <a:r>
              <a:rPr lang="en-US" altLang="zh-CN" b="1" i="1" dirty="0"/>
              <a:t>out</a:t>
            </a:r>
            <a:r>
              <a:rPr lang="en-US" altLang="zh-CN" dirty="0"/>
              <a:t>.println(s.</a:t>
            </a:r>
            <a:r>
              <a:rPr lang="en-US" altLang="zh-CN" b="1" dirty="0"/>
              <a:t>name </a:t>
            </a:r>
            <a:r>
              <a:rPr lang="en-US" altLang="zh-CN" dirty="0"/>
              <a:t>+ </a:t>
            </a:r>
            <a:r>
              <a:rPr lang="en-US" altLang="zh-CN" b="1" dirty="0"/>
              <a:t>"," </a:t>
            </a:r>
            <a:r>
              <a:rPr lang="en-US" altLang="zh-CN" dirty="0"/>
              <a:t>+ s.</a:t>
            </a:r>
            <a:r>
              <a:rPr lang="en-US" altLang="zh-CN" b="1" dirty="0"/>
              <a:t>age</a:t>
            </a:r>
            <a:r>
              <a:rPr lang="en-US" altLang="zh-CN" dirty="0"/>
              <a:t>);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s.</a:t>
            </a:r>
            <a:r>
              <a:rPr lang="en-US" altLang="zh-CN" b="1" dirty="0"/>
              <a:t>name </a:t>
            </a:r>
            <a:r>
              <a:rPr lang="en-US" altLang="zh-CN" dirty="0"/>
              <a:t>= </a:t>
            </a:r>
            <a:r>
              <a:rPr lang="en-US" altLang="zh-CN" b="1" dirty="0"/>
              <a:t>"</a:t>
            </a:r>
            <a:r>
              <a:rPr lang="zh-CN" altLang="en-US" b="1" dirty="0"/>
              <a:t>张曼玉</a:t>
            </a:r>
            <a:r>
              <a:rPr lang="en-US" altLang="zh-CN" b="1" dirty="0"/>
              <a:t>"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    s.</a:t>
            </a:r>
            <a:r>
              <a:rPr lang="en-US" altLang="zh-CN" b="1" dirty="0"/>
              <a:t>age </a:t>
            </a:r>
            <a:r>
              <a:rPr lang="en-US" altLang="zh-CN" dirty="0"/>
              <a:t>= 28;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System.</a:t>
            </a:r>
            <a:r>
              <a:rPr lang="en-US" altLang="zh-CN" b="1" i="1" dirty="0"/>
              <a:t>out</a:t>
            </a:r>
            <a:r>
              <a:rPr lang="en-US" altLang="zh-CN" dirty="0"/>
              <a:t>.println(s.</a:t>
            </a:r>
            <a:r>
              <a:rPr lang="en-US" altLang="zh-CN" b="1" dirty="0"/>
              <a:t>name </a:t>
            </a:r>
            <a:r>
              <a:rPr lang="en-US" altLang="zh-CN" dirty="0"/>
              <a:t>+ </a:t>
            </a:r>
            <a:r>
              <a:rPr lang="en-US" altLang="zh-CN" b="1" dirty="0"/>
              <a:t>"," </a:t>
            </a:r>
            <a:r>
              <a:rPr lang="en-US" altLang="zh-CN" dirty="0"/>
              <a:t>+ s.</a:t>
            </a:r>
            <a:r>
              <a:rPr lang="en-US" altLang="zh-CN" b="1" dirty="0"/>
              <a:t>age</a:t>
            </a:r>
            <a:r>
              <a:rPr lang="en-US" altLang="zh-CN" dirty="0"/>
              <a:t>);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i="1" dirty="0"/>
              <a:t>//</a:t>
            </a:r>
            <a:r>
              <a:rPr lang="zh-CN" altLang="en-US" i="1" dirty="0"/>
              <a:t>使用成员方法</a:t>
            </a:r>
            <a:br>
              <a:rPr lang="zh-CN" altLang="en-US" i="1" dirty="0"/>
            </a:br>
            <a:r>
              <a:rPr lang="zh-CN" altLang="en-US" i="1" dirty="0"/>
              <a:t>        </a:t>
            </a:r>
            <a:r>
              <a:rPr lang="en-US" altLang="zh-CN" dirty="0"/>
              <a:t>s.study();</a:t>
            </a:r>
            <a:br>
              <a:rPr lang="en-US" altLang="zh-CN" dirty="0"/>
            </a:br>
            <a:r>
              <a:rPr lang="en-US" altLang="zh-CN" dirty="0"/>
              <a:t>        s.doHomework();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22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542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24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通过代码验证。</a:t>
            </a:r>
            <a:endParaRPr lang="zh-CN" altLang="en-US" dirty="0"/>
          </a:p>
        </p:txBody>
      </p:sp>
      <p:sp>
        <p:nvSpPr>
          <p:cNvPr id="645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举例说几个标识符。</a:t>
            </a:r>
            <a:endParaRPr lang="zh-CN" altLang="en-US" dirty="0"/>
          </a:p>
        </p:txBody>
      </p:sp>
      <p:sp>
        <p:nvSpPr>
          <p:cNvPr id="665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讲解完毕之后，写代码测试一下。</a:t>
            </a:r>
            <a:endParaRPr lang="en-US" altLang="zh-CN" dirty="0"/>
          </a:p>
          <a:p>
            <a:pPr lvl="0"/>
            <a:r>
              <a:rPr lang="zh-CN" altLang="en-US" dirty="0"/>
              <a:t>在代码中，已经建立好文件了，改写的注释已经也写好，只需要从字符串常量开始打印就好了。不需要回来总结</a:t>
            </a:r>
            <a:endParaRPr lang="zh-CN" altLang="en-US" dirty="0"/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给大家留下</a:t>
            </a:r>
            <a:r>
              <a:rPr lang="en-US" altLang="zh-CN" dirty="0"/>
              <a:t>10</a:t>
            </a:r>
            <a:r>
              <a:rPr lang="zh-CN" altLang="en-US" dirty="0"/>
              <a:t>秒钟的时候，举例说几个标识符。</a:t>
            </a:r>
            <a:endParaRPr lang="zh-CN" altLang="en-US" dirty="0"/>
          </a:p>
        </p:txBody>
      </p:sp>
      <p:sp>
        <p:nvSpPr>
          <p:cNvPr id="686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变量见过了，其实方法也见过了，那个</a:t>
            </a:r>
            <a:r>
              <a:rPr lang="en-US" altLang="zh-CN" dirty="0"/>
              <a:t>main</a:t>
            </a:r>
            <a:r>
              <a:rPr lang="zh-CN" altLang="en-US" dirty="0"/>
              <a:t>就是一个方法名。</a:t>
            </a:r>
            <a:endParaRPr lang="zh-CN" altLang="en-US" dirty="0"/>
          </a:p>
        </p:txBody>
      </p:sp>
      <p:sp>
        <p:nvSpPr>
          <p:cNvPr id="747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变量见过了，其实方法也见过了，那个</a:t>
            </a:r>
            <a:r>
              <a:rPr lang="en-US" altLang="zh-CN" dirty="0"/>
              <a:t>main</a:t>
            </a:r>
            <a:r>
              <a:rPr lang="zh-CN" altLang="en-US" dirty="0"/>
              <a:t>就是一个方法名。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768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变量见过了，其实方法也见过了，那个</a:t>
            </a:r>
            <a:r>
              <a:rPr lang="en-US" altLang="zh-CN" dirty="0"/>
              <a:t>main</a:t>
            </a:r>
            <a:r>
              <a:rPr lang="zh-CN" altLang="en-US" dirty="0"/>
              <a:t>就是一个方法名。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788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讲解完毕之后，写代码测试一下。</a:t>
            </a:r>
            <a:endParaRPr lang="en-US" altLang="zh-CN" dirty="0"/>
          </a:p>
          <a:p>
            <a:pPr lvl="0"/>
            <a:r>
              <a:rPr lang="zh-CN" altLang="en-US" dirty="0"/>
              <a:t>在代码中，已经建立好文件了，改写的注释已经也写好，只需要从字符串常量开始打印就好了。不需要回来总结</a:t>
            </a:r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讲解完毕之后，写代码测试一下。</a:t>
            </a:r>
            <a:endParaRPr lang="en-US" altLang="zh-CN" dirty="0"/>
          </a:p>
          <a:p>
            <a:pPr lvl="0"/>
            <a:r>
              <a:rPr lang="zh-CN" altLang="en-US" dirty="0"/>
              <a:t>在代码中，已经建立好文件了，改写的注释已经也写好，只需要从字符串常量开始打印就好了。不需要回来总结</a:t>
            </a:r>
            <a:endParaRPr lang="zh-CN" altLang="en-US" dirty="0"/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讲解完毕之后，写代码测试一下。</a:t>
            </a:r>
            <a:endParaRPr lang="en-US" altLang="zh-CN" dirty="0"/>
          </a:p>
          <a:p>
            <a:pPr lvl="0"/>
            <a:r>
              <a:rPr lang="zh-CN" altLang="en-US" dirty="0"/>
              <a:t>在代码中，已经建立好文件了，改写的注释已经也写好，只需要从字符串常量开始打印就好了。不需要回来总结</a:t>
            </a:r>
            <a:endParaRPr lang="zh-CN" altLang="en-US" dirty="0"/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讲解完毕之后，写代码测试一下。</a:t>
            </a:r>
            <a:endParaRPr lang="en-US" altLang="zh-CN" dirty="0"/>
          </a:p>
          <a:p>
            <a:pPr lvl="0"/>
            <a:r>
              <a:rPr lang="zh-CN" altLang="en-US" dirty="0"/>
              <a:t>在代码中，已经建立好文件了，改写的注释已经也写好，只需要从字符串常量开始打印就好了。不需要回来总结</a:t>
            </a:r>
            <a:endParaRPr lang="zh-CN" altLang="en-US" dirty="0"/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整数默认是</a:t>
            </a:r>
            <a:r>
              <a:rPr lang="en-US" altLang="zh-CN" dirty="0"/>
              <a:t>int</a:t>
            </a:r>
            <a:r>
              <a:rPr lang="zh-CN" altLang="en-US" dirty="0"/>
              <a:t>类型，浮点数默认是</a:t>
            </a:r>
            <a:r>
              <a:rPr lang="en-US" altLang="zh-CN" dirty="0"/>
              <a:t>double</a:t>
            </a:r>
            <a:r>
              <a:rPr lang="zh-CN" altLang="en-US" dirty="0"/>
              <a:t>类型。</a:t>
            </a:r>
            <a:endParaRPr lang="zh-CN" altLang="en-US" dirty="0"/>
          </a:p>
        </p:txBody>
      </p:sp>
      <p:sp>
        <p:nvSpPr>
          <p:cNvPr id="430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MH_Others_1"/>
          <p:cNvSpPr txBox="1"/>
          <p:nvPr>
            <p:custDataLst>
              <p:tags r:id="rId1"/>
            </p:custDataLst>
          </p:nvPr>
        </p:nvSpPr>
        <p:spPr>
          <a:xfrm>
            <a:off x="2611967" y="2556933"/>
            <a:ext cx="859367" cy="3524251"/>
          </a:xfrm>
          <a:prstGeom prst="rect">
            <a:avLst/>
          </a:prstGeom>
          <a:noFill/>
          <a:ln w="9525">
            <a:noFill/>
          </a:ln>
        </p:spPr>
        <p:txBody>
          <a:bodyPr vert="eaVert" lIns="91440" tIns="45720" rIns="91440" bIns="45720"/>
          <a:p>
            <a:pPr eaLnBrk="1" hangingPunct="1">
              <a:buFont typeface="Arial" panose="020B0604020202020204" pitchFamily="34" charset="0"/>
            </a:pPr>
            <a:r>
              <a:rPr lang="en-US" altLang="zh-CN" sz="4800" dirty="0">
                <a:solidFill>
                  <a:srgbClr val="FF0000"/>
                </a:solidFill>
                <a:latin typeface="微软雅黑" panose="020B0503020204020204" charset="-122"/>
              </a:rPr>
              <a:t>Contents</a:t>
            </a:r>
            <a:endParaRPr lang="en-US" altLang="zh-CN" sz="4800" dirty="0">
              <a:solidFill>
                <a:srgbClr val="FF0000"/>
              </a:solidFill>
              <a:latin typeface="微软雅黑" panose="020B050302020402020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64833" y="1221317"/>
            <a:ext cx="1248833" cy="124671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5865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宋体" panose="02010600030101010101" pitchFamily="2" charset="-122"/>
                <a:cs typeface="+mn-cs"/>
              </a:rPr>
              <a:t>目</a:t>
            </a:r>
            <a:endParaRPr kumimoji="0" lang="zh-CN" altLang="en-US" sz="5865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5865" b="1" i="0" u="none" strike="noStrike" kern="1200" cap="none" spc="0" normalizeH="0" baseline="0" noProof="0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865" b="1" i="0" u="none" strike="noStrike" kern="1200" cap="none" spc="0" normalizeH="0" baseline="0" noProof="0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149" name="TextBox 9"/>
          <p:cNvSpPr txBox="1"/>
          <p:nvPr/>
        </p:nvSpPr>
        <p:spPr>
          <a:xfrm>
            <a:off x="4008332" y="1221105"/>
            <a:ext cx="5759451" cy="23698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endParaRPr lang="zh-CN" altLang="en-US" sz="1865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常量</a:t>
            </a:r>
            <a:endParaRPr lang="zh-CN" altLang="en-US" sz="186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zh-CN" altLang="en-US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变量</a:t>
            </a:r>
            <a:endParaRPr lang="zh-CN" altLang="en-US" sz="1865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zh-CN" altLang="en-US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标识符 </a:t>
            </a:r>
            <a:endParaRPr lang="zh-CN" altLang="en-US" sz="1865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17600" y="1962151"/>
            <a:ext cx="9025467" cy="73723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Java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语言是强类型语言，对于每一种数据都给出了明确的数据类型，不同的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数据类型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也分配了不同的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内存空间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，所以它们表示的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数据大小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也是不一样的。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117600" y="3081867"/>
            <a:ext cx="7095165" cy="2975611"/>
            <a:chOff x="2411760" y="2088382"/>
            <a:chExt cx="5320201" cy="2231271"/>
          </a:xfrm>
        </p:grpSpPr>
        <p:sp>
          <p:nvSpPr>
            <p:cNvPr id="37894" name="TextBox 1"/>
            <p:cNvSpPr txBox="1"/>
            <p:nvPr/>
          </p:nvSpPr>
          <p:spPr>
            <a:xfrm>
              <a:off x="3506967" y="2928005"/>
              <a:ext cx="902771" cy="2228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1335" b="1" dirty="0">
                  <a:solidFill>
                    <a:srgbClr val="047FFD"/>
                  </a:solidFill>
                  <a:latin typeface="微软雅黑" panose="020B0503020204020204" charset="-122"/>
                </a:rPr>
                <a:t>基本数据类型</a:t>
              </a:r>
              <a:endParaRPr lang="zh-CN" altLang="en-US" sz="1335" b="1" dirty="0">
                <a:solidFill>
                  <a:srgbClr val="047FFD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7895" name="TextBox 6"/>
            <p:cNvSpPr txBox="1"/>
            <p:nvPr/>
          </p:nvSpPr>
          <p:spPr>
            <a:xfrm>
              <a:off x="2411760" y="3356546"/>
              <a:ext cx="647557" cy="2228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1335" b="1" dirty="0">
                  <a:solidFill>
                    <a:srgbClr val="047FFD"/>
                  </a:solidFill>
                  <a:latin typeface="微软雅黑" panose="020B0503020204020204" charset="-122"/>
                </a:rPr>
                <a:t>数据类型</a:t>
              </a:r>
              <a:endParaRPr lang="zh-CN" altLang="en-US" sz="1335" b="1" dirty="0">
                <a:solidFill>
                  <a:srgbClr val="047FFD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7896" name="TextBox 9"/>
            <p:cNvSpPr txBox="1"/>
            <p:nvPr/>
          </p:nvSpPr>
          <p:spPr>
            <a:xfrm>
              <a:off x="3506967" y="3785087"/>
              <a:ext cx="902771" cy="2228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1335" b="1" dirty="0">
                  <a:solidFill>
                    <a:srgbClr val="047FFD"/>
                  </a:solidFill>
                  <a:latin typeface="微软雅黑" panose="020B0503020204020204" charset="-122"/>
                </a:rPr>
                <a:t>引用数据类型</a:t>
              </a:r>
              <a:endParaRPr lang="zh-CN" altLang="en-US" sz="1335" b="1" dirty="0">
                <a:solidFill>
                  <a:srgbClr val="047FFD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7897" name="TextBox 10"/>
            <p:cNvSpPr txBox="1"/>
            <p:nvPr/>
          </p:nvSpPr>
          <p:spPr>
            <a:xfrm>
              <a:off x="4856135" y="3213699"/>
              <a:ext cx="647557" cy="2228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1335" b="1" dirty="0">
                  <a:solidFill>
                    <a:srgbClr val="047FFD"/>
                  </a:solidFill>
                  <a:latin typeface="微软雅黑" panose="020B0503020204020204" charset="-122"/>
                </a:rPr>
                <a:t>非数值型</a:t>
              </a:r>
              <a:endParaRPr lang="zh-CN" altLang="en-US" sz="1335" b="1" dirty="0">
                <a:solidFill>
                  <a:srgbClr val="047FFD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7898" name="TextBox 11"/>
            <p:cNvSpPr txBox="1"/>
            <p:nvPr/>
          </p:nvSpPr>
          <p:spPr>
            <a:xfrm>
              <a:off x="4856135" y="2642311"/>
              <a:ext cx="519950" cy="2228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1335" b="1" dirty="0">
                  <a:solidFill>
                    <a:srgbClr val="047FFD"/>
                  </a:solidFill>
                  <a:latin typeface="微软雅黑" panose="020B0503020204020204" charset="-122"/>
                </a:rPr>
                <a:t>数值型</a:t>
              </a:r>
              <a:endParaRPr lang="zh-CN" altLang="en-US" sz="1335" b="1" dirty="0">
                <a:solidFill>
                  <a:srgbClr val="047FFD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7899" name="TextBox 12"/>
            <p:cNvSpPr txBox="1"/>
            <p:nvPr/>
          </p:nvSpPr>
          <p:spPr>
            <a:xfrm>
              <a:off x="5887851" y="3499393"/>
              <a:ext cx="822779" cy="2228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1335" b="1" dirty="0">
                  <a:solidFill>
                    <a:srgbClr val="047FFD"/>
                  </a:solidFill>
                  <a:latin typeface="微软雅黑" panose="020B0503020204020204" charset="-122"/>
                </a:rPr>
                <a:t>类（</a:t>
              </a:r>
              <a:r>
                <a:rPr lang="en-US" altLang="zh-CN" sz="1335" b="1" dirty="0">
                  <a:solidFill>
                    <a:srgbClr val="FD0000"/>
                  </a:solidFill>
                  <a:latin typeface="微软雅黑" panose="020B0503020204020204" charset="-122"/>
                </a:rPr>
                <a:t>class</a:t>
              </a:r>
              <a:r>
                <a:rPr lang="zh-CN" altLang="en-US" sz="1335" b="1" dirty="0">
                  <a:solidFill>
                    <a:srgbClr val="047FFD"/>
                  </a:solidFill>
                  <a:latin typeface="微软雅黑" panose="020B0503020204020204" charset="-122"/>
                </a:rPr>
                <a:t>）</a:t>
              </a:r>
              <a:endParaRPr lang="zh-CN" altLang="en-US" sz="1335" b="1" dirty="0">
                <a:solidFill>
                  <a:srgbClr val="047FFD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7900" name="TextBox 13"/>
            <p:cNvSpPr txBox="1"/>
            <p:nvPr/>
          </p:nvSpPr>
          <p:spPr>
            <a:xfrm>
              <a:off x="5887851" y="4070781"/>
              <a:ext cx="784687" cy="2228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1335" b="1" dirty="0">
                  <a:solidFill>
                    <a:srgbClr val="047FFD"/>
                  </a:solidFill>
                  <a:latin typeface="微软雅黑" panose="020B0503020204020204" charset="-122"/>
                </a:rPr>
                <a:t>数组（</a:t>
              </a:r>
              <a:r>
                <a:rPr lang="en-US" altLang="zh-CN" sz="1335" b="1" dirty="0">
                  <a:solidFill>
                    <a:srgbClr val="FD0000"/>
                  </a:solidFill>
                  <a:latin typeface="微软雅黑" panose="020B0503020204020204" charset="-122"/>
                </a:rPr>
                <a:t>[ ]</a:t>
              </a:r>
              <a:r>
                <a:rPr lang="zh-CN" altLang="en-US" sz="1335" b="1" dirty="0">
                  <a:solidFill>
                    <a:srgbClr val="047FFD"/>
                  </a:solidFill>
                  <a:latin typeface="微软雅黑" panose="020B0503020204020204" charset="-122"/>
                </a:rPr>
                <a:t>）</a:t>
              </a:r>
              <a:endParaRPr lang="zh-CN" altLang="en-US" sz="1335" b="1" dirty="0">
                <a:solidFill>
                  <a:srgbClr val="047FFD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7901" name="TextBox 14"/>
            <p:cNvSpPr txBox="1"/>
            <p:nvPr/>
          </p:nvSpPr>
          <p:spPr>
            <a:xfrm>
              <a:off x="5887851" y="3785087"/>
              <a:ext cx="1217503" cy="2228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1335" b="1" dirty="0">
                  <a:solidFill>
                    <a:srgbClr val="047FFD"/>
                  </a:solidFill>
                  <a:latin typeface="微软雅黑" panose="020B0503020204020204" charset="-122"/>
                </a:rPr>
                <a:t>接口（</a:t>
              </a:r>
              <a:r>
                <a:rPr lang="en-US" altLang="zh-CN" sz="1335" b="1" dirty="0">
                  <a:solidFill>
                    <a:srgbClr val="FD0000"/>
                  </a:solidFill>
                  <a:latin typeface="微软雅黑" panose="020B0503020204020204" charset="-122"/>
                </a:rPr>
                <a:t>interface</a:t>
              </a:r>
              <a:r>
                <a:rPr lang="zh-CN" altLang="en-US" sz="1335" b="1" dirty="0">
                  <a:solidFill>
                    <a:srgbClr val="047FFD"/>
                  </a:solidFill>
                  <a:latin typeface="微软雅黑" panose="020B0503020204020204" charset="-122"/>
                </a:rPr>
                <a:t>）</a:t>
              </a:r>
              <a:endParaRPr lang="zh-CN" altLang="en-US" sz="1335" b="1" dirty="0">
                <a:solidFill>
                  <a:srgbClr val="047FFD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7902" name="TextBox 15"/>
            <p:cNvSpPr txBox="1"/>
            <p:nvPr/>
          </p:nvSpPr>
          <p:spPr>
            <a:xfrm>
              <a:off x="5887851" y="2355030"/>
              <a:ext cx="1844110" cy="2228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1335" b="1" dirty="0">
                  <a:solidFill>
                    <a:srgbClr val="047FFD"/>
                  </a:solidFill>
                  <a:latin typeface="微软雅黑" panose="020B0503020204020204" charset="-122"/>
                </a:rPr>
                <a:t>整数（</a:t>
              </a:r>
              <a:r>
                <a:rPr lang="en-US" altLang="zh-CN" sz="1335" b="1" dirty="0">
                  <a:solidFill>
                    <a:srgbClr val="FD0000"/>
                  </a:solidFill>
                  <a:latin typeface="微软雅黑" panose="020B0503020204020204" charset="-122"/>
                </a:rPr>
                <a:t>byte</a:t>
              </a:r>
              <a:r>
                <a:rPr lang="en-US" altLang="zh-CN" sz="1335" b="1" dirty="0">
                  <a:solidFill>
                    <a:srgbClr val="047FFD"/>
                  </a:solidFill>
                  <a:latin typeface="微软雅黑" panose="020B0503020204020204" charset="-122"/>
                </a:rPr>
                <a:t>,</a:t>
              </a:r>
              <a:r>
                <a:rPr lang="en-US" altLang="zh-CN" sz="1335" b="1" dirty="0">
                  <a:solidFill>
                    <a:srgbClr val="FD0000"/>
                  </a:solidFill>
                  <a:latin typeface="微软雅黑" panose="020B0503020204020204" charset="-122"/>
                </a:rPr>
                <a:t>short</a:t>
              </a:r>
              <a:r>
                <a:rPr lang="en-US" altLang="zh-CN" sz="1335" b="1" dirty="0">
                  <a:solidFill>
                    <a:srgbClr val="047FFD"/>
                  </a:solidFill>
                  <a:latin typeface="微软雅黑" panose="020B0503020204020204" charset="-122"/>
                </a:rPr>
                <a:t>,</a:t>
              </a:r>
              <a:r>
                <a:rPr lang="en-US" altLang="zh-CN" sz="1335" b="1" dirty="0">
                  <a:solidFill>
                    <a:srgbClr val="FD0000"/>
                  </a:solidFill>
                  <a:latin typeface="微软雅黑" panose="020B0503020204020204" charset="-122"/>
                </a:rPr>
                <a:t>int</a:t>
              </a:r>
              <a:r>
                <a:rPr lang="en-US" altLang="zh-CN" sz="1335" b="1" dirty="0">
                  <a:solidFill>
                    <a:srgbClr val="047FFD"/>
                  </a:solidFill>
                  <a:latin typeface="微软雅黑" panose="020B0503020204020204" charset="-122"/>
                </a:rPr>
                <a:t>,</a:t>
              </a:r>
              <a:r>
                <a:rPr lang="en-US" altLang="zh-CN" sz="1335" b="1" dirty="0">
                  <a:solidFill>
                    <a:srgbClr val="FD0000"/>
                  </a:solidFill>
                  <a:latin typeface="微软雅黑" panose="020B0503020204020204" charset="-122"/>
                </a:rPr>
                <a:t>long</a:t>
              </a:r>
              <a:r>
                <a:rPr lang="zh-CN" altLang="en-US" sz="1335" b="1" dirty="0">
                  <a:solidFill>
                    <a:srgbClr val="047FFD"/>
                  </a:solidFill>
                  <a:latin typeface="微软雅黑" panose="020B0503020204020204" charset="-122"/>
                </a:rPr>
                <a:t>）</a:t>
              </a:r>
              <a:endParaRPr lang="zh-CN" altLang="en-US" sz="1335" b="1" dirty="0">
                <a:solidFill>
                  <a:srgbClr val="047FFD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7903" name="TextBox 16"/>
            <p:cNvSpPr txBox="1"/>
            <p:nvPr/>
          </p:nvSpPr>
          <p:spPr>
            <a:xfrm>
              <a:off x="5887851" y="2928005"/>
              <a:ext cx="923721" cy="2228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1335" b="1" dirty="0">
                  <a:solidFill>
                    <a:srgbClr val="047FFD"/>
                  </a:solidFill>
                  <a:latin typeface="微软雅黑" panose="020B0503020204020204" charset="-122"/>
                </a:rPr>
                <a:t>字符（</a:t>
              </a:r>
              <a:r>
                <a:rPr lang="en-US" altLang="zh-CN" sz="1335" b="1" dirty="0">
                  <a:solidFill>
                    <a:srgbClr val="FD0000"/>
                  </a:solidFill>
                  <a:latin typeface="微软雅黑" panose="020B0503020204020204" charset="-122"/>
                </a:rPr>
                <a:t>char</a:t>
              </a:r>
              <a:r>
                <a:rPr lang="zh-CN" altLang="en-US" sz="1335" b="1" dirty="0">
                  <a:solidFill>
                    <a:srgbClr val="047FFD"/>
                  </a:solidFill>
                  <a:latin typeface="微软雅黑" panose="020B0503020204020204" charset="-122"/>
                </a:rPr>
                <a:t>）</a:t>
              </a:r>
              <a:endParaRPr lang="zh-CN" altLang="en-US" sz="1335" b="1" dirty="0">
                <a:solidFill>
                  <a:srgbClr val="047FFD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7904" name="TextBox 17"/>
            <p:cNvSpPr txBox="1"/>
            <p:nvPr/>
          </p:nvSpPr>
          <p:spPr>
            <a:xfrm>
              <a:off x="5887851" y="2642311"/>
              <a:ext cx="1558423" cy="2228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1335" b="1" dirty="0">
                  <a:solidFill>
                    <a:srgbClr val="047FFD"/>
                  </a:solidFill>
                  <a:latin typeface="微软雅黑" panose="020B0503020204020204" charset="-122"/>
                </a:rPr>
                <a:t>浮点数（</a:t>
              </a:r>
              <a:r>
                <a:rPr lang="en-US" altLang="zh-CN" sz="1335" b="1" dirty="0">
                  <a:solidFill>
                    <a:srgbClr val="FD0000"/>
                  </a:solidFill>
                  <a:latin typeface="微软雅黑" panose="020B0503020204020204" charset="-122"/>
                </a:rPr>
                <a:t>float</a:t>
              </a:r>
              <a:r>
                <a:rPr lang="en-US" altLang="zh-CN" sz="1335" b="1" dirty="0">
                  <a:solidFill>
                    <a:srgbClr val="047FFD"/>
                  </a:solidFill>
                  <a:latin typeface="微软雅黑" panose="020B0503020204020204" charset="-122"/>
                </a:rPr>
                <a:t>,</a:t>
              </a:r>
              <a:r>
                <a:rPr lang="en-US" altLang="zh-CN" sz="1335" b="1" dirty="0">
                  <a:solidFill>
                    <a:srgbClr val="FD0000"/>
                  </a:solidFill>
                  <a:latin typeface="微软雅黑" panose="020B0503020204020204" charset="-122"/>
                </a:rPr>
                <a:t>double</a:t>
              </a:r>
              <a:r>
                <a:rPr lang="zh-CN" altLang="en-US" sz="1335" b="1" dirty="0">
                  <a:solidFill>
                    <a:srgbClr val="047FFD"/>
                  </a:solidFill>
                  <a:latin typeface="微软雅黑" panose="020B0503020204020204" charset="-122"/>
                </a:rPr>
                <a:t>）</a:t>
              </a:r>
              <a:endParaRPr lang="zh-CN" altLang="en-US" sz="1335" b="1" dirty="0">
                <a:solidFill>
                  <a:srgbClr val="047FFD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7905" name="TextBox 18"/>
            <p:cNvSpPr txBox="1"/>
            <p:nvPr/>
          </p:nvSpPr>
          <p:spPr>
            <a:xfrm>
              <a:off x="5887851" y="3213699"/>
              <a:ext cx="1168460" cy="2228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1335" b="1" dirty="0">
                  <a:solidFill>
                    <a:srgbClr val="047FFD"/>
                  </a:solidFill>
                  <a:latin typeface="微软雅黑" panose="020B0503020204020204" charset="-122"/>
                </a:rPr>
                <a:t>布尔（</a:t>
              </a:r>
              <a:r>
                <a:rPr lang="en-US" altLang="zh-CN" sz="1335" b="1" dirty="0">
                  <a:solidFill>
                    <a:srgbClr val="FD0000"/>
                  </a:solidFill>
                  <a:latin typeface="微软雅黑" panose="020B0503020204020204" charset="-122"/>
                </a:rPr>
                <a:t>boolean</a:t>
              </a:r>
              <a:r>
                <a:rPr lang="zh-CN" altLang="en-US" sz="1335" b="1" dirty="0">
                  <a:solidFill>
                    <a:srgbClr val="047FFD"/>
                  </a:solidFill>
                  <a:latin typeface="微软雅黑" panose="020B0503020204020204" charset="-122"/>
                </a:rPr>
                <a:t>）</a:t>
              </a:r>
              <a:endParaRPr lang="zh-CN" altLang="en-US" sz="1335" b="1" dirty="0">
                <a:solidFill>
                  <a:srgbClr val="047FFD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7906" name="TextBox 3"/>
            <p:cNvSpPr txBox="1"/>
            <p:nvPr/>
          </p:nvSpPr>
          <p:spPr>
            <a:xfrm>
              <a:off x="3026029" y="2524859"/>
              <a:ext cx="431734" cy="154560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12800" dirty="0">
                  <a:solidFill>
                    <a:srgbClr val="FD0000"/>
                  </a:solidFill>
                  <a:latin typeface="MingLiU_HKSCS-ExtB" panose="02020500000000000000" pitchFamily="18" charset="-120"/>
                  <a:ea typeface="MingLiU_HKSCS-ExtB" panose="02020500000000000000" pitchFamily="18" charset="-120"/>
                </a:rPr>
                <a:t>{</a:t>
              </a:r>
              <a:endParaRPr lang="zh-CN" altLang="en-US" sz="12800" dirty="0">
                <a:solidFill>
                  <a:srgbClr val="FD0000"/>
                </a:solidFill>
                <a:latin typeface="MingLiU_HKSCS-ExtB" panose="02020500000000000000" pitchFamily="18" charset="-120"/>
              </a:endParaRPr>
            </a:p>
          </p:txBody>
        </p:sp>
        <p:sp>
          <p:nvSpPr>
            <p:cNvPr id="37907" name="TextBox 20"/>
            <p:cNvSpPr txBox="1"/>
            <p:nvPr/>
          </p:nvSpPr>
          <p:spPr>
            <a:xfrm>
              <a:off x="4500589" y="2378837"/>
              <a:ext cx="431734" cy="10837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8800" dirty="0">
                  <a:solidFill>
                    <a:srgbClr val="FD0000"/>
                  </a:solidFill>
                  <a:latin typeface="MingLiU_HKSCS-ExtB" panose="02020500000000000000" pitchFamily="18" charset="-120"/>
                  <a:ea typeface="MingLiU_HKSCS-ExtB" panose="02020500000000000000" pitchFamily="18" charset="-120"/>
                </a:rPr>
                <a:t>{</a:t>
              </a:r>
              <a:endParaRPr lang="zh-CN" altLang="en-US" sz="8800" dirty="0">
                <a:solidFill>
                  <a:srgbClr val="FD0000"/>
                </a:solidFill>
                <a:latin typeface="MingLiU_HKSCS-ExtB" panose="02020500000000000000" pitchFamily="18" charset="-120"/>
              </a:endParaRPr>
            </a:p>
          </p:txBody>
        </p:sp>
        <p:sp>
          <p:nvSpPr>
            <p:cNvPr id="37908" name="TextBox 22"/>
            <p:cNvSpPr txBox="1"/>
            <p:nvPr/>
          </p:nvSpPr>
          <p:spPr>
            <a:xfrm>
              <a:off x="5545004" y="2088382"/>
              <a:ext cx="431734" cy="10837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8800" dirty="0">
                  <a:solidFill>
                    <a:srgbClr val="FD0000"/>
                  </a:solidFill>
                  <a:latin typeface="MingLiU_HKSCS-ExtB" panose="02020500000000000000" pitchFamily="18" charset="-120"/>
                  <a:ea typeface="MingLiU_HKSCS-ExtB" panose="02020500000000000000" pitchFamily="18" charset="-120"/>
                </a:rPr>
                <a:t>{</a:t>
              </a:r>
              <a:endParaRPr lang="zh-CN" altLang="en-US" sz="8800" dirty="0">
                <a:solidFill>
                  <a:srgbClr val="FD0000"/>
                </a:solidFill>
                <a:latin typeface="MingLiU_HKSCS-ExtB" panose="02020500000000000000" pitchFamily="18" charset="-120"/>
              </a:endParaRPr>
            </a:p>
          </p:txBody>
        </p:sp>
        <p:sp>
          <p:nvSpPr>
            <p:cNvPr id="37909" name="TextBox 23"/>
            <p:cNvSpPr txBox="1"/>
            <p:nvPr/>
          </p:nvSpPr>
          <p:spPr>
            <a:xfrm>
              <a:off x="5538655" y="3235920"/>
              <a:ext cx="431734" cy="10837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8800" dirty="0">
                  <a:solidFill>
                    <a:srgbClr val="FD0000"/>
                  </a:solidFill>
                  <a:latin typeface="MingLiU_HKSCS-ExtB" panose="02020500000000000000" pitchFamily="18" charset="-120"/>
                  <a:ea typeface="MingLiU_HKSCS-ExtB" panose="02020500000000000000" pitchFamily="18" charset="-120"/>
                </a:rPr>
                <a:t>{</a:t>
              </a:r>
              <a:endParaRPr lang="zh-CN" altLang="en-US" sz="8800" dirty="0">
                <a:solidFill>
                  <a:srgbClr val="FD0000"/>
                </a:solidFill>
                <a:latin typeface="MingLiU_HKSCS-ExtB" panose="02020500000000000000" pitchFamily="18" charset="-120"/>
              </a:endParaRPr>
            </a:p>
          </p:txBody>
        </p:sp>
      </p:grpSp>
      <p:sp>
        <p:nvSpPr>
          <p:cNvPr id="23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数据类型</a:t>
            </a:r>
            <a:endParaRPr kumimoji="0" lang="zh-TW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4" name="TextBox 4"/>
          <p:cNvSpPr txBox="1">
            <a:spLocks noChangeArrowheads="1"/>
          </p:cNvSpPr>
          <p:nvPr/>
        </p:nvSpPr>
        <p:spPr bwMode="auto">
          <a:xfrm>
            <a:off x="1121833" y="960967"/>
            <a:ext cx="5454651" cy="6451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数据类型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21833" y="2046817"/>
          <a:ext cx="7680960" cy="3821430"/>
        </p:xfrm>
        <a:graphic>
          <a:graphicData uri="http://schemas.openxmlformats.org/drawingml/2006/table">
            <a:tbl>
              <a:tblPr/>
              <a:tblGrid>
                <a:gridCol w="1343660"/>
                <a:gridCol w="1536700"/>
                <a:gridCol w="1439545"/>
                <a:gridCol w="3361055"/>
              </a:tblGrid>
              <a:tr h="7181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65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数据类型</a:t>
                      </a:r>
                      <a:endParaRPr kumimoji="0" lang="zh-CN" altLang="en-US" sz="1865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86" marR="121886" marT="60996" marB="609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65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关键字</a:t>
                      </a:r>
                      <a:endParaRPr kumimoji="0" lang="zh-CN" altLang="en-US" sz="1865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86" marR="121886" marT="60996" marB="609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65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内存占用</a:t>
                      </a:r>
                      <a:endParaRPr kumimoji="0" lang="zh-CN" altLang="en-US" sz="1865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86" marR="121886" marT="60996" marB="609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65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取值范围</a:t>
                      </a:r>
                      <a:endParaRPr kumimoji="0" lang="zh-CN" altLang="en-US" sz="1865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86" marR="121886" marT="60996" marB="609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325755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整数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86" marR="121886" marT="60996" marB="609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byte</a:t>
                      </a:r>
                      <a:endParaRPr kumimoji="0" lang="zh-CN" altLang="en-US" sz="1335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86" marR="121886" marT="60996" marB="609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zh-CN" altLang="en-US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字节</a:t>
                      </a:r>
                      <a:endParaRPr kumimoji="0" lang="zh-CN" altLang="en-US" sz="1335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86" marR="121886" marT="60996" marB="609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-128~127</a:t>
                      </a:r>
                      <a:endParaRPr kumimoji="0" lang="zh-CN" altLang="en-US" sz="1335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86" marR="121886" marT="60996" marB="609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354330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short</a:t>
                      </a:r>
                      <a:endParaRPr kumimoji="0" lang="zh-CN" altLang="en-US" sz="1335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86" marR="121886" marT="60996" marB="609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0" lang="zh-CN" altLang="en-US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字节</a:t>
                      </a:r>
                      <a:endParaRPr kumimoji="0" lang="zh-CN" altLang="en-US" sz="1335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86" marR="121886" marT="60996" marB="609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-32768~32767</a:t>
                      </a:r>
                      <a:endParaRPr kumimoji="0" lang="zh-CN" altLang="en-US" sz="1335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86" marR="121886" marT="60996" marB="609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  <a:tr h="325755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35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int(</a:t>
                      </a:r>
                      <a:r>
                        <a:rPr kumimoji="0" lang="zh-CN" altLang="en-US" sz="1335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默认</a:t>
                      </a:r>
                      <a:r>
                        <a:rPr kumimoji="0" lang="en-US" altLang="zh-CN" sz="1335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)</a:t>
                      </a:r>
                      <a:endParaRPr kumimoji="0" lang="zh-CN" altLang="en-US" sz="1335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86" marR="121886" marT="60996" marB="609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4</a:t>
                      </a:r>
                      <a:r>
                        <a:rPr kumimoji="0" lang="zh-CN" altLang="en-US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字节</a:t>
                      </a:r>
                      <a:endParaRPr kumimoji="0" lang="zh-CN" altLang="en-US" sz="1335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86" marR="121886" marT="60996" marB="609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-2</a:t>
                      </a:r>
                      <a:r>
                        <a:rPr kumimoji="0" lang="zh-CN" altLang="en-US" sz="1335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的</a:t>
                      </a: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31</a:t>
                      </a:r>
                      <a:r>
                        <a:rPr kumimoji="0" lang="zh-CN" altLang="en-US" sz="1335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次方到</a:t>
                      </a: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0" lang="zh-CN" altLang="en-US" sz="1335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的</a:t>
                      </a: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31</a:t>
                      </a:r>
                      <a:r>
                        <a:rPr kumimoji="0" lang="zh-CN" altLang="en-US" sz="1335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次方</a:t>
                      </a: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-1</a:t>
                      </a:r>
                      <a:endParaRPr kumimoji="0" lang="zh-CN" altLang="en-US" sz="1335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86" marR="121886" marT="60996" marB="609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325755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long</a:t>
                      </a:r>
                      <a:endParaRPr kumimoji="0" lang="zh-CN" altLang="en-US" sz="1335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86" marR="121886" marT="60996" marB="609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8</a:t>
                      </a:r>
                      <a:r>
                        <a:rPr kumimoji="0" lang="zh-CN" altLang="en-US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字节</a:t>
                      </a:r>
                      <a:endParaRPr kumimoji="0" lang="zh-CN" altLang="en-US" sz="1335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86" marR="121886" marT="60996" marB="609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-2</a:t>
                      </a:r>
                      <a:r>
                        <a:rPr kumimoji="0" lang="zh-CN" altLang="en-US" sz="1335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的</a:t>
                      </a: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63</a:t>
                      </a:r>
                      <a:r>
                        <a:rPr kumimoji="0" lang="zh-CN" altLang="en-US" sz="1335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次方到</a:t>
                      </a: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0" lang="zh-CN" altLang="en-US" sz="1335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的</a:t>
                      </a: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63</a:t>
                      </a:r>
                      <a:r>
                        <a:rPr kumimoji="0" lang="zh-CN" altLang="en-US" sz="1335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次方</a:t>
                      </a: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-1</a:t>
                      </a:r>
                      <a:endParaRPr kumimoji="0" lang="zh-CN" altLang="en-US" sz="1335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86" marR="121886" marT="60996" marB="609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  <a:tr h="52006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浮点数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86" marR="121886" marT="60996" marB="609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float</a:t>
                      </a:r>
                      <a:endParaRPr kumimoji="0" lang="zh-CN" altLang="en-US" sz="1335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86" marR="121886" marT="60996" marB="609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4</a:t>
                      </a:r>
                      <a:r>
                        <a:rPr kumimoji="0" lang="zh-CN" altLang="en-US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字节</a:t>
                      </a:r>
                      <a:endParaRPr kumimoji="0" lang="zh-CN" altLang="en-US" sz="1335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86" marR="121886" marT="60996" marB="609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1.401298e-45</a:t>
                      </a:r>
                      <a:r>
                        <a:rPr kumimoji="0" lang="zh-CN" altLang="en-US" sz="1335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到</a:t>
                      </a: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3.402823e+38 </a:t>
                      </a:r>
                      <a:endParaRPr kumimoji="0" lang="en-US" altLang="zh-CN" sz="1335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86" marR="121886" marT="60996" marB="609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520065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35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double(</a:t>
                      </a:r>
                      <a:r>
                        <a:rPr kumimoji="0" lang="zh-CN" altLang="en-US" sz="1335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默认</a:t>
                      </a:r>
                      <a:r>
                        <a:rPr kumimoji="0" lang="en-US" altLang="zh-CN" sz="1335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)</a:t>
                      </a:r>
                      <a:endParaRPr kumimoji="0" lang="zh-CN" altLang="en-US" sz="1335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86" marR="121886" marT="60996" marB="609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8</a:t>
                      </a:r>
                      <a:r>
                        <a:rPr kumimoji="0" lang="zh-CN" altLang="en-US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字节</a:t>
                      </a:r>
                      <a:endParaRPr kumimoji="0" lang="zh-CN" altLang="en-US" sz="1335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86" marR="121886" marT="60996" marB="609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4.9000000e-324 </a:t>
                      </a:r>
                      <a:r>
                        <a:rPr kumimoji="0" lang="zh-CN" altLang="en-US" sz="1335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到</a:t>
                      </a: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1.797693e+308</a:t>
                      </a:r>
                      <a:endParaRPr kumimoji="0" lang="zh-CN" altLang="en-US" sz="1335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86" marR="121886" marT="60996" marB="609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字符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86" marR="121886" marT="60996" marB="609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char</a:t>
                      </a:r>
                      <a:endParaRPr kumimoji="0" lang="zh-CN" altLang="en-US" sz="1335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86" marR="121886" marT="60996" marB="609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0" lang="zh-CN" altLang="en-US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字节</a:t>
                      </a:r>
                      <a:endParaRPr kumimoji="0" lang="zh-CN" altLang="en-US" sz="1335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86" marR="121886" marT="60996" marB="609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0-65535</a:t>
                      </a:r>
                      <a:endParaRPr kumimoji="0" lang="zh-CN" altLang="en-US" sz="1335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86" marR="121886" marT="60996" marB="609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布尔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86" marR="121886" marT="60996" marB="609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boolean</a:t>
                      </a:r>
                      <a:endParaRPr kumimoji="0" lang="zh-CN" altLang="en-US" sz="1335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86" marR="121886" marT="60996" marB="609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zh-CN" altLang="en-US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字节</a:t>
                      </a:r>
                      <a:endParaRPr kumimoji="0" lang="zh-CN" altLang="en-US" sz="1335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86" marR="121886" marT="60996" marB="609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true</a:t>
                      </a:r>
                      <a:r>
                        <a:rPr kumimoji="0" lang="zh-CN" altLang="en-US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false</a:t>
                      </a:r>
                      <a:endParaRPr kumimoji="0" lang="zh-CN" altLang="en-US" sz="1335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86" marR="121886" marT="60996" marB="6099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</a:tbl>
          </a:graphicData>
        </a:graphic>
      </p:graphicFrame>
      <p:sp>
        <p:nvSpPr>
          <p:cNvPr id="42034" name="矩形 4"/>
          <p:cNvSpPr/>
          <p:nvPr/>
        </p:nvSpPr>
        <p:spPr>
          <a:xfrm>
            <a:off x="1121833" y="6142567"/>
            <a:ext cx="6720417" cy="2971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335" b="1" dirty="0">
                <a:solidFill>
                  <a:srgbClr val="FD0000"/>
                </a:solidFill>
                <a:latin typeface="微软雅黑" panose="020B0503020204020204" charset="-122"/>
              </a:rPr>
              <a:t>说明：</a:t>
            </a:r>
            <a:r>
              <a:rPr lang="en-US" altLang="zh-CN" sz="1335" b="1" dirty="0">
                <a:solidFill>
                  <a:srgbClr val="FD0000"/>
                </a:solidFill>
                <a:latin typeface="微软雅黑" panose="020B0503020204020204" charset="-122"/>
              </a:rPr>
              <a:t>e+38</a:t>
            </a:r>
            <a:r>
              <a:rPr lang="zh-CN" altLang="en-US" sz="1335" b="1" dirty="0">
                <a:solidFill>
                  <a:srgbClr val="FD0000"/>
                </a:solidFill>
                <a:latin typeface="微软雅黑" panose="020B0503020204020204" charset="-122"/>
              </a:rPr>
              <a:t>表示是乘以</a:t>
            </a:r>
            <a:r>
              <a:rPr lang="en-US" altLang="zh-CN" sz="1335" b="1" dirty="0">
                <a:solidFill>
                  <a:srgbClr val="FD0000"/>
                </a:solidFill>
                <a:latin typeface="微软雅黑" panose="020B0503020204020204" charset="-122"/>
              </a:rPr>
              <a:t>10</a:t>
            </a:r>
            <a:r>
              <a:rPr lang="zh-CN" altLang="en-US" sz="1335" b="1" dirty="0">
                <a:solidFill>
                  <a:srgbClr val="FD0000"/>
                </a:solidFill>
                <a:latin typeface="微软雅黑" panose="020B0503020204020204" charset="-122"/>
              </a:rPr>
              <a:t>的</a:t>
            </a:r>
            <a:r>
              <a:rPr lang="en-US" altLang="zh-CN" sz="1335" b="1" dirty="0">
                <a:solidFill>
                  <a:srgbClr val="FD0000"/>
                </a:solidFill>
                <a:latin typeface="微软雅黑" panose="020B0503020204020204" charset="-122"/>
              </a:rPr>
              <a:t>38</a:t>
            </a:r>
            <a:r>
              <a:rPr lang="zh-CN" altLang="en-US" sz="1335" b="1" dirty="0">
                <a:solidFill>
                  <a:srgbClr val="FD0000"/>
                </a:solidFill>
                <a:latin typeface="微软雅黑" panose="020B0503020204020204" charset="-122"/>
              </a:rPr>
              <a:t>次方，同样，</a:t>
            </a:r>
            <a:r>
              <a:rPr lang="en-US" altLang="zh-CN" sz="1335" b="1" dirty="0">
                <a:solidFill>
                  <a:srgbClr val="FD0000"/>
                </a:solidFill>
                <a:latin typeface="微软雅黑" panose="020B0503020204020204" charset="-122"/>
              </a:rPr>
              <a:t>e-45</a:t>
            </a:r>
            <a:r>
              <a:rPr lang="zh-CN" altLang="en-US" sz="1335" b="1" dirty="0">
                <a:solidFill>
                  <a:srgbClr val="FD0000"/>
                </a:solidFill>
                <a:latin typeface="微软雅黑" panose="020B0503020204020204" charset="-122"/>
              </a:rPr>
              <a:t>表示乘以</a:t>
            </a:r>
            <a:r>
              <a:rPr lang="en-US" altLang="zh-CN" sz="1335" b="1" dirty="0">
                <a:solidFill>
                  <a:srgbClr val="FD0000"/>
                </a:solidFill>
                <a:latin typeface="微软雅黑" panose="020B0503020204020204" charset="-122"/>
              </a:rPr>
              <a:t>10</a:t>
            </a:r>
            <a:r>
              <a:rPr lang="zh-CN" altLang="en-US" sz="1335" b="1" dirty="0">
                <a:solidFill>
                  <a:srgbClr val="FD0000"/>
                </a:solidFill>
                <a:latin typeface="微软雅黑" panose="020B0503020204020204" charset="-122"/>
              </a:rPr>
              <a:t>的负</a:t>
            </a:r>
            <a:r>
              <a:rPr lang="en-US" altLang="zh-CN" sz="1335" b="1" dirty="0">
                <a:solidFill>
                  <a:srgbClr val="FD0000"/>
                </a:solidFill>
                <a:latin typeface="微软雅黑" panose="020B0503020204020204" charset="-122"/>
              </a:rPr>
              <a:t>45</a:t>
            </a:r>
            <a:r>
              <a:rPr lang="zh-CN" altLang="en-US" sz="1335" b="1" dirty="0">
                <a:solidFill>
                  <a:srgbClr val="FD0000"/>
                </a:solidFill>
                <a:latin typeface="微软雅黑" panose="020B0503020204020204" charset="-122"/>
              </a:rPr>
              <a:t>次方</a:t>
            </a:r>
            <a:endParaRPr lang="zh-CN" altLang="en-US" sz="1335" b="1" dirty="0">
              <a:solidFill>
                <a:srgbClr val="FD0000"/>
              </a:solidFill>
              <a:latin typeface="微软雅黑" panose="020B050302020402020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数据类型</a:t>
            </a:r>
            <a:endParaRPr kumimoji="0" lang="zh-TW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121833" y="960967"/>
            <a:ext cx="5454651" cy="6451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数据类型内存占用和取值范围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152400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71864" y="2996952"/>
            <a:ext cx="5796136" cy="70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240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>
            <a:off x="6600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" name="图片 1" descr="042_世界上第一块硬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7645" y="642620"/>
            <a:ext cx="6696075" cy="5572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152400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71864" y="2996952"/>
            <a:ext cx="5796136" cy="70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240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>
            <a:off x="6600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" name="图片 2" descr="041_四类八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2065"/>
            <a:ext cx="9144000" cy="6847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变量的定义和使用</a:t>
            </a:r>
            <a:endParaRPr kumimoji="0" lang="zh-TW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484" y="1968500"/>
            <a:ext cx="9025467" cy="73723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）变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量的定义格式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数据类型 变量名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=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数据值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;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17600" y="3090333"/>
            <a:ext cx="3665220" cy="3067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）整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数，小数，字符，布尔类型变量的定义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56367" y="3621617"/>
            <a:ext cx="3166533" cy="23533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a = 10 ;</a:t>
            </a: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b = 11.1 ;</a:t>
            </a: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c = ‘a’;</a:t>
            </a: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d = true;</a:t>
            </a: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388533" y="3632200"/>
            <a:ext cx="963084" cy="23533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int</a:t>
            </a:r>
            <a:endParaRPr kumimoji="0" lang="en-US" altLang="zh-CN" sz="1400" kern="1200" cap="none" spc="0" normalizeH="0" baseline="0" noProof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kern="1200" cap="none" spc="0" normalizeH="0" baseline="0" noProof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double</a:t>
            </a:r>
            <a:endParaRPr kumimoji="0" lang="en-US" altLang="zh-CN" sz="1400" kern="1200" cap="none" spc="0" normalizeH="0" baseline="0" noProof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kern="1200" cap="none" spc="0" normalizeH="0" baseline="0" noProof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char</a:t>
            </a:r>
            <a:endParaRPr kumimoji="0" lang="en-US" altLang="zh-CN" sz="1400" kern="1200" cap="none" spc="0" normalizeH="0" baseline="0" noProof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kern="1200" cap="none" spc="0" normalizeH="0" baseline="0" noProof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boolean</a:t>
            </a:r>
            <a:endParaRPr kumimoji="0" lang="en-US" altLang="zh-CN" sz="1400" kern="1200" cap="none" spc="0" normalizeH="0" baseline="0" noProof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121833" y="960967"/>
            <a:ext cx="5454651" cy="6451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变量的定义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4"/>
          <p:cNvSpPr txBox="1"/>
          <p:nvPr/>
        </p:nvSpPr>
        <p:spPr>
          <a:xfrm>
            <a:off x="1121833" y="2040467"/>
            <a:ext cx="9025467" cy="41148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）如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何使用变量？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87500" y="2537884"/>
            <a:ext cx="106108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int a = 10;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int b = 20;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1833" y="3431117"/>
            <a:ext cx="2598420" cy="3194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）根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据标识，变量名进行使用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87500" y="3930651"/>
            <a:ext cx="275018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修改值 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 = 30;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打印值 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System.out.println(a);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变量的定义和使用</a:t>
            </a:r>
            <a:endParaRPr kumimoji="0" lang="zh-TW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1121833" y="960967"/>
            <a:ext cx="5454651" cy="6400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变量的使用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4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变量的定义和使用</a:t>
            </a:r>
            <a:endParaRPr kumimoji="0" lang="zh-TW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grpSp>
        <p:nvGrpSpPr>
          <p:cNvPr id="49155" name="组合 9"/>
          <p:cNvGrpSpPr/>
          <p:nvPr/>
        </p:nvGrpSpPr>
        <p:grpSpPr>
          <a:xfrm>
            <a:off x="6288617" y="1684867"/>
            <a:ext cx="5183716" cy="4049184"/>
            <a:chOff x="6557963" y="1397000"/>
            <a:chExt cx="1728787" cy="3036888"/>
          </a:xfrm>
        </p:grpSpPr>
        <p:sp>
          <p:nvSpPr>
            <p:cNvPr id="11" name="矩形 10"/>
            <p:cNvSpPr/>
            <p:nvPr/>
          </p:nvSpPr>
          <p:spPr>
            <a:xfrm>
              <a:off x="6557963" y="1841500"/>
              <a:ext cx="1728787" cy="2592388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166" name="TextBox 2"/>
            <p:cNvSpPr txBox="1"/>
            <p:nvPr/>
          </p:nvSpPr>
          <p:spPr>
            <a:xfrm>
              <a:off x="6910141" y="1397000"/>
              <a:ext cx="936625" cy="4838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47FFD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内存</a:t>
              </a:r>
              <a:endParaRPr lang="zh-CN" altLang="en-US" sz="2400" b="1" dirty="0">
                <a:solidFill>
                  <a:srgbClr val="047FFD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" name="TextBox 3"/>
          <p:cNvSpPr txBox="1"/>
          <p:nvPr/>
        </p:nvSpPr>
        <p:spPr>
          <a:xfrm>
            <a:off x="654051" y="2296584"/>
            <a:ext cx="4614333" cy="181483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zh-CN" sz="1400" b="1" kern="1200" cap="none" spc="0" normalizeH="0" baseline="0" noProof="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public class </a:t>
            </a:r>
            <a:r>
              <a:rPr kumimoji="0" lang="en-US" altLang="zh-CN" sz="1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Demo</a:t>
            </a:r>
            <a: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{</a:t>
            </a:r>
            <a:b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400" b="1" kern="1200" cap="none" spc="0" normalizeH="0" baseline="0" noProof="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public static void </a:t>
            </a:r>
            <a: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main(String[] args) {</a:t>
            </a:r>
            <a:b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 int a = 10;</a:t>
            </a:r>
            <a:endParaRPr kumimoji="0" lang="en-US" altLang="zh-CN" sz="1400" kern="1200" cap="none" spc="0" normalizeH="0" baseline="0" noProof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 System.out.println(a);</a:t>
            </a:r>
            <a:endParaRPr kumimoji="0" lang="en-US" altLang="zh-CN" sz="1400" kern="1200" cap="none" spc="0" normalizeH="0" baseline="0" noProof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 a = 30;</a:t>
            </a:r>
            <a:endParaRPr kumimoji="0" lang="en-US" altLang="zh-CN" sz="1400" kern="1200" cap="none" spc="0" normalizeH="0" baseline="0" noProof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 System.out.println(a);</a:t>
            </a:r>
            <a:endParaRPr kumimoji="0" lang="en-US" altLang="zh-CN" sz="1400" kern="1200" cap="none" spc="0" normalizeH="0" baseline="0" noProof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}</a:t>
            </a:r>
            <a:b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}</a:t>
            </a:r>
            <a:endParaRPr kumimoji="0" lang="zh-CN" altLang="zh-CN" sz="1400" kern="1200" cap="none" spc="0" normalizeH="0" baseline="0" noProof="0" dirty="0"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1833" y="2590800"/>
            <a:ext cx="4146551" cy="192617"/>
          </a:xfrm>
          <a:prstGeom prst="rect">
            <a:avLst/>
          </a:prstGeom>
          <a:noFill/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1121833" y="960967"/>
            <a:ext cx="5454651" cy="6451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变量的使用详解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600451" y="2853267"/>
            <a:ext cx="3168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/>
        </p:nvSpPr>
        <p:spPr>
          <a:xfrm>
            <a:off x="6864351" y="2783417"/>
            <a:ext cx="1350433" cy="11260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00384" y="2444751"/>
            <a:ext cx="220768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00384" y="3206751"/>
            <a:ext cx="425238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10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5" name="连接符: 肘形 14"/>
          <p:cNvCxnSpPr/>
          <p:nvPr/>
        </p:nvCxnSpPr>
        <p:spPr>
          <a:xfrm rot="10800000">
            <a:off x="3600451" y="3141133"/>
            <a:ext cx="3263900" cy="2349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8200" y="4677833"/>
            <a:ext cx="554566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kern="120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输出</a:t>
            </a:r>
            <a:r>
              <a:rPr kumimoji="0" lang="en-US" altLang="zh-CN" sz="1400" b="1" kern="120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10</a:t>
            </a:r>
            <a:endParaRPr kumimoji="0" lang="zh-CN" altLang="en-US" sz="1400" b="1" kern="1200" cap="none" spc="0" normalizeH="0" baseline="0" noProof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9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变量的定义和使用</a:t>
            </a:r>
            <a:endParaRPr kumimoji="0" lang="zh-TW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grpSp>
        <p:nvGrpSpPr>
          <p:cNvPr id="51203" name="组合 9"/>
          <p:cNvGrpSpPr/>
          <p:nvPr/>
        </p:nvGrpSpPr>
        <p:grpSpPr>
          <a:xfrm>
            <a:off x="6288617" y="1634702"/>
            <a:ext cx="5183716" cy="4049184"/>
            <a:chOff x="6557963" y="1397000"/>
            <a:chExt cx="1728787" cy="3036888"/>
          </a:xfrm>
        </p:grpSpPr>
        <p:sp>
          <p:nvSpPr>
            <p:cNvPr id="11" name="矩形 10"/>
            <p:cNvSpPr/>
            <p:nvPr/>
          </p:nvSpPr>
          <p:spPr>
            <a:xfrm>
              <a:off x="6557963" y="1841500"/>
              <a:ext cx="1728787" cy="2592388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16" name="TextBox 2"/>
            <p:cNvSpPr txBox="1"/>
            <p:nvPr/>
          </p:nvSpPr>
          <p:spPr>
            <a:xfrm>
              <a:off x="6910141" y="1397000"/>
              <a:ext cx="936625" cy="4838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47FFD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内存</a:t>
              </a:r>
              <a:endParaRPr lang="zh-CN" altLang="en-US" sz="2400" b="1" dirty="0">
                <a:solidFill>
                  <a:srgbClr val="047FFD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" name="TextBox 3"/>
          <p:cNvSpPr txBox="1"/>
          <p:nvPr/>
        </p:nvSpPr>
        <p:spPr>
          <a:xfrm>
            <a:off x="654051" y="2296584"/>
            <a:ext cx="4614333" cy="181483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zh-CN" sz="1400" b="1" kern="1200" cap="none" spc="0" normalizeH="0" baseline="0" noProof="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public class </a:t>
            </a:r>
            <a:r>
              <a:rPr kumimoji="0" lang="en-US" altLang="zh-CN" sz="1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Demo</a:t>
            </a:r>
            <a: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{</a:t>
            </a:r>
            <a:b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400" b="1" kern="1200" cap="none" spc="0" normalizeH="0" baseline="0" noProof="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public static void </a:t>
            </a:r>
            <a: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main(String[] args) {</a:t>
            </a:r>
            <a:b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 int a = 10;</a:t>
            </a:r>
            <a:endParaRPr kumimoji="0" lang="en-US" altLang="zh-CN" sz="1400" kern="1200" cap="none" spc="0" normalizeH="0" baseline="0" noProof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 System.out.println(a);</a:t>
            </a:r>
            <a:endParaRPr kumimoji="0" lang="en-US" altLang="zh-CN" sz="1400" kern="1200" cap="none" spc="0" normalizeH="0" baseline="0" noProof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 a = 30;</a:t>
            </a:r>
            <a:endParaRPr kumimoji="0" lang="en-US" altLang="zh-CN" sz="1400" kern="1200" cap="none" spc="0" normalizeH="0" baseline="0" noProof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 System.out.println(a);</a:t>
            </a:r>
            <a:endParaRPr kumimoji="0" lang="en-US" altLang="zh-CN" sz="1400" kern="1200" cap="none" spc="0" normalizeH="0" baseline="0" noProof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}</a:t>
            </a:r>
            <a:b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zh-CN" sz="1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}</a:t>
            </a:r>
            <a:endParaRPr kumimoji="0" lang="zh-CN" altLang="zh-CN" sz="1400" kern="1200" cap="none" spc="0" normalizeH="0" baseline="0" noProof="0" dirty="0"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1833" y="2590800"/>
            <a:ext cx="4146551" cy="192617"/>
          </a:xfrm>
          <a:prstGeom prst="rect">
            <a:avLst/>
          </a:prstGeom>
          <a:noFill/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1121833" y="960967"/>
            <a:ext cx="5454651" cy="6451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变量的使用详解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600451" y="3333751"/>
            <a:ext cx="3168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/>
        </p:nvSpPr>
        <p:spPr>
          <a:xfrm>
            <a:off x="6864351" y="2783417"/>
            <a:ext cx="1350433" cy="11260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00384" y="2444751"/>
            <a:ext cx="220768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19739" y="2929891"/>
            <a:ext cx="425238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10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8200" y="4694978"/>
            <a:ext cx="554566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kern="120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会输出什么内容呢</a:t>
            </a:r>
            <a:r>
              <a:rPr kumimoji="0" lang="en-US" altLang="zh-CN" sz="1400" b="1" kern="120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?</a:t>
            </a:r>
            <a:endParaRPr kumimoji="0" lang="en-US" altLang="zh-CN" sz="1400" b="1" kern="1200" cap="none" spc="0" normalizeH="0" baseline="0" noProof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19951" y="3333538"/>
            <a:ext cx="4254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30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600451" y="3568700"/>
            <a:ext cx="3168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40317" y="5056717"/>
            <a:ext cx="554566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kern="1200" cap="none" spc="0" normalizeH="0" baseline="0" noProof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22045" y="2072005"/>
            <a:ext cx="5875655" cy="1706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indent="-2286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变量名不允许重复定义</a:t>
            </a: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28600" marR="0" indent="-2286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一个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{}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中可以有多个不同的变量</a:t>
            </a: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28600" marR="0" indent="-2286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变量在使用之前一定要进行赋值</a:t>
            </a: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28600" marR="0" indent="-2286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定义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float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类型和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long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类型的变量需要在后面加上对应的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F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L,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作为标识</a:t>
            </a: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28600" marR="0" indent="-2286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变量超出作用域范围失效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作用域就是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{} )</a:t>
            </a: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变量的定义和使用</a:t>
            </a:r>
            <a:endParaRPr kumimoji="0" lang="zh-TW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121833" y="960967"/>
            <a:ext cx="5454651" cy="6451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变量的注意事项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MH_Others_1"/>
          <p:cNvSpPr txBox="1"/>
          <p:nvPr>
            <p:custDataLst>
              <p:tags r:id="rId1"/>
            </p:custDataLst>
          </p:nvPr>
        </p:nvSpPr>
        <p:spPr>
          <a:xfrm>
            <a:off x="2611967" y="2556933"/>
            <a:ext cx="859367" cy="3524251"/>
          </a:xfrm>
          <a:prstGeom prst="rect">
            <a:avLst/>
          </a:prstGeom>
          <a:noFill/>
          <a:ln w="9525">
            <a:noFill/>
          </a:ln>
        </p:spPr>
        <p:txBody>
          <a:bodyPr vert="eaVert" lIns="91440" tIns="45720" rIns="91440" bIns="45720"/>
          <a:p>
            <a:pPr eaLnBrk="1" hangingPunct="1">
              <a:buFont typeface="Arial" panose="020B0604020202020204" pitchFamily="34" charset="0"/>
            </a:pPr>
            <a:r>
              <a:rPr lang="en-US" altLang="zh-CN" sz="4800" dirty="0">
                <a:solidFill>
                  <a:srgbClr val="FF0000"/>
                </a:solidFill>
                <a:latin typeface="微软雅黑" panose="020B0503020204020204" charset="-122"/>
              </a:rPr>
              <a:t>Contents</a:t>
            </a:r>
            <a:endParaRPr lang="en-US" altLang="zh-CN" sz="4800" dirty="0">
              <a:solidFill>
                <a:srgbClr val="FF0000"/>
              </a:solidFill>
              <a:latin typeface="微软雅黑" panose="020B050302020402020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64833" y="1221317"/>
            <a:ext cx="1248833" cy="124671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5865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宋体" panose="02010600030101010101" pitchFamily="2" charset="-122"/>
                <a:cs typeface="+mn-cs"/>
              </a:rPr>
              <a:t>目</a:t>
            </a:r>
            <a:endParaRPr kumimoji="0" lang="zh-CN" altLang="en-US" sz="5865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5865" b="1" i="0" u="none" strike="noStrike" kern="1200" cap="none" spc="0" normalizeH="0" baseline="0" noProof="0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865" b="1" i="0" u="none" strike="noStrike" kern="1200" cap="none" spc="0" normalizeH="0" baseline="0" noProof="0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149" name="TextBox 9"/>
          <p:cNvSpPr txBox="1"/>
          <p:nvPr/>
        </p:nvSpPr>
        <p:spPr>
          <a:xfrm>
            <a:off x="4008332" y="1221105"/>
            <a:ext cx="5759451" cy="23698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endParaRPr lang="zh-CN" altLang="en-US" sz="1865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zh-CN" altLang="en-US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常量</a:t>
            </a:r>
            <a:endParaRPr lang="zh-CN" altLang="en-US" sz="1865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zh-CN" altLang="en-US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变量</a:t>
            </a:r>
            <a:endParaRPr lang="zh-CN" altLang="en-US" sz="1865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标识符</a:t>
            </a:r>
            <a:r>
              <a:rPr lang="zh-CN" altLang="en-US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865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常量</a:t>
            </a:r>
            <a:endParaRPr kumimoji="0" lang="zh-TW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1833" y="1775884"/>
            <a:ext cx="7543800" cy="41402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68605" indent="-26860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常量：在程序的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执行过程中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，其值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不会发生改变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的量（数据）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1833" y="2901951"/>
            <a:ext cx="6606117" cy="148378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5135033" y="3500967"/>
            <a:ext cx="1824567" cy="28786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121833" y="960967"/>
            <a:ext cx="5454651" cy="6451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常量概念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标识符</a:t>
            </a:r>
            <a:endParaRPr kumimoji="0" lang="zh-TW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1833" y="4967817"/>
            <a:ext cx="7543800" cy="3975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50000"/>
              </a:lnSpc>
            </a:pPr>
            <a:r>
              <a:rPr lang="zh-CN" altLang="en-US" sz="133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刘建国，王翠花</a:t>
            </a:r>
            <a:endParaRPr lang="en-US" altLang="zh-CN" sz="133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1833" y="1932517"/>
            <a:ext cx="8640233" cy="256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121833" y="5446184"/>
            <a:ext cx="7543800" cy="3975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50000"/>
              </a:lnSpc>
            </a:pPr>
            <a:r>
              <a:rPr lang="zh-CN" altLang="en-US" sz="133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唐</a:t>
            </a:r>
            <a:r>
              <a:rPr lang="en-US" altLang="zh-CN" sz="133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AC</a:t>
            </a:r>
            <a:r>
              <a:rPr lang="zh-CN" altLang="en-US" sz="133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，任</a:t>
            </a:r>
            <a:r>
              <a:rPr lang="en-US" altLang="zh-CN" sz="133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29</a:t>
            </a:r>
            <a:endParaRPr lang="en-US" altLang="zh-CN" sz="133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1121833" y="960967"/>
            <a:ext cx="5454651" cy="6400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标识符概述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6" name="TextBox 3"/>
          <p:cNvSpPr txBox="1">
            <a:spLocks noChangeArrowheads="1"/>
          </p:cNvSpPr>
          <p:nvPr/>
        </p:nvSpPr>
        <p:spPr bwMode="auto">
          <a:xfrm>
            <a:off x="1121833" y="2180167"/>
            <a:ext cx="7543800" cy="4140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标识符：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就是给类，方法，变量等起名字的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符号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endParaRPr kumimoji="0" lang="en-US" altLang="zh-CN" sz="133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825500" y="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标识符</a:t>
            </a:r>
            <a:endParaRPr kumimoji="0" lang="zh-TW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121833" y="960967"/>
            <a:ext cx="5454651" cy="6451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标识符概述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21833" y="2040467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由</a:t>
            </a: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数字、字母、下划线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(_)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美元符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($)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组成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21833" y="2425700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不能以数字开头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21833" y="2808817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不能是关键字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115484" y="3697817"/>
            <a:ext cx="7543800" cy="13716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判断下面哪些变量名不符合规则：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bj		b2		2b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class		_2b		#yll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ak47		Class		 helloworld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115484" y="3168651"/>
            <a:ext cx="8297333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区分大小写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标识符</a:t>
            </a:r>
            <a:endParaRPr kumimoji="0" lang="zh-TW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121833" y="960967"/>
            <a:ext cx="5454651" cy="6400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标识符定义规则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3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2" name="TextBox 6"/>
          <p:cNvSpPr txBox="1">
            <a:spLocks noChangeArrowheads="1"/>
          </p:cNvSpPr>
          <p:nvPr/>
        </p:nvSpPr>
        <p:spPr bwMode="auto">
          <a:xfrm>
            <a:off x="1121833" y="2040467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由</a:t>
            </a: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数字、字母、下划线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(_)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美元符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($)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组成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8373" name="TextBox 9"/>
          <p:cNvSpPr txBox="1">
            <a:spLocks noChangeArrowheads="1"/>
          </p:cNvSpPr>
          <p:nvPr/>
        </p:nvSpPr>
        <p:spPr bwMode="auto">
          <a:xfrm>
            <a:off x="1121833" y="2425700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不能以数字开头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8374" name="TextBox 10"/>
          <p:cNvSpPr txBox="1">
            <a:spLocks noChangeArrowheads="1"/>
          </p:cNvSpPr>
          <p:nvPr/>
        </p:nvSpPr>
        <p:spPr bwMode="auto">
          <a:xfrm>
            <a:off x="1121833" y="2808817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不能是关键字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8375" name="TextBox 12"/>
          <p:cNvSpPr txBox="1">
            <a:spLocks noChangeArrowheads="1"/>
          </p:cNvSpPr>
          <p:nvPr/>
        </p:nvSpPr>
        <p:spPr bwMode="auto">
          <a:xfrm>
            <a:off x="1115484" y="3697817"/>
            <a:ext cx="7543800" cy="13716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判断下面哪些变量名不符合规则：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bj		b2		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2b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class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_2b		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#yll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ak47		Class		 helloworld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8376" name="TextBox 7"/>
          <p:cNvSpPr txBox="1">
            <a:spLocks noChangeArrowheads="1"/>
          </p:cNvSpPr>
          <p:nvPr/>
        </p:nvSpPr>
        <p:spPr bwMode="auto">
          <a:xfrm>
            <a:off x="1115484" y="3168651"/>
            <a:ext cx="8297333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区分大小写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标识符</a:t>
            </a:r>
            <a:endParaRPr kumimoji="0" lang="zh-TW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121833" y="960967"/>
            <a:ext cx="5454651" cy="6400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标识符定义规则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21833" y="1818217"/>
            <a:ext cx="8341784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小驼峰命名法：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121833" y="4099984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大驼峰命名法：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28184" y="2203451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约定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：标识符是一个单词的时候，首字母小写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123951" y="2563284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范例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name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128184" y="2933700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约定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：标识符由多个单词组成的时候，第一个单词首字母小写，其他单词首字母大写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126067" y="3293533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范例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firstName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123951" y="4449233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约定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：标识符是一个单词的时候，首字母大写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121833" y="4809067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范例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Student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126067" y="5179484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约定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：标识符由多个单词组成的时候，每个单词的首字母大写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121833" y="5539317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范例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GoodStudent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标识符</a:t>
            </a:r>
            <a:endParaRPr kumimoji="0" lang="zh-TW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2" name="TextBox 4"/>
          <p:cNvSpPr txBox="1">
            <a:spLocks noChangeArrowheads="1"/>
          </p:cNvSpPr>
          <p:nvPr/>
        </p:nvSpPr>
        <p:spPr bwMode="auto">
          <a:xfrm>
            <a:off x="1121833" y="960967"/>
            <a:ext cx="5454651" cy="6400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常见命名约定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7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4" name="TextBox 8"/>
          <p:cNvSpPr txBox="1">
            <a:spLocks noChangeArrowheads="1"/>
          </p:cNvSpPr>
          <p:nvPr/>
        </p:nvSpPr>
        <p:spPr bwMode="auto">
          <a:xfrm>
            <a:off x="1121833" y="1818217"/>
            <a:ext cx="8341784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小驼峰命名法：</a:t>
            </a: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方法、变量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565" name="TextBox 11"/>
          <p:cNvSpPr txBox="1">
            <a:spLocks noChangeArrowheads="1"/>
          </p:cNvSpPr>
          <p:nvPr/>
        </p:nvSpPr>
        <p:spPr bwMode="auto">
          <a:xfrm>
            <a:off x="1121833" y="4099984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大驼峰命名法：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566" name="TextBox 6"/>
          <p:cNvSpPr txBox="1">
            <a:spLocks noChangeArrowheads="1"/>
          </p:cNvSpPr>
          <p:nvPr/>
        </p:nvSpPr>
        <p:spPr bwMode="auto">
          <a:xfrm>
            <a:off x="1128184" y="2203451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约定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：标识符是一个单词的时候，首字母小写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567" name="TextBox 13"/>
          <p:cNvSpPr txBox="1">
            <a:spLocks noChangeArrowheads="1"/>
          </p:cNvSpPr>
          <p:nvPr/>
        </p:nvSpPr>
        <p:spPr bwMode="auto">
          <a:xfrm>
            <a:off x="1123951" y="2563284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范例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name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568" name="TextBox 14"/>
          <p:cNvSpPr txBox="1">
            <a:spLocks noChangeArrowheads="1"/>
          </p:cNvSpPr>
          <p:nvPr/>
        </p:nvSpPr>
        <p:spPr bwMode="auto">
          <a:xfrm>
            <a:off x="1128184" y="2933700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约定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：标识符由多个单词组成的时候，第一个单词首字母小写，其他单词首字母大写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569" name="TextBox 15"/>
          <p:cNvSpPr txBox="1">
            <a:spLocks noChangeArrowheads="1"/>
          </p:cNvSpPr>
          <p:nvPr/>
        </p:nvSpPr>
        <p:spPr bwMode="auto">
          <a:xfrm>
            <a:off x="1126067" y="3293533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范例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firstName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570" name="TextBox 16"/>
          <p:cNvSpPr txBox="1">
            <a:spLocks noChangeArrowheads="1"/>
          </p:cNvSpPr>
          <p:nvPr/>
        </p:nvSpPr>
        <p:spPr bwMode="auto">
          <a:xfrm>
            <a:off x="1123951" y="4449233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约定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：标识符是一个单词的时候，首字母大写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571" name="TextBox 17"/>
          <p:cNvSpPr txBox="1">
            <a:spLocks noChangeArrowheads="1"/>
          </p:cNvSpPr>
          <p:nvPr/>
        </p:nvSpPr>
        <p:spPr bwMode="auto">
          <a:xfrm>
            <a:off x="1121833" y="4809067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范例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Student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572" name="TextBox 18"/>
          <p:cNvSpPr txBox="1">
            <a:spLocks noChangeArrowheads="1"/>
          </p:cNvSpPr>
          <p:nvPr/>
        </p:nvSpPr>
        <p:spPr bwMode="auto">
          <a:xfrm>
            <a:off x="1126067" y="5179484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约定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：标识符由多个单词组成的时候，每个单词的首字母大写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573" name="TextBox 19"/>
          <p:cNvSpPr txBox="1">
            <a:spLocks noChangeArrowheads="1"/>
          </p:cNvSpPr>
          <p:nvPr/>
        </p:nvSpPr>
        <p:spPr bwMode="auto">
          <a:xfrm>
            <a:off x="1121833" y="5539317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范例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GoodStudent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标识符</a:t>
            </a:r>
            <a:endParaRPr kumimoji="0" lang="zh-TW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1121833" y="960967"/>
            <a:ext cx="5454651" cy="6400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常见命名约定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4" name="TextBox 8"/>
          <p:cNvSpPr txBox="1">
            <a:spLocks noChangeArrowheads="1"/>
          </p:cNvSpPr>
          <p:nvPr/>
        </p:nvSpPr>
        <p:spPr bwMode="auto">
          <a:xfrm>
            <a:off x="1121833" y="1818217"/>
            <a:ext cx="8341784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小驼峰命名法：</a:t>
            </a: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方法、变量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565" name="TextBox 11"/>
          <p:cNvSpPr txBox="1">
            <a:spLocks noChangeArrowheads="1"/>
          </p:cNvSpPr>
          <p:nvPr/>
        </p:nvSpPr>
        <p:spPr bwMode="auto">
          <a:xfrm>
            <a:off x="1121833" y="4099984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大驼峰命名法：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类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566" name="TextBox 6"/>
          <p:cNvSpPr txBox="1">
            <a:spLocks noChangeArrowheads="1"/>
          </p:cNvSpPr>
          <p:nvPr/>
        </p:nvSpPr>
        <p:spPr bwMode="auto">
          <a:xfrm>
            <a:off x="1128184" y="2203451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约定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：标识符是一个单词的时候，首字母小写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567" name="TextBox 13"/>
          <p:cNvSpPr txBox="1">
            <a:spLocks noChangeArrowheads="1"/>
          </p:cNvSpPr>
          <p:nvPr/>
        </p:nvSpPr>
        <p:spPr bwMode="auto">
          <a:xfrm>
            <a:off x="1123951" y="2563284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范例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name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568" name="TextBox 14"/>
          <p:cNvSpPr txBox="1">
            <a:spLocks noChangeArrowheads="1"/>
          </p:cNvSpPr>
          <p:nvPr/>
        </p:nvSpPr>
        <p:spPr bwMode="auto">
          <a:xfrm>
            <a:off x="1128184" y="2933700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约定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：标识符由多个单词组成的时候，第一个单词首字母小写，其他单词首字母大写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569" name="TextBox 15"/>
          <p:cNvSpPr txBox="1">
            <a:spLocks noChangeArrowheads="1"/>
          </p:cNvSpPr>
          <p:nvPr/>
        </p:nvSpPr>
        <p:spPr bwMode="auto">
          <a:xfrm>
            <a:off x="1126067" y="3293533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范例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firstName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570" name="TextBox 16"/>
          <p:cNvSpPr txBox="1">
            <a:spLocks noChangeArrowheads="1"/>
          </p:cNvSpPr>
          <p:nvPr/>
        </p:nvSpPr>
        <p:spPr bwMode="auto">
          <a:xfrm>
            <a:off x="1123951" y="4449233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约定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：标识符是一个单词的时候，首字母大写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571" name="TextBox 17"/>
          <p:cNvSpPr txBox="1">
            <a:spLocks noChangeArrowheads="1"/>
          </p:cNvSpPr>
          <p:nvPr/>
        </p:nvSpPr>
        <p:spPr bwMode="auto">
          <a:xfrm>
            <a:off x="1121833" y="4809067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范例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Student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572" name="TextBox 18"/>
          <p:cNvSpPr txBox="1">
            <a:spLocks noChangeArrowheads="1"/>
          </p:cNvSpPr>
          <p:nvPr/>
        </p:nvSpPr>
        <p:spPr bwMode="auto">
          <a:xfrm>
            <a:off x="1126067" y="5179484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约定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：标识符由多个单词组成的时候，每个单词的首字母大写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573" name="TextBox 19"/>
          <p:cNvSpPr txBox="1">
            <a:spLocks noChangeArrowheads="1"/>
          </p:cNvSpPr>
          <p:nvPr/>
        </p:nvSpPr>
        <p:spPr bwMode="auto">
          <a:xfrm>
            <a:off x="1121833" y="5539317"/>
            <a:ext cx="7543800" cy="4114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范例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GoodStudent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标识符</a:t>
            </a:r>
            <a:endParaRPr kumimoji="0" lang="zh-TW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1121833" y="960967"/>
            <a:ext cx="5454651" cy="6400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常见命名约定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21833" y="2040467"/>
          <a:ext cx="7871460" cy="3722370"/>
        </p:xfrm>
        <a:graphic>
          <a:graphicData uri="http://schemas.openxmlformats.org/drawingml/2006/table">
            <a:tbl>
              <a:tblPr/>
              <a:tblGrid>
                <a:gridCol w="1729105"/>
                <a:gridCol w="2590800"/>
                <a:gridCol w="3551555"/>
              </a:tblGrid>
              <a:tr h="5353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65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常量类型</a:t>
                      </a:r>
                      <a:endParaRPr kumimoji="0" lang="zh-CN" altLang="en-US" sz="1865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74" marR="121874" marT="60980" marB="609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65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说明</a:t>
                      </a:r>
                      <a:endParaRPr kumimoji="0" lang="zh-CN" altLang="en-US" sz="1865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74" marR="121874" marT="60980" marB="609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65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举例</a:t>
                      </a:r>
                      <a:endParaRPr kumimoji="0" lang="zh-CN" altLang="en-US" sz="1865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74" marR="121874" marT="60980" marB="609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637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335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整数常量</a:t>
                      </a:r>
                      <a:endParaRPr kumimoji="0" lang="zh-CN" altLang="en-US" sz="1335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335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874" marR="121874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335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不带小数的数字</a:t>
                      </a:r>
                      <a:endParaRPr kumimoji="0" lang="zh-CN" altLang="en-US" sz="1335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335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874" marR="121874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335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  <a:cs typeface="+mn-ea"/>
                          <a:sym typeface="+mn-ea"/>
                        </a:rPr>
                        <a:t>666</a:t>
                      </a:r>
                      <a:r>
                        <a:rPr lang="zh-CN" altLang="en-US" sz="1335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  <a:cs typeface="+mn-ea"/>
                          <a:sym typeface="+mn-ea"/>
                        </a:rPr>
                        <a:t>，</a:t>
                      </a:r>
                      <a:r>
                        <a:rPr lang="en-US" altLang="zh-CN" sz="1335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  <a:cs typeface="+mn-ea"/>
                          <a:sym typeface="+mn-ea"/>
                        </a:rPr>
                        <a:t>-88</a:t>
                      </a:r>
                      <a:endParaRPr kumimoji="0" lang="zh-CN" altLang="en-US" sz="1335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  <a:cs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335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  <a:cs typeface="+mn-ea"/>
                      </a:endParaRPr>
                    </a:p>
                  </a:txBody>
                  <a:tcPr marL="121874" marR="121874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5295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335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小数常量</a:t>
                      </a:r>
                      <a:endParaRPr kumimoji="0" lang="zh-CN" altLang="en-US" sz="1335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335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874" marR="121874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335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sym typeface="+mn-ea"/>
                        </a:rPr>
                        <a:t>带小数的数字</a:t>
                      </a:r>
                      <a:endParaRPr kumimoji="0" lang="zh-CN" altLang="en-US" sz="1335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335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874" marR="121874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335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13.14</a:t>
                      </a:r>
                      <a:r>
                        <a:rPr lang="zh-CN" altLang="en-US" sz="1335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，</a:t>
                      </a:r>
                      <a:r>
                        <a:rPr lang="en-US" altLang="zh-CN" sz="1335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-5.21</a:t>
                      </a:r>
                      <a:endParaRPr kumimoji="0" lang="zh-CN" altLang="en-US" sz="1335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335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1874" marR="121874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  <a:tr h="4610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35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字符串常量</a:t>
                      </a:r>
                      <a:endParaRPr kumimoji="0" lang="zh-CN" altLang="en-US" sz="1335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874" marR="121874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35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用双引号括起来</a:t>
                      </a:r>
                      <a:r>
                        <a:rPr kumimoji="0" lang="zh-CN" altLang="en-US" sz="1335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的内容</a:t>
                      </a:r>
                      <a:endParaRPr kumimoji="0" lang="zh-CN" altLang="en-US" sz="1335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874" marR="121874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35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“HelloWorld”，“爱生活,爱Java</a:t>
                      </a:r>
                      <a:r>
                        <a:rPr kumimoji="0" lang="en-US" altLang="zh-CN" sz="1335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”</a:t>
                      </a:r>
                      <a:endParaRPr kumimoji="0" lang="en-US" altLang="zh-CN" sz="1335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1874" marR="121874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637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35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字符常量</a:t>
                      </a:r>
                      <a:endParaRPr kumimoji="0" lang="zh-CN" altLang="en-US" sz="1335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874" marR="121874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35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用单引号括起来的内容</a:t>
                      </a:r>
                      <a:endParaRPr kumimoji="0" lang="zh-CN" altLang="en-US" sz="1335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874" marR="121874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35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‘</a:t>
                      </a: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zh-CN" altLang="en-US" sz="1335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’，‘</a:t>
                      </a: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zh-CN" altLang="en-US" sz="1335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’，  ‘我’</a:t>
                      </a:r>
                      <a:endParaRPr kumimoji="0" lang="zh-CN" altLang="en-US" sz="1335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1874" marR="121874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  <a:tr h="4610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35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布尔常量</a:t>
                      </a:r>
                      <a:endParaRPr kumimoji="0" lang="zh-CN" altLang="en-US" sz="1335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874" marR="121874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35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布尔值，表示真假</a:t>
                      </a:r>
                      <a:endParaRPr kumimoji="0" lang="zh-CN" altLang="en-US" sz="1335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874" marR="121874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35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只</a:t>
                      </a:r>
                      <a:r>
                        <a:rPr kumimoji="0" lang="zh-CN" altLang="en-US" sz="1335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+mj-ea"/>
                        </a:rPr>
                        <a:t>有两个值：</a:t>
                      </a: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+mj-ea"/>
                        </a:rPr>
                        <a:t>true</a:t>
                      </a:r>
                      <a:r>
                        <a:rPr kumimoji="0" lang="zh-CN" altLang="en-US" sz="1335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+mj-ea"/>
                        </a:rPr>
                        <a:t>，</a:t>
                      </a: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  <a:cs typeface="+mj-ea"/>
                        </a:rPr>
                        <a:t>false</a:t>
                      </a:r>
                      <a:endParaRPr kumimoji="0" lang="zh-CN" altLang="en-US" sz="1335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+mj-ea"/>
                        <a:ea typeface="+mj-ea"/>
                        <a:cs typeface="+mj-ea"/>
                      </a:endParaRPr>
                    </a:p>
                  </a:txBody>
                  <a:tcPr marL="121874" marR="121874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35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空常量</a:t>
                      </a:r>
                      <a:endParaRPr kumimoji="0" lang="zh-CN" altLang="en-US" sz="1335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874" marR="121874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35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一个特殊的值，空值</a:t>
                      </a:r>
                      <a:endParaRPr kumimoji="0" lang="zh-CN" altLang="en-US" sz="1335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黑体" panose="02010609060101010101" pitchFamily="49" charset="-122"/>
                      </a:endParaRPr>
                    </a:p>
                  </a:txBody>
                  <a:tcPr marL="121874" marR="121874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值是：</a:t>
                      </a:r>
                      <a:r>
                        <a:rPr kumimoji="0" lang="en-US" altLang="zh-CN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charset="-122"/>
                          <a:ea typeface="黑体" panose="02010609060101010101" pitchFamily="49" charset="-122"/>
                        </a:rPr>
                        <a:t>null</a:t>
                      </a:r>
                      <a:endParaRPr kumimoji="0" lang="zh-CN" altLang="en-US" sz="1335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874" marR="121874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</a:tbl>
          </a:graphicData>
        </a:graphic>
      </p:graphicFrame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常量</a:t>
            </a:r>
            <a:endParaRPr kumimoji="0" lang="zh-TW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121833" y="960967"/>
            <a:ext cx="5454651" cy="6451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常量分类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MH_Others_1"/>
          <p:cNvSpPr txBox="1"/>
          <p:nvPr>
            <p:custDataLst>
              <p:tags r:id="rId1"/>
            </p:custDataLst>
          </p:nvPr>
        </p:nvSpPr>
        <p:spPr>
          <a:xfrm>
            <a:off x="2611967" y="2556933"/>
            <a:ext cx="859367" cy="3524251"/>
          </a:xfrm>
          <a:prstGeom prst="rect">
            <a:avLst/>
          </a:prstGeom>
          <a:noFill/>
          <a:ln w="9525">
            <a:noFill/>
          </a:ln>
        </p:spPr>
        <p:txBody>
          <a:bodyPr vert="eaVert" lIns="91440" tIns="45720" rIns="91440" bIns="45720"/>
          <a:p>
            <a:pPr eaLnBrk="1" hangingPunct="1">
              <a:buFont typeface="Arial" panose="020B0604020202020204" pitchFamily="34" charset="0"/>
            </a:pPr>
            <a:r>
              <a:rPr lang="en-US" altLang="zh-CN" sz="4800" dirty="0">
                <a:solidFill>
                  <a:srgbClr val="FF0000"/>
                </a:solidFill>
                <a:latin typeface="微软雅黑" panose="020B0503020204020204" charset="-122"/>
              </a:rPr>
              <a:t>Contents</a:t>
            </a:r>
            <a:endParaRPr lang="en-US" altLang="zh-CN" sz="4800" dirty="0">
              <a:solidFill>
                <a:srgbClr val="FF0000"/>
              </a:solidFill>
              <a:latin typeface="微软雅黑" panose="020B050302020402020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64833" y="1221317"/>
            <a:ext cx="1248833" cy="124671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5865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宋体" panose="02010600030101010101" pitchFamily="2" charset="-122"/>
                <a:cs typeface="+mn-cs"/>
              </a:rPr>
              <a:t>目</a:t>
            </a:r>
            <a:endParaRPr kumimoji="0" lang="zh-CN" altLang="en-US" sz="5865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5865" b="1" i="0" u="none" strike="noStrike" kern="1200" cap="none" spc="0" normalizeH="0" baseline="0" noProof="0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865" b="1" i="0" u="none" strike="noStrike" kern="1200" cap="none" spc="0" normalizeH="0" baseline="0" noProof="0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149" name="TextBox 9"/>
          <p:cNvSpPr txBox="1"/>
          <p:nvPr/>
        </p:nvSpPr>
        <p:spPr>
          <a:xfrm>
            <a:off x="4008332" y="1221105"/>
            <a:ext cx="5759451" cy="23698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endParaRPr lang="zh-CN" altLang="en-US" sz="1865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zh-CN" altLang="en-US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常量</a:t>
            </a:r>
            <a:endParaRPr lang="zh-CN" altLang="en-US" sz="1865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变量</a:t>
            </a:r>
            <a:endParaRPr lang="zh-CN" altLang="en-US" sz="186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r>
              <a:rPr lang="zh-CN" altLang="en-US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标识符 </a:t>
            </a:r>
            <a:endParaRPr lang="zh-CN" altLang="en-US" sz="1865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变量</a:t>
            </a:r>
            <a:endParaRPr kumimoji="0" lang="zh-TW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854451" y="3500967"/>
            <a:ext cx="2954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62400" y="3117851"/>
            <a:ext cx="265430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浏览器会将 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zhangsan, 123456</a:t>
            </a: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</a:b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提交到后台的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Java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程序中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7090833" y="1822451"/>
            <a:ext cx="3839633" cy="34163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42300" y="1348317"/>
            <a:ext cx="1248410" cy="3067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后台</a:t>
            </a:r>
            <a:r>
              <a:rPr kumimoji="0" lang="en-US" altLang="zh-CN" sz="1400" kern="1200" cap="none" spc="0" normalizeH="0" baseline="0" noProof="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Java</a:t>
            </a:r>
            <a:r>
              <a:rPr kumimoji="0" lang="zh-CN" altLang="en-US" sz="1400" kern="1200" cap="none" spc="0" normalizeH="0" baseline="0" noProof="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程序</a:t>
            </a:r>
            <a:endParaRPr kumimoji="0" lang="zh-CN" altLang="en-US" sz="1400" kern="1200" cap="none" spc="0" normalizeH="0" baseline="0" noProof="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73951" y="1949451"/>
            <a:ext cx="4464051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程序在运行期间，是运行在哪里呢？</a:t>
            </a: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02133" y="2250017"/>
            <a:ext cx="538480" cy="3067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内存</a:t>
            </a:r>
            <a:endParaRPr kumimoji="0" lang="zh-CN" altLang="en-US" sz="1400" kern="1200" cap="none" spc="0" normalizeH="0" baseline="0" noProof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95633" y="2554817"/>
            <a:ext cx="3383280" cy="3067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前台提交过来的数据，是存放在哪里呢？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602133" y="2859617"/>
            <a:ext cx="538480" cy="3067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内存</a:t>
            </a:r>
            <a:endParaRPr kumimoji="0" lang="zh-CN" altLang="en-US" sz="1400" kern="1200" cap="none" spc="0" normalizeH="0" baseline="0" noProof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57017" y="3166533"/>
            <a:ext cx="3027680" cy="3067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多个数据在内存中，是怎样存储的？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7473951" y="3748617"/>
            <a:ext cx="1248833" cy="11641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9222317" y="3748617"/>
            <a:ext cx="1248833" cy="11641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52267" y="4912784"/>
            <a:ext cx="1019175" cy="3067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username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378951" y="4906433"/>
            <a:ext cx="989330" cy="3067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password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73433" y="4161367"/>
            <a:ext cx="2671445" cy="3067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zhangsan                   123456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8" name="TextBox 4"/>
          <p:cNvSpPr txBox="1">
            <a:spLocks noChangeArrowheads="1"/>
          </p:cNvSpPr>
          <p:nvPr/>
        </p:nvSpPr>
        <p:spPr bwMode="auto">
          <a:xfrm>
            <a:off x="1162050" y="1009650"/>
            <a:ext cx="2896870" cy="6400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为什么要有变量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975" y="2249805"/>
            <a:ext cx="2514600" cy="26282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05660" y="2476500"/>
            <a:ext cx="1223010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zhangsan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05660" y="2927350"/>
            <a:ext cx="986790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123456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ldLvl="0" animBg="1"/>
      <p:bldP spid="14" grpId="0"/>
      <p:bldP spid="15" grpId="0"/>
      <p:bldP spid="16" grpId="0"/>
      <p:bldP spid="17" grpId="0"/>
      <p:bldP spid="18" grpId="0"/>
      <p:bldP spid="19" grpId="0"/>
      <p:bldP spid="21" grpId="0" bldLvl="0" animBg="1"/>
      <p:bldP spid="22" grpId="0" bldLvl="0" animBg="1"/>
      <p:bldP spid="23" grpId="0"/>
      <p:bldP spid="24" grpId="0"/>
      <p:bldP spid="2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变量</a:t>
            </a:r>
            <a:endParaRPr kumimoji="0" lang="zh-TW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854451" y="3500967"/>
            <a:ext cx="2954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62400" y="3117851"/>
            <a:ext cx="213741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浏览器会将 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lisi, 111222</a:t>
            </a: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</a:b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提交到后台的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Java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程序中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7090833" y="1822451"/>
            <a:ext cx="3839633" cy="34163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42300" y="1348317"/>
            <a:ext cx="1248410" cy="3067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后台</a:t>
            </a:r>
            <a:r>
              <a:rPr kumimoji="0" lang="en-US" altLang="zh-CN" sz="1400" kern="1200" cap="none" spc="0" normalizeH="0" baseline="0" noProof="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Java</a:t>
            </a:r>
            <a:r>
              <a:rPr kumimoji="0" lang="zh-CN" altLang="en-US" sz="1400" kern="1200" cap="none" spc="0" normalizeH="0" baseline="0" noProof="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程序</a:t>
            </a:r>
            <a:endParaRPr kumimoji="0" lang="zh-CN" altLang="en-US" sz="1400" kern="1200" cap="none" spc="0" normalizeH="0" baseline="0" noProof="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73951" y="1949451"/>
            <a:ext cx="4464051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程序在运行期间，是运行在哪里呢？</a:t>
            </a: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02133" y="2250017"/>
            <a:ext cx="538480" cy="3067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内存</a:t>
            </a:r>
            <a:endParaRPr kumimoji="0" lang="zh-CN" altLang="en-US" sz="1400" kern="1200" cap="none" spc="0" normalizeH="0" baseline="0" noProof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95633" y="2554817"/>
            <a:ext cx="3383280" cy="3067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前台提交过来的数据，是存放在哪里呢？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602133" y="2859617"/>
            <a:ext cx="538480" cy="3067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内存</a:t>
            </a:r>
            <a:endParaRPr kumimoji="0" lang="zh-CN" altLang="en-US" sz="1400" kern="1200" cap="none" spc="0" normalizeH="0" baseline="0" noProof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57017" y="3166533"/>
            <a:ext cx="3027680" cy="3067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多个数据在内存中，是怎样存储的？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7473951" y="3748617"/>
            <a:ext cx="1248833" cy="11641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9222317" y="3748617"/>
            <a:ext cx="1248833" cy="11641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52267" y="4912784"/>
            <a:ext cx="1019175" cy="3067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username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378951" y="4906433"/>
            <a:ext cx="989330" cy="3067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password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73433" y="4161367"/>
            <a:ext cx="2618105" cy="3067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lisi    	                 111222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8" name="TextBox 4"/>
          <p:cNvSpPr txBox="1">
            <a:spLocks noChangeArrowheads="1"/>
          </p:cNvSpPr>
          <p:nvPr/>
        </p:nvSpPr>
        <p:spPr bwMode="auto">
          <a:xfrm>
            <a:off x="1121833" y="960967"/>
            <a:ext cx="5454651" cy="6451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为什么要有变量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80" y="2554605"/>
            <a:ext cx="2533650" cy="24955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58415" y="2733040"/>
            <a:ext cx="471805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lisi</a:t>
            </a:r>
            <a:endParaRPr lang="en-US" altLang="zh-CN" noProof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5230" y="3294380"/>
            <a:ext cx="986790" cy="38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111222</a:t>
            </a:r>
            <a:endParaRPr lang="en-US" altLang="zh-CN" noProof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矩形: 圆角 25"/>
          <p:cNvSpPr/>
          <p:nvPr/>
        </p:nvSpPr>
        <p:spPr>
          <a:xfrm>
            <a:off x="1121833" y="2023533"/>
            <a:ext cx="1248833" cy="116628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2870200" y="2023533"/>
            <a:ext cx="1246717" cy="116628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21833" y="3189817"/>
            <a:ext cx="1019175" cy="3067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username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950633" y="3185584"/>
            <a:ext cx="989330" cy="3067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password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21833" y="3966633"/>
            <a:ext cx="836168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以上两块内存空间，所记录的值，是经常发生改变的，对于这种经常发生改变的数据，就是所谓的变量。</a:t>
            </a: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kern="1200" cap="none" spc="0" normalizeH="0" baseline="0" noProof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1833" y="4567767"/>
            <a:ext cx="6228080" cy="3067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结论：变量就是内存中的存储空间，空间中存储着经常发生改变的量（数据）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变量</a:t>
            </a:r>
            <a:endParaRPr kumimoji="0" lang="zh-TW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121833" y="960967"/>
            <a:ext cx="5454651" cy="6451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什么是变量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21833" y="1871133"/>
            <a:ext cx="1598930" cy="3067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marR="0" indent="-1714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变量的定义格式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00200" y="2254251"/>
            <a:ext cx="4034367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数据类型 变量名 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= 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数据值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;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794000" y="2592917"/>
            <a:ext cx="0" cy="1869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550497" y="2592494"/>
            <a:ext cx="0" cy="110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561167" y="4559300"/>
            <a:ext cx="5281084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自己要为空间起的名字，没有难度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91392" y="3785871"/>
            <a:ext cx="2672080" cy="3067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空间中要存储的数值，没有难度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080684" y="2592917"/>
            <a:ext cx="0" cy="282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890184" y="5518151"/>
            <a:ext cx="5536565" cy="3067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数据类型 ：为空间中存储的数据，加入类型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【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限制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】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整数？小数？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…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变量</a:t>
            </a:r>
            <a:endParaRPr kumimoji="0" lang="zh-TW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1121833" y="960967"/>
            <a:ext cx="5454651" cy="6451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怎样定义变量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数据类型</a:t>
            </a:r>
            <a:endParaRPr kumimoji="0" lang="zh-TW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28184" y="1839384"/>
            <a:ext cx="9505951" cy="10604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我们知道计算机是可以用来存储数据的，但是无论是内存还是硬盘，计算机存储设备的最小信息单元叫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“位（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bit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）”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，我们又称之为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“比特位”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，通常用小写的字母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”b”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表示。而计算机中最小的存储单元叫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“字节（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byte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）”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通常用大写字母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”B”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表示，字节是由连续的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8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个位组成。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26067" y="3045884"/>
            <a:ext cx="7543800" cy="266255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除了字节外还有一些常用的存储单位，大家比较熟悉，我们一起来看看：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1B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（字节）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= 8bit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1KB = 1024B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1MB = 1024KB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1GB = 1024MB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1TB = 1024GB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宋体" panose="02010600030101010101" pitchFamily="2" charset="-122"/>
                <a:cs typeface="+mn-cs"/>
              </a:rPr>
              <a:t>1PB = 1024TB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宋体" panose="02010600030101010101" pitchFamily="2" charset="-122"/>
                <a:cs typeface="+mn-cs"/>
              </a:rPr>
              <a:t>……</a:t>
            </a:r>
            <a:endParaRPr kumimoji="0" lang="en-US" altLang="zh-CN" sz="1335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121833" y="960967"/>
            <a:ext cx="5454651" cy="6451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计算机存储单元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p="http://schemas.openxmlformats.org/presentationml/2006/main">
  <p:tag name="KSO_WM_UNIT_TABLE_BEAUTIFY" val="smartTable{9bc23478-0c81-4aa7-80e8-9984efaed08e}"/>
</p:tagLst>
</file>

<file path=ppt/tags/tag1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4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UNIT_TABLE_BEAUTIFY" val="smartTable{a4e7ea57-3a5b-4163-83b9-00e5d29d34d8}"/>
</p:tagLst>
</file>

<file path=ppt/tags/tag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3065</Words>
  <Application>WPS 演示</Application>
  <PresentationFormat>宽屏</PresentationFormat>
  <Paragraphs>525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Calibri</vt:lpstr>
      <vt:lpstr>黑体</vt:lpstr>
      <vt:lpstr>MingLiU_HKSCS-ExtB</vt:lpstr>
      <vt:lpstr>Calibri Light</vt:lpstr>
      <vt:lpstr>Segoe UI Light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13</cp:revision>
  <dcterms:created xsi:type="dcterms:W3CDTF">2015-05-05T08:02:00Z</dcterms:created>
  <dcterms:modified xsi:type="dcterms:W3CDTF">2021-06-23T10:02:44Z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