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85" r:id="rId4"/>
    <p:sldId id="258" r:id="rId5"/>
    <p:sldId id="259" r:id="rId6"/>
    <p:sldId id="260" r:id="rId8"/>
    <p:sldId id="333" r:id="rId9"/>
    <p:sldId id="367" r:id="rId10"/>
    <p:sldId id="334" r:id="rId11"/>
    <p:sldId id="338" r:id="rId12"/>
    <p:sldId id="290" r:id="rId13"/>
    <p:sldId id="288" r:id="rId14"/>
    <p:sldId id="286" r:id="rId15"/>
    <p:sldId id="287" r:id="rId16"/>
    <p:sldId id="390" r:id="rId17"/>
    <p:sldId id="391" r:id="rId18"/>
    <p:sldId id="335" r:id="rId19"/>
    <p:sldId id="292" r:id="rId20"/>
    <p:sldId id="261" r:id="rId21"/>
    <p:sldId id="262" r:id="rId22"/>
    <p:sldId id="263" r:id="rId23"/>
    <p:sldId id="336" r:id="rId24"/>
    <p:sldId id="357" r:id="rId25"/>
    <p:sldId id="358" r:id="rId26"/>
    <p:sldId id="264" r:id="rId27"/>
    <p:sldId id="265" r:id="rId28"/>
    <p:sldId id="294" r:id="rId29"/>
    <p:sldId id="337" r:id="rId30"/>
    <p:sldId id="359" r:id="rId31"/>
    <p:sldId id="266" r:id="rId32"/>
    <p:sldId id="267" r:id="rId33"/>
    <p:sldId id="296" r:id="rId34"/>
    <p:sldId id="40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讲解完毕开发流程，讲解编写流程，讲解完编写流程，开始编写程序。编写程序完毕后，再去看编译和运行流程，然后编译和运行程序。</a:t>
            </a:r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安装：一路下一步，除了修改安装路径。配置：配置文件扩展名和编码问题。</a:t>
            </a:r>
            <a:endParaRPr lang="en-US" altLang="zh-CN" dirty="0"/>
          </a:p>
          <a:p>
            <a:pPr lvl="0"/>
            <a:r>
              <a:rPr lang="zh-CN" altLang="en-US" dirty="0"/>
              <a:t>放一个错误的图片，说明安装软件的重要性，最后加一个代码的图，与之呼应。</a:t>
            </a:r>
            <a:endParaRPr lang="en-US" altLang="zh-CN" dirty="0"/>
          </a:p>
          <a:p>
            <a:pPr lvl="0"/>
            <a:r>
              <a:rPr lang="zh-CN" altLang="en-US" dirty="0"/>
              <a:t>第一个图，用记事本打开代码，说行号的问题。</a:t>
            </a:r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重点说修改路径，其他直接下一步即可。安装完成之后，直接说为了方便使用，我们需要做一些配置，配置完成后，直接回到资料看配置界面</a:t>
            </a:r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这一页配一个代码。在</a:t>
            </a:r>
            <a:r>
              <a:rPr lang="en-US" altLang="zh-CN" dirty="0"/>
              <a:t>itheima</a:t>
            </a:r>
            <a:r>
              <a:rPr lang="zh-CN" altLang="en-US" dirty="0"/>
              <a:t>目录下的</a:t>
            </a:r>
            <a:r>
              <a:rPr lang="en-US" altLang="zh-CN" dirty="0"/>
              <a:t>JavaSE</a:t>
            </a:r>
            <a:r>
              <a:rPr lang="zh-CN" altLang="en-US" dirty="0"/>
              <a:t>目录下的案例中新建一个文件，告知代码放到这个位置。第一个就在这里新建，然后打开，编写，编译，运行。后面开始，每一个文件都是建立好的，直接写内容即可。还有就是</a:t>
            </a:r>
            <a:r>
              <a:rPr lang="en-US" altLang="zh-CN" dirty="0"/>
              <a:t>DOS</a:t>
            </a:r>
            <a:r>
              <a:rPr lang="zh-CN" altLang="en-US" dirty="0"/>
              <a:t>窗口都是打开好的在这个位置。</a:t>
            </a:r>
            <a:endParaRPr lang="zh-CN" altLang="en-US" dirty="0"/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分类说完之后，我们来写代码使用一下注释。写完注释之后，编译，运行，发现注释不参与运行。</a:t>
            </a:r>
            <a:endParaRPr lang="en-US" altLang="zh-CN" dirty="0"/>
          </a:p>
          <a:p>
            <a:pPr lvl="0"/>
            <a:r>
              <a:rPr lang="zh-CN" altLang="en-US" dirty="0"/>
              <a:t>再来回顾：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</a:rPr>
              <a:t>注释是在程序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</a:rPr>
              <a:t>指定位置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</a:rPr>
              <a:t>添加的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</a:rPr>
              <a:t>说明性信息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</a:rPr>
              <a:t>，注释不参与程序运行，仅起到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</a:rPr>
              <a:t>说明作用。</a:t>
            </a:r>
            <a:endParaRPr lang="en-US" altLang="zh-CN" dirty="0"/>
          </a:p>
          <a:p>
            <a:pPr lvl="0"/>
            <a:r>
              <a:rPr lang="zh-CN" altLang="en-US" dirty="0"/>
              <a:t>有了注释以后，我们的代码就能够让人看懂了，提高了程序的阅读性，以后我们在实际开发的时候，注释得占整体的</a:t>
            </a:r>
            <a:r>
              <a:rPr lang="en-US" altLang="zh-CN" dirty="0"/>
              <a:t>1/3</a:t>
            </a:r>
            <a:r>
              <a:rPr lang="zh-CN" altLang="en-US" dirty="0"/>
              <a:t>以上。</a:t>
            </a:r>
            <a:endParaRPr lang="en-US" altLang="zh-CN" dirty="0"/>
          </a:p>
          <a:p>
            <a:pPr lvl="0"/>
            <a:r>
              <a:rPr lang="zh-CN" altLang="en-US" dirty="0"/>
              <a:t>所以，我们从现在开始养成良好的编码习惯，编写代码的时候加上注释。</a:t>
            </a:r>
            <a:endParaRPr lang="en-US" altLang="zh-CN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分类说完之后，我们来写代码使用一下注释。写完注释之后，编译，运行，发现注释不参与运行。</a:t>
            </a:r>
            <a:endParaRPr lang="en-US" altLang="zh-CN" dirty="0"/>
          </a:p>
          <a:p>
            <a:pPr lvl="0"/>
            <a:r>
              <a:rPr lang="zh-CN" altLang="en-US" dirty="0"/>
              <a:t>再来回顾：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</a:rPr>
              <a:t>注释是在程序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</a:rPr>
              <a:t>指定位置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</a:rPr>
              <a:t>添加的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</a:rPr>
              <a:t>说明性信息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</a:rPr>
              <a:t>，注释不参与程序运行，仅起到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</a:rPr>
              <a:t>说明作用。</a:t>
            </a:r>
            <a:endParaRPr lang="en-US" altLang="zh-CN" dirty="0"/>
          </a:p>
          <a:p>
            <a:pPr lvl="0"/>
            <a:r>
              <a:rPr lang="zh-CN" altLang="en-US" dirty="0"/>
              <a:t>有了注释以后，我们的代码就能够让人看懂了，提高了程序的阅读性，以后我们在实际开发的时候，注释得占整体的</a:t>
            </a:r>
            <a:r>
              <a:rPr lang="en-US" altLang="zh-CN" dirty="0"/>
              <a:t>1/3</a:t>
            </a:r>
            <a:r>
              <a:rPr lang="zh-CN" altLang="en-US" dirty="0"/>
              <a:t>以上。</a:t>
            </a:r>
            <a:endParaRPr lang="en-US" altLang="zh-CN" dirty="0"/>
          </a:p>
          <a:p>
            <a:pPr lvl="0"/>
            <a:r>
              <a:rPr lang="zh-CN" altLang="en-US" dirty="0"/>
              <a:t>所以，我们从现在开始养成良好的编码习惯，编写代码的时候加上注释。</a:t>
            </a:r>
            <a:endParaRPr lang="en-US" altLang="zh-CN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说完特点，看到代码之后，打开注释的代码开一下。开完之后回到资料总结，这几个框起来的都是关键字。</a:t>
            </a:r>
            <a:endParaRPr lang="en-US" altLang="zh-CN" dirty="0"/>
          </a:p>
          <a:p>
            <a:pPr lvl="0"/>
            <a:r>
              <a:rPr lang="zh-CN" altLang="en-US" dirty="0"/>
              <a:t>关键字我们不需要去死记硬背，看的多了，写的多了，自然而然就记住了。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说完特点，看到代码之后，打开注释的代码开一下。开完之后回到资料总结，这几个框起来的都是关键字。</a:t>
            </a:r>
            <a:endParaRPr lang="en-US" altLang="zh-CN" dirty="0"/>
          </a:p>
          <a:p>
            <a:pPr lvl="0"/>
            <a:r>
              <a:rPr lang="zh-CN" altLang="en-US" dirty="0"/>
              <a:t>关键字我们不需要去死记硬背，看的多了，写的多了，自然而然就记住了。</a:t>
            </a: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讲解完毕开发流程，讲解编写流程，讲解完编写流程，开始编写程序。编写程序完毕后，再去看编译和运行流程，然后编译和运行程序。</a:t>
            </a:r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这里我要给大家说的是，好的程序都是不断的出现问题，然后修复问题，最后才稳定的。</a:t>
            </a:r>
            <a:endParaRPr lang="en-US" altLang="zh-CN" dirty="0"/>
          </a:p>
          <a:p>
            <a:pPr lvl="0"/>
            <a:r>
              <a:rPr lang="zh-CN" altLang="en-US" dirty="0"/>
              <a:t>所以大家不用担心写程序时出现问题，但是，出现问题后，我们要有基本的解决思路和方案。</a:t>
            </a:r>
            <a:endParaRPr lang="en-US" altLang="zh-CN" dirty="0"/>
          </a:p>
          <a:p>
            <a:pPr lvl="0"/>
            <a:r>
              <a:rPr lang="zh-CN" altLang="en-US" dirty="0"/>
              <a:t>希望大家都能够从现在开始培养自己分析解决问题的能力。</a:t>
            </a:r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MH_Others_1"/>
          <p:cNvSpPr txBox="1"/>
          <p:nvPr>
            <p:custDataLst>
              <p:tags r:id="rId1"/>
            </p:custDataLst>
          </p:nvPr>
        </p:nvSpPr>
        <p:spPr>
          <a:xfrm>
            <a:off x="2611967" y="2556933"/>
            <a:ext cx="859367" cy="3524251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/>
          <a:p>
            <a:pPr eaLnBrk="1" hangingPunct="1">
              <a:buFont typeface="Arial" panose="020B0604020202020204" pitchFamily="34" charset="0"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charset="-122"/>
              </a:rPr>
              <a:t>Contents</a:t>
            </a:r>
            <a:endParaRPr lang="en-US" altLang="zh-CN" sz="4800" dirty="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4833" y="1221317"/>
            <a:ext cx="1248833" cy="12467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586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865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49" name="TextBox 9"/>
          <p:cNvSpPr txBox="1"/>
          <p:nvPr/>
        </p:nvSpPr>
        <p:spPr>
          <a:xfrm>
            <a:off x="4016587" y="1221105"/>
            <a:ext cx="5759451" cy="29394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回顾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HelloWorld</a:t>
            </a: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常见问题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Notepad</a:t>
            </a: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软件的使用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注释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关键字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占位符 1"/>
          <p:cNvSpPr txBox="1"/>
          <p:nvPr/>
        </p:nvSpPr>
        <p:spPr>
          <a:xfrm>
            <a:off x="838200" y="-2540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>
              <a:lnSpc>
                <a:spcPct val="90000"/>
              </a:lnSpc>
            </a:pP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案例常见问题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1833" y="2218267"/>
            <a:ext cx="7543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① 具备识别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BUG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的能力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02784" y="2982384"/>
            <a:ext cx="7543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② 具备分析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BUG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的能力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02784" y="3750733"/>
            <a:ext cx="7543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③ 具备解决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BUG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的能力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32984" y="2597151"/>
            <a:ext cx="7543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多看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32984" y="3386667"/>
            <a:ext cx="7543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多思考，多查阅资料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32984" y="4144433"/>
            <a:ext cx="7543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多尝试，多总结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Bug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的解决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案例常见问题</a:t>
            </a:r>
            <a:endParaRPr kumimoji="0" lang="zh-TW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403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1" y="2814108"/>
            <a:ext cx="652780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常见问题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3320" y="1981200"/>
            <a:ext cx="15544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中文字符问题</a:t>
            </a:r>
            <a:endParaRPr lang="zh-CN" altLang="en-US"/>
          </a:p>
        </p:txBody>
      </p:sp>
    </p:spTree>
  </p:cSld>
  <p:clrMapOvr>
    <a:masterClrMapping/>
  </p:clrMapOvr>
  <p:transition spd="slow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占位符 1"/>
          <p:cNvSpPr txBox="1"/>
          <p:nvPr/>
        </p:nvSpPr>
        <p:spPr>
          <a:xfrm>
            <a:off x="838200" y="-2540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>
              <a:lnSpc>
                <a:spcPct val="90000"/>
              </a:lnSpc>
            </a:pP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案例常见问题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19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1" y="2487083"/>
            <a:ext cx="6013449" cy="13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1" y="4294717"/>
            <a:ext cx="6021916" cy="14393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常见问题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290" y="1892935"/>
            <a:ext cx="17830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字母大小写问题</a:t>
            </a:r>
            <a:endParaRPr lang="zh-CN" altLang="en-US"/>
          </a:p>
        </p:txBody>
      </p:sp>
    </p:spTree>
  </p:cSld>
  <p:clrMapOvr>
    <a:masterClrMapping/>
  </p:clrMapOvr>
  <p:transition spd="slow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占位符 1"/>
          <p:cNvSpPr txBox="1"/>
          <p:nvPr/>
        </p:nvSpPr>
        <p:spPr>
          <a:xfrm>
            <a:off x="838200" y="-2540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>
              <a:lnSpc>
                <a:spcPct val="90000"/>
              </a:lnSpc>
            </a:pP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案例常见问题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301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498" y="2503382"/>
            <a:ext cx="6779684" cy="13504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3" y="4197351"/>
            <a:ext cx="5723467" cy="12657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常见问题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710" y="1836420"/>
            <a:ext cx="10972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括号问题</a:t>
            </a:r>
            <a:endParaRPr lang="zh-CN" altLang="en-US"/>
          </a:p>
        </p:txBody>
      </p:sp>
    </p:spTree>
  </p:cSld>
  <p:clrMapOvr>
    <a:masterClrMapping/>
  </p:clrMapOvr>
  <p:transition spd="slow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案例常见问题</a:t>
            </a:r>
            <a:endParaRPr kumimoji="0" lang="zh-TW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当女程序员遇见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BUG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0" y="1888490"/>
            <a:ext cx="6351270" cy="4026535"/>
          </a:xfrm>
          <a:prstGeom prst="rect">
            <a:avLst/>
          </a:prstGeom>
        </p:spPr>
      </p:pic>
    </p:spTree>
  </p:cSld>
  <p:clrMapOvr>
    <a:masterClrMapping/>
  </p:clrMapOvr>
  <p:transition spd="slow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案例常见问题</a:t>
            </a:r>
            <a:endParaRPr kumimoji="0" lang="zh-TW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如何正确的向程序员报bug的礼仪</a:t>
            </a:r>
            <a:endParaRPr kumimoji="0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6920" y="1885950"/>
            <a:ext cx="9914890" cy="4648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永远不要对程序员说你的代码有bug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他的第一反应是：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你的环境有问题吧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傻x你到底会不会用。。。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但如果你委婉的说：这个程序和预期的有点不一致，你看看是不是我的使用方法有问题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他本能的就会想：草！！是不是出bug了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MH_Others_1"/>
          <p:cNvSpPr txBox="1"/>
          <p:nvPr>
            <p:custDataLst>
              <p:tags r:id="rId1"/>
            </p:custDataLst>
          </p:nvPr>
        </p:nvSpPr>
        <p:spPr>
          <a:xfrm>
            <a:off x="2611967" y="2556933"/>
            <a:ext cx="859367" cy="3524251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/>
          <a:p>
            <a:pPr eaLnBrk="1" hangingPunct="1">
              <a:buFont typeface="Arial" panose="020B0604020202020204" pitchFamily="34" charset="0"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charset="-122"/>
              </a:rPr>
              <a:t>Contents</a:t>
            </a:r>
            <a:endParaRPr lang="en-US" altLang="zh-CN" sz="4800" dirty="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4833" y="1221317"/>
            <a:ext cx="1248833" cy="12467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586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865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49" name="TextBox 9"/>
          <p:cNvSpPr txBox="1"/>
          <p:nvPr/>
        </p:nvSpPr>
        <p:spPr>
          <a:xfrm>
            <a:off x="4016587" y="1221105"/>
            <a:ext cx="5759451" cy="29394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18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回顾</a:t>
            </a:r>
            <a:endParaRPr lang="zh-CN" altLang="en-US" sz="186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HelloWorld</a:t>
            </a: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常见问题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Notepad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软件的使用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注释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关键字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Notepad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软件的安装和使用</a:t>
            </a:r>
            <a:endParaRPr kumimoji="0" lang="zh-TW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617" y="2942167"/>
            <a:ext cx="5020733" cy="97790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为什么要安装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Notepad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1833" y="2218267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安装：傻瓜式安装。建议也安装到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E:\develop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目录下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03600" y="2948517"/>
            <a:ext cx="4643967" cy="33506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Notepad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软件的安装和使用</a:t>
            </a:r>
            <a:endParaRPr kumimoji="0" lang="zh-TW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Notepad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软件的安装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1121833" y="2063751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安装完毕之后，为了使用方便，做一个简单的配置：修改默认语言和编码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00451" y="2736851"/>
            <a:ext cx="7793567" cy="383963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1" y="3236384"/>
            <a:ext cx="1871133" cy="1752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Notepad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软件的安装和使用</a:t>
            </a:r>
            <a:endParaRPr kumimoji="0" lang="zh-TW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Notepad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软件的配置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案例回顾</a:t>
            </a:r>
            <a:endParaRPr kumimoji="0" lang="zh-TW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121833" y="2372784"/>
            <a:ext cx="8813800" cy="105156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中文意思是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『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你好世界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』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该程序的效果就是在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控制台打印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一段文字，内容为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HelloWorld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程序员在学习任何一门编程语言，第一个入门案例，都是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介绍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2" name="TextBox 3"/>
          <p:cNvSpPr txBox="1">
            <a:spLocks noChangeArrowheads="1"/>
          </p:cNvSpPr>
          <p:nvPr/>
        </p:nvSpPr>
        <p:spPr bwMode="auto">
          <a:xfrm>
            <a:off x="1121833" y="2111587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使用：通过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Notepad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软件编写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Notepad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软件的安装和使用</a:t>
            </a:r>
            <a:endParaRPr kumimoji="0" lang="zh-TW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Notepad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软件的使用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2781300"/>
            <a:ext cx="7871460" cy="2643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MH_Others_1"/>
          <p:cNvSpPr txBox="1"/>
          <p:nvPr>
            <p:custDataLst>
              <p:tags r:id="rId1"/>
            </p:custDataLst>
          </p:nvPr>
        </p:nvSpPr>
        <p:spPr>
          <a:xfrm>
            <a:off x="2611967" y="2556933"/>
            <a:ext cx="859367" cy="3524251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/>
          <a:p>
            <a:pPr eaLnBrk="1" hangingPunct="1">
              <a:buFont typeface="Arial" panose="020B0604020202020204" pitchFamily="34" charset="0"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charset="-122"/>
              </a:rPr>
              <a:t>Contents</a:t>
            </a:r>
            <a:endParaRPr lang="en-US" altLang="zh-CN" sz="4800" dirty="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4833" y="1221317"/>
            <a:ext cx="1248833" cy="12467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586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865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49" name="TextBox 9"/>
          <p:cNvSpPr txBox="1"/>
          <p:nvPr/>
        </p:nvSpPr>
        <p:spPr>
          <a:xfrm>
            <a:off x="4016587" y="1221105"/>
            <a:ext cx="5759451" cy="29394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18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回顾</a:t>
            </a:r>
            <a:endParaRPr lang="zh-CN" altLang="en-US" sz="186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HelloWorld</a:t>
            </a: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常见问题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Notepad</a:t>
            </a: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软件的使用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注释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关键字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1649095"/>
            <a:ext cx="8452485" cy="430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1207135"/>
            <a:ext cx="3418840" cy="4780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65" y="1105535"/>
            <a:ext cx="3161665" cy="4647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5775" y="5182870"/>
            <a:ext cx="2925445" cy="12306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你妈妈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晚上给你加餐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请你吃大嘴巴子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57817" y="1054100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注释概念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57817" y="1892300"/>
            <a:ext cx="8813800" cy="1383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注释是在程序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指定位置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添加的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说明性信息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简单理解，就是对代码的一种解释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57817" y="2108200"/>
            <a:ext cx="7543800" cy="4140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单行注释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57817" y="3005667"/>
            <a:ext cx="7543800" cy="4140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多行注释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57817" y="3871384"/>
            <a:ext cx="7543800" cy="4140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文档注释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57817" y="2520951"/>
            <a:ext cx="7543800" cy="4140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格式：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注释信息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57817" y="3462867"/>
            <a:ext cx="7543800" cy="4140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格式：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*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注释信息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*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57817" y="4343400"/>
            <a:ext cx="7543800" cy="7372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格式：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/*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*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注释信息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*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文档注释目前用不上，暂不讲解。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157817" y="1054100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注释分类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57817" y="1860551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注释内容不会参与编译和运行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817" y="2745317"/>
            <a:ext cx="3511549" cy="39094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157817" y="1054100"/>
            <a:ext cx="5454651" cy="6400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注释的注意事项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MH_Others_1"/>
          <p:cNvSpPr txBox="1"/>
          <p:nvPr>
            <p:custDataLst>
              <p:tags r:id="rId1"/>
            </p:custDataLst>
          </p:nvPr>
        </p:nvSpPr>
        <p:spPr>
          <a:xfrm>
            <a:off x="2611967" y="2556933"/>
            <a:ext cx="859367" cy="3524251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/>
          <a:p>
            <a:pPr eaLnBrk="1" hangingPunct="1">
              <a:buFont typeface="Arial" panose="020B0604020202020204" pitchFamily="34" charset="0"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charset="-122"/>
              </a:rPr>
              <a:t>Contents</a:t>
            </a:r>
            <a:endParaRPr lang="en-US" altLang="zh-CN" sz="4800" dirty="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4833" y="1221317"/>
            <a:ext cx="1248833" cy="12467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586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865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49" name="TextBox 9"/>
          <p:cNvSpPr txBox="1"/>
          <p:nvPr/>
        </p:nvSpPr>
        <p:spPr>
          <a:xfrm>
            <a:off x="4016587" y="1221105"/>
            <a:ext cx="5759451" cy="29394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18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回顾</a:t>
            </a:r>
            <a:endParaRPr lang="zh-CN" altLang="en-US" sz="186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HelloWorld</a:t>
            </a: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常见问题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Notepad</a:t>
            </a: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软件的使用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注释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关键字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关键字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关键字概念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2636520"/>
            <a:ext cx="4085590" cy="3475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475" y="2636520"/>
            <a:ext cx="2505075" cy="3428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关键字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关键字概念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21833" y="1972733"/>
            <a:ext cx="8813800" cy="4140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关键字：被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Java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赋予了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特定涵义的英文单词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1" y="2923117"/>
            <a:ext cx="6534149" cy="16383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箭头连接符 5"/>
          <p:cNvCxnSpPr/>
          <p:nvPr/>
        </p:nvCxnSpPr>
        <p:spPr>
          <a:xfrm>
            <a:off x="1943100" y="3141133"/>
            <a:ext cx="0" cy="191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999317" y="3141133"/>
            <a:ext cx="0" cy="134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06700" y="4485217"/>
            <a:ext cx="200533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class</a:t>
            </a:r>
            <a:r>
              <a:rPr kumimoji="0" lang="zh-CN" altLang="en-US" sz="1400" kern="1200" cap="none" spc="0" normalizeH="0" baseline="0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：用于创建一个类</a:t>
            </a:r>
            <a:endParaRPr kumimoji="0" lang="zh-CN" altLang="en-US" sz="1400" kern="1200" cap="none" spc="0" normalizeH="0" baseline="0" noProof="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50484" y="5179484"/>
            <a:ext cx="342392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public </a:t>
            </a:r>
            <a:r>
              <a:rPr kumimoji="0" lang="zh-CN" altLang="en-US" sz="1400" kern="1200" cap="none" spc="0" normalizeH="0" baseline="0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：限制类名需要和文件名保持一致</a:t>
            </a:r>
            <a:endParaRPr kumimoji="0" lang="zh-CN" altLang="en-US" sz="1400" kern="1200" cap="none" spc="0" normalizeH="0" baseline="0" noProof="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295400" y="2948517"/>
            <a:ext cx="1344084" cy="3640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3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133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编写代码</a:t>
            </a:r>
            <a:endParaRPr kumimoji="0" lang="zh-CN" altLang="en-US" sz="133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87233" y="2948517"/>
            <a:ext cx="1346200" cy="3640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3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133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编译代码</a:t>
            </a:r>
            <a:endParaRPr kumimoji="0" lang="zh-CN" altLang="en-US" sz="133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01317" y="2948517"/>
            <a:ext cx="1346200" cy="3640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3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sz="133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运行代码</a:t>
            </a:r>
            <a:endParaRPr kumimoji="0" lang="zh-CN" altLang="en-US" sz="133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475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284" y="3304117"/>
            <a:ext cx="332316" cy="802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3117" y="3304117"/>
            <a:ext cx="334433" cy="802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51" y="3304117"/>
            <a:ext cx="334433" cy="802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4239684"/>
            <a:ext cx="635000" cy="78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4239684"/>
            <a:ext cx="635000" cy="78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84" y="4091517"/>
            <a:ext cx="1481667" cy="12382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" name="组合 25"/>
          <p:cNvGrpSpPr/>
          <p:nvPr/>
        </p:nvGrpSpPr>
        <p:grpSpPr>
          <a:xfrm>
            <a:off x="3699933" y="4214284"/>
            <a:ext cx="1344084" cy="766233"/>
            <a:chOff x="2972990" y="4083918"/>
            <a:chExt cx="1008732" cy="576064"/>
          </a:xfrm>
        </p:grpSpPr>
        <p:sp>
          <p:nvSpPr>
            <p:cNvPr id="23" name="圆角矩形 22"/>
            <p:cNvSpPr/>
            <p:nvPr/>
          </p:nvSpPr>
          <p:spPr>
            <a:xfrm>
              <a:off x="2972990" y="4083918"/>
              <a:ext cx="1008732" cy="5760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33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33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35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charset="-122"/>
                  <a:ea typeface="宋体" panose="02010600030101010101" pitchFamily="2" charset="-122"/>
                  <a:cs typeface="+mn-cs"/>
                </a:rPr>
                <a:t>        编译器</a:t>
              </a:r>
              <a:endParaRPr kumimoji="0" lang="zh-CN" altLang="en-US" sz="1335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3483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8745" y="4151252"/>
              <a:ext cx="403244" cy="37201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1392767" y="5298017"/>
            <a:ext cx="1344084" cy="297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335" dirty="0">
                <a:solidFill>
                  <a:srgbClr val="262626"/>
                </a:solidFill>
                <a:latin typeface="微软雅黑" panose="020B0503020204020204" charset="-122"/>
              </a:rPr>
              <a:t>Java</a:t>
            </a:r>
            <a:r>
              <a:rPr lang="zh-CN" altLang="en-US" sz="1335" dirty="0">
                <a:solidFill>
                  <a:srgbClr val="262626"/>
                </a:solidFill>
                <a:latin typeface="微软雅黑" panose="020B0503020204020204" charset="-122"/>
              </a:rPr>
              <a:t>源程序</a:t>
            </a:r>
            <a:endParaRPr lang="zh-CN" altLang="en-US" sz="1335" dirty="0">
              <a:solidFill>
                <a:srgbClr val="262626"/>
              </a:solidFill>
              <a:latin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2817" y="5298017"/>
            <a:ext cx="1646767" cy="297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335" dirty="0">
                <a:solidFill>
                  <a:srgbClr val="262626"/>
                </a:solidFill>
                <a:latin typeface="微软雅黑" panose="020B0503020204020204" charset="-122"/>
              </a:rPr>
              <a:t>Java</a:t>
            </a:r>
            <a:r>
              <a:rPr lang="zh-CN" altLang="en-US" sz="1335" dirty="0">
                <a:solidFill>
                  <a:srgbClr val="262626"/>
                </a:solidFill>
                <a:latin typeface="微软雅黑" panose="020B0503020204020204" charset="-122"/>
              </a:rPr>
              <a:t>字节码文件</a:t>
            </a:r>
            <a:endParaRPr lang="zh-CN" altLang="en-US" sz="1335" dirty="0">
              <a:solidFill>
                <a:srgbClr val="262626"/>
              </a:solidFill>
              <a:latin typeface="微软雅黑" panose="020B050302020402020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21467" y="4711700"/>
            <a:ext cx="7810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120217" y="4711700"/>
            <a:ext cx="7810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661151" y="4711700"/>
            <a:ext cx="77893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5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案例回顾</a:t>
            </a:r>
            <a:endParaRPr kumimoji="0" lang="zh-TW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121833" y="2218267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开发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Java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程序，需要三个步骤：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编写代码，编译代码，运行代码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Java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程序开发流程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0" grpId="0" bldLvl="0" animBg="1"/>
      <p:bldP spid="15" grpId="0"/>
      <p:bldP spid="16" grpId="0"/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1833" y="1706033"/>
            <a:ext cx="7543800" cy="4140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关键字的字母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全部小写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33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1833" y="2178051"/>
            <a:ext cx="7543800" cy="4140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常用的代码编辑器，针对关键字有特殊的颜色标记，非常直观。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1833" y="3236384"/>
            <a:ext cx="5856817" cy="216111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关键字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关键字特点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13367" y="1845733"/>
            <a:ext cx="7543800" cy="3975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main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是关键字吗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?</a:t>
            </a:r>
            <a:endParaRPr kumimoji="0" lang="en-US" altLang="zh-CN" sz="133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3367" y="2508251"/>
            <a:ext cx="9148445" cy="3194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main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不是关键字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可以将其理解为，比关键字更为关键的一个单词，因为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JVM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在执行代码的时候，只会识别该单词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关键字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00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关键字的相关问题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文本框 1"/>
          <p:cNvSpPr txBox="1"/>
          <p:nvPr/>
        </p:nvSpPr>
        <p:spPr>
          <a:xfrm>
            <a:off x="626533" y="2565400"/>
            <a:ext cx="10890251" cy="1775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endParaRPr lang="en-US" altLang="zh-CN" sz="5335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algn="ctr"/>
            <a:endParaRPr lang="zh-CN" altLang="en-US" sz="5335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831" y="1630681"/>
            <a:ext cx="6311900" cy="3644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159000" y="452967"/>
            <a:ext cx="8163984" cy="747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4265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要成功</a:t>
            </a:r>
            <a:r>
              <a:rPr lang="en-US" altLang="zh-CN" sz="4265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  </a:t>
            </a:r>
            <a:r>
              <a:rPr lang="zh-CN" altLang="en-US" sz="4265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先发疯</a:t>
            </a:r>
            <a:r>
              <a:rPr lang="en-US" altLang="zh-CN" sz="4265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   </a:t>
            </a:r>
            <a:r>
              <a:rPr lang="zh-CN" altLang="en-US" sz="4265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头脑简单往前冲</a:t>
            </a:r>
            <a:endParaRPr lang="zh-CN" altLang="en-US" sz="4265" dirty="0">
              <a:solidFill>
                <a:srgbClr val="FF0000"/>
              </a:solidFill>
              <a:latin typeface="Calibri" panose="020F0502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占位符 1"/>
          <p:cNvSpPr txBox="1"/>
          <p:nvPr/>
        </p:nvSpPr>
        <p:spPr>
          <a:xfrm>
            <a:off x="838200" y="-2540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zh-CN" altLang="en-US" sz="3200" b="1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回顾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1833" y="2084917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AutoNum type="circleNumDbPlai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新建文本文档文件，修改名称为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HelloWorld.java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21833" y="2637367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AutoNum type="circleNumDbPlain" startAt="2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用记事本打开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HelloWorld.java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文件，输写程序内容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35524" y="3267498"/>
            <a:ext cx="5516033" cy="17102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489200" y="5132917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提示：保存文件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Ctrl+s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案例的编写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占位符 1"/>
          <p:cNvSpPr txBox="1"/>
          <p:nvPr/>
        </p:nvSpPr>
        <p:spPr>
          <a:xfrm>
            <a:off x="838200" y="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zh-CN" altLang="en-US" sz="3200" b="1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回顾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1833" y="2218267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打开命令提示符窗口，进入到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HelloWorld.java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所在的目录。输入指令编译和执行。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5117" y="2755900"/>
            <a:ext cx="75438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编译：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javac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文件名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.java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范例：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javac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HelloWorld.java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5117" y="3524251"/>
            <a:ext cx="75438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执行：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java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类名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范例：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java HelloWorld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41707" y="2895177"/>
            <a:ext cx="5875867" cy="259291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21833" y="1079501"/>
            <a:ext cx="8813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案例的编译和运行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案例编写和执行</a:t>
            </a:r>
            <a:endParaRPr kumimoji="0" lang="zh-TW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6500" y="2565400"/>
            <a:ext cx="5761567" cy="17102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5400" y="2565400"/>
            <a:ext cx="5581651" cy="169164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HelloWorld {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static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main(String[]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args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 {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System.out.println(“ HelloWorld ”);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} 	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1084" y="2683933"/>
            <a:ext cx="1153584" cy="28786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8267" y="3359151"/>
            <a:ext cx="1248833" cy="1820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357967" y="2396067"/>
            <a:ext cx="0" cy="3831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57967" y="2396067"/>
            <a:ext cx="374438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02351" y="2184400"/>
            <a:ext cx="3575685" cy="3194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class :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定义一个类，后面跟上的是类名名称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9" name="连接符: 肘形 18"/>
          <p:cNvCxnSpPr/>
          <p:nvPr/>
        </p:nvCxnSpPr>
        <p:spPr>
          <a:xfrm rot="16200000" flipH="1">
            <a:off x="814917" y="3740151"/>
            <a:ext cx="2015067" cy="287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82233" y="4988984"/>
            <a:ext cx="6913033" cy="3194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public :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目前可以看到的效果是，起到限制作用，要求文件名和类名称保持一致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645833" y="3644900"/>
            <a:ext cx="451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158567" y="3475567"/>
            <a:ext cx="4094480" cy="3194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使程序能够在控制台输出打印双引号中包裹的内容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070100" y="3259667"/>
            <a:ext cx="5088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097184" y="3067051"/>
            <a:ext cx="3858260" cy="3194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程序执行时的入口点，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main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方法称之为主方法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案例的代码详解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20" grpId="0"/>
      <p:bldP spid="30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占位符 1"/>
          <p:cNvSpPr txBox="1"/>
          <p:nvPr/>
        </p:nvSpPr>
        <p:spPr>
          <a:xfrm>
            <a:off x="838200" y="-2540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zh-CN" altLang="en-US" sz="3200" b="1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回顾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1833" y="2084917"/>
            <a:ext cx="7543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我想显示两行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怎么做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?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21833" y="3361267"/>
            <a:ext cx="7543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我想在一行上连续显示两个 </a:t>
            </a:r>
            <a:r>
              <a:rPr lang="en-US" altLang="zh-CN" sz="140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HelloWorld </a:t>
            </a:r>
            <a:r>
              <a:rPr lang="zh-CN" altLang="en-US" sz="140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怎么做</a:t>
            </a:r>
            <a:r>
              <a:rPr lang="en-US" altLang="zh-CN" sz="140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案例的补充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1121833" y="4893522"/>
            <a:ext cx="7543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我想在一行上显示两个 </a:t>
            </a:r>
            <a:r>
              <a:rPr lang="en-US" altLang="zh-CN" sz="140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HelloWorld, </a:t>
            </a:r>
            <a:r>
              <a:rPr lang="zh-CN" altLang="en-US" sz="140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中间留有间隔</a:t>
            </a:r>
            <a:r>
              <a:rPr lang="en-US" altLang="zh-CN" sz="140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 sz="140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怎么做</a:t>
            </a:r>
            <a:r>
              <a:rPr lang="en-US" altLang="zh-CN" sz="140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2573020"/>
            <a:ext cx="452374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3939540"/>
            <a:ext cx="4476115" cy="542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5529580"/>
            <a:ext cx="4514215" cy="838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33640" y="3772535"/>
            <a:ext cx="3104515" cy="6610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ln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代表换行</a:t>
            </a: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没有</a:t>
            </a: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ln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就不换行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7480" y="5304790"/>
            <a:ext cx="2428875" cy="12306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\t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代表制表符</a:t>
            </a: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大空格</a:t>
            </a: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\r\n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代表换行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MH_Others_1"/>
          <p:cNvSpPr txBox="1"/>
          <p:nvPr>
            <p:custDataLst>
              <p:tags r:id="rId1"/>
            </p:custDataLst>
          </p:nvPr>
        </p:nvSpPr>
        <p:spPr>
          <a:xfrm>
            <a:off x="2611967" y="2556933"/>
            <a:ext cx="859367" cy="3524251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/>
          <a:p>
            <a:pPr eaLnBrk="1" hangingPunct="1">
              <a:buFont typeface="Arial" panose="020B0604020202020204" pitchFamily="34" charset="0"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charset="-122"/>
              </a:rPr>
              <a:t>Contents</a:t>
            </a:r>
            <a:endParaRPr lang="en-US" altLang="zh-CN" sz="4800" dirty="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4833" y="1221317"/>
            <a:ext cx="1248833" cy="12467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586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865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49" name="TextBox 9"/>
          <p:cNvSpPr txBox="1"/>
          <p:nvPr/>
        </p:nvSpPr>
        <p:spPr>
          <a:xfrm>
            <a:off x="4016587" y="1221105"/>
            <a:ext cx="5759451" cy="29394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18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回顾</a:t>
            </a:r>
            <a:endParaRPr lang="zh-CN" altLang="en-US" sz="186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HelloWorld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常见问题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Notepad</a:t>
            </a: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软件的使用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注释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关键字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占位符 1"/>
          <p:cNvSpPr txBox="1"/>
          <p:nvPr/>
        </p:nvSpPr>
        <p:spPr>
          <a:xfrm>
            <a:off x="838200" y="-2540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>
              <a:lnSpc>
                <a:spcPct val="90000"/>
              </a:lnSpc>
            </a:pPr>
            <a:r>
              <a:rPr lang="en-US" altLang="zh-TW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HelloWorld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案例常见问题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121833" y="1966384"/>
            <a:ext cx="8813800" cy="7315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Bug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是一个英文单词，中文意思是指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【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昆虫、小虫、损坏、缺陷等意思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现在一般是指在程序中，出现的缺陷或问题，简称程序漏洞。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1" y="3001433"/>
            <a:ext cx="5278967" cy="344170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Bug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介绍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>
        <a:spAutoFit/>
      </a:bodyPr>
      <a:lstStyle>
        <a:defPPr marL="171450" indent="-171450">
          <a:lnSpc>
            <a:spcPct val="200000"/>
          </a:lnSpc>
          <a:buClr>
            <a:srgbClr val="262626"/>
          </a:buClr>
          <a:buFont typeface="Wingdings" panose="05000000000000000000" pitchFamily="2" charset="2"/>
          <a:buChar char="u"/>
          <a:defRPr lang="zh-CN" altLang="en-US" sz="1865" dirty="0">
            <a:solidFill>
              <a:srgbClr val="FF0000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2157</Words>
  <Application>WPS 演示</Application>
  <PresentationFormat>宽屏</PresentationFormat>
  <Paragraphs>295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黑体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91</cp:revision>
  <dcterms:created xsi:type="dcterms:W3CDTF">2021-03-17T06:37:00Z</dcterms:created>
  <dcterms:modified xsi:type="dcterms:W3CDTF">2021-06-21T14:01:03Z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  <property fmtid="{D5CDD505-2E9C-101B-9397-08002B2CF9AE}" pid="3" name="ICV">
    <vt:lpwstr>CEBE772C69AB4F4383491594528195A5</vt:lpwstr>
  </property>
</Properties>
</file>