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8" r:id="rId24"/>
    <p:sldId id="286" r:id="rId25"/>
    <p:sldId id="287" r:id="rId26"/>
    <p:sldId id="291" r:id="rId27"/>
    <p:sldId id="29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MH_Others_1"/>
          <p:cNvSpPr txBox="1"/>
          <p:nvPr>
            <p:custDataLst>
              <p:tags r:id="rId1"/>
            </p:custDataLst>
          </p:nvPr>
        </p:nvSpPr>
        <p:spPr>
          <a:xfrm>
            <a:off x="2611967" y="2556933"/>
            <a:ext cx="859367" cy="3524251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 anchor="t"/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Contents</a:t>
            </a:r>
            <a:endParaRPr lang="en-US" altLang="zh-CN" sz="4800" dirty="0">
              <a:solidFill>
                <a:srgbClr val="FF0000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4833" y="1221317"/>
            <a:ext cx="1248833" cy="124671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目</a:t>
            </a:r>
            <a:endParaRPr kumimoji="0" lang="zh-CN" altLang="en-US" sz="586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5517" y="2346261"/>
            <a:ext cx="979155" cy="979151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865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5865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6" name="TextBox 9"/>
          <p:cNvSpPr txBox="1"/>
          <p:nvPr/>
        </p:nvSpPr>
        <p:spPr>
          <a:xfrm>
            <a:off x="4127712" y="2027132"/>
            <a:ext cx="5759449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171450" indent="-171450"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表格标签</a:t>
            </a:r>
            <a:endParaRPr lang="zh-CN" altLang="en-US" sz="2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列表标签</a:t>
            </a:r>
            <a:endParaRPr lang="en-US" altLang="zh-CN" sz="2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表单标签</a:t>
            </a:r>
            <a:endParaRPr lang="zh-CN" altLang="en-US" sz="2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合并单元格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896110"/>
            <a:ext cx="8327390" cy="1677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目标单元格：(写合并代</a:t>
            </a:r>
            <a:r>
              <a:rPr b="1"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码</a:t>
            </a:r>
            <a:r>
              <a:rPr b="1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785" indent="-172085">
              <a:lnSpc>
                <a:spcPct val="100000"/>
              </a:lnSpc>
              <a:spcBef>
                <a:spcPts val="1515"/>
              </a:spcBef>
              <a:buFont typeface="Wingdings" panose="05000000000000000000"/>
              <a:buChar char=""/>
              <a:tabLst>
                <a:tab pos="18542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跨行：最上侧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格,</a:t>
            </a:r>
            <a:r>
              <a:rPr spc="-13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写合并代码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 panose="05000000000000000000"/>
              <a:buChar char="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"/>
              <a:tabLst>
                <a:tab pos="18542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跨列：最左侧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格,</a:t>
            </a:r>
            <a:r>
              <a:rPr spc="-13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写合并代码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3703320"/>
            <a:ext cx="5171440" cy="283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3490" y="1604645"/>
            <a:ext cx="6295390" cy="2333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表格是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那么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r>
              <a:rPr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布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局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最大的特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齐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、整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便。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根据使用情景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3818255"/>
            <a:ext cx="9083040" cy="252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9525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803" y="108923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无序列表</a:t>
            </a:r>
            <a:endParaRPr lang="zh-CN" altLang="en-US" sz="24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3015" y="1702435"/>
            <a:ext cx="9989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HTML 中，一个段落中的文字会从左到右依次排列，直到浏览器窗口的右端，然后才自动换行。如果希望某段文本强制换行显示，就需要使用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换行标签 &lt;br /&gt;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3015" y="2454910"/>
            <a:ext cx="97282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&lt;ul&gt;</a:t>
            </a:r>
            <a:r>
              <a:rPr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号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呈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&lt;li&gt;</a:t>
            </a:r>
            <a:r>
              <a:rPr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义。 无序列表的基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3244215"/>
            <a:ext cx="4765675" cy="1821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3015" y="5226685"/>
            <a:ext cx="9990455" cy="1477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56540" indent="-22860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57175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无序列表的各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间没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6540" indent="-228600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&lt;ul&gt;&lt;/ul&gt;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&lt;li&gt;&lt;/li&gt;，直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接在 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&lt;ul&gt;&lt;/ul&gt;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他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许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654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7175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&lt;li&gt;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&lt;/li&gt;</a:t>
            </a:r>
            <a:r>
              <a:rPr spc="-3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之间相当于一个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纳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6540" indent="-228600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无序列表会带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己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样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式属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际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spc="-5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CSS</a:t>
            </a:r>
            <a:r>
              <a:rPr spc="-3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来设置。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有序列表</a:t>
            </a:r>
            <a:endParaRPr lang="zh-CN" altLang="en-US" sz="24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765935"/>
            <a:ext cx="9989820" cy="1548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385">
              <a:lnSpc>
                <a:spcPct val="100000"/>
              </a:lnSpc>
              <a:spcBef>
                <a:spcPts val="157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排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顺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排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2385" marR="5080">
              <a:lnSpc>
                <a:spcPct val="213000"/>
              </a:lnSpc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HTML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&lt;ol&gt;</a:t>
            </a:r>
            <a:r>
              <a:rPr spc="-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排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且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&lt;li&gt; 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项。 有序列表的基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如下：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3314065"/>
            <a:ext cx="2979420" cy="1447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5865" y="4927600"/>
            <a:ext cx="872744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60985" indent="-2286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26162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&lt;ol&gt;&lt;/ol&gt;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&lt;li&gt;&lt;/li&gt;，直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在&lt;ol&gt;&lt;/ol&gt;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他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者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许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0985" indent="-228600">
              <a:lnSpc>
                <a:spcPct val="100000"/>
              </a:lnSpc>
              <a:buAutoNum type="arabicPeriod"/>
              <a:tabLst>
                <a:tab pos="26162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&lt;li&gt;</a:t>
            </a:r>
            <a:r>
              <a:rPr spc="-2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&lt;/li&gt;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器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纳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0985" indent="-228600">
              <a:lnSpc>
                <a:spcPct val="100000"/>
              </a:lnSpc>
              <a:buAutoNum type="arabicPeriod"/>
              <a:tabLst>
                <a:tab pos="26162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有序列表会带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己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样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CSS</a:t>
            </a:r>
            <a:r>
              <a:rPr spc="-3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来设置。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9163" y="1079712"/>
            <a:ext cx="6878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现实中的表单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去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银</a:t>
            </a: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行办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</a:t>
            </a: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卡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填</a:t>
            </a: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z="24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z="2400"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2763520" y="1625600"/>
            <a:ext cx="4050665" cy="51885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4070" y="1079500"/>
            <a:ext cx="6440805" cy="53536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为什么需要表单</a:t>
            </a:r>
            <a:endParaRPr lang="zh-CN" altLang="en-US" sz="24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910080"/>
            <a:ext cx="9125585" cy="928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使用表单目的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在我们网页中，</a:t>
            </a:r>
            <a:r>
              <a:rPr spc="-5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跟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料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此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单的组成</a:t>
            </a:r>
            <a:endParaRPr lang="zh-CN" altLang="en-US" sz="24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880235"/>
            <a:ext cx="1064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中，一个完整的表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域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称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提示信息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2350135"/>
            <a:ext cx="9646920" cy="382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109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表单域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731010"/>
            <a:ext cx="10279380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9690">
              <a:lnSpc>
                <a:spcPct val="100000"/>
              </a:lnSpc>
              <a:spcBef>
                <a:spcPts val="1630"/>
              </a:spcBef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表单域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素的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域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9690">
              <a:lnSpc>
                <a:spcPct val="100000"/>
              </a:lnSpc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HTML</a:t>
            </a:r>
            <a:r>
              <a:rPr spc="-3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标签中，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&lt;form&gt;</a:t>
            </a:r>
            <a:r>
              <a:rPr spc="-4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标签用于定义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域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递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969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&lt;form&gt;</a:t>
            </a:r>
            <a:r>
              <a:rPr spc="-4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会把它范围内的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息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务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器.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3447415"/>
            <a:ext cx="8441055" cy="959485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205865" y="4634230"/>
            <a:ext cx="7487285" cy="1673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826260"/>
            <a:ext cx="10331450" cy="2603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在表单域中可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种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些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允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许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择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接下来我们讲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input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输入表单元素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下拉表单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textarea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文本域元素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表格标签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5070" y="1079500"/>
            <a:ext cx="4375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表格的主要作用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5070" y="1788160"/>
            <a:ext cx="7201535" cy="190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2705" marR="5080">
              <a:lnSpc>
                <a:spcPct val="151000"/>
              </a:lnSpc>
              <a:spcBef>
                <a:spcPts val="126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表格主要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让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台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 的时候，能够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格就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够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杂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705">
              <a:lnSpc>
                <a:spcPct val="100000"/>
              </a:lnSpc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总结: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表格不是用来布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403350" y="4135755"/>
            <a:ext cx="7311390" cy="21431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2620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&lt;input&gt;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表单元素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850390"/>
            <a:ext cx="10613390" cy="1305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0320">
              <a:lnSpc>
                <a:spcPct val="100000"/>
              </a:lnSpc>
              <a:spcBef>
                <a:spcPts val="152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在英文单词中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，input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是输入的意思，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素中</a:t>
            </a:r>
            <a:r>
              <a:rPr spc="-5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&lt;input&gt;</a:t>
            </a:r>
            <a:r>
              <a:rPr spc="-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标签用于收集用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0320" marR="64135">
              <a:lnSpc>
                <a:spcPct val="151000"/>
              </a:lnSpc>
              <a:spcBef>
                <a:spcPts val="790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&lt;input&gt;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标签中，包含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</a:t>
            </a:r>
            <a:r>
              <a:rPr spc="-3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属性，根据不同的</a:t>
            </a:r>
            <a:r>
              <a:rPr spc="-5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</a:t>
            </a:r>
            <a:r>
              <a:rPr spc="-3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属性值，输入字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段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种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式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 字段、复选框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掩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钮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3441065"/>
            <a:ext cx="6550025" cy="932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5865" y="4688205"/>
            <a:ext cx="10613390" cy="928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"/>
              <a:tabLst>
                <a:tab pos="18542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&lt;input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/&gt;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标签为单标签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 panose="05000000000000000000"/>
              <a:buChar char="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4155" indent="-211455">
              <a:lnSpc>
                <a:spcPct val="100000"/>
              </a:lnSpc>
              <a:buFont typeface="Wingdings" panose="05000000000000000000"/>
              <a:buChar char=""/>
              <a:tabLst>
                <a:tab pos="22479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</a:t>
            </a:r>
            <a:r>
              <a:rPr spc="-7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属性设置不同的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653" y="1079712"/>
            <a:ext cx="2849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spc="-5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&lt;input&gt;</a:t>
            </a:r>
            <a:r>
              <a:rPr sz="2400" b="1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表单元素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5865" y="1666240"/>
            <a:ext cx="1061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</a:t>
            </a:r>
            <a:r>
              <a:rPr spc="-3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属性的属性值及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1205865" y="2345690"/>
            <a:ext cx="8573770" cy="41230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803" y="1079712"/>
            <a:ext cx="2765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spc="-5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&lt;input&gt;</a:t>
            </a:r>
            <a:r>
              <a:rPr sz="2400" b="1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表单元素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015" y="1606550"/>
            <a:ext cx="10104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除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属性外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，&lt;input&gt;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他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1263015" y="2411730"/>
            <a:ext cx="7187565" cy="18103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文本框 4"/>
          <p:cNvSpPr txBox="1"/>
          <p:nvPr/>
        </p:nvSpPr>
        <p:spPr>
          <a:xfrm>
            <a:off x="1263015" y="4457065"/>
            <a:ext cx="10558145" cy="2333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41300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和value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是每个表单元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台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员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表单元素的名字,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单选按钮和复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checked属性主要针对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钮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spc="-7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主要作用一打开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面,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认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maxlength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是用户可以在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素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数,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一般较少使用.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803" y="1079712"/>
            <a:ext cx="283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&lt;select&gt;</a:t>
            </a:r>
            <a:r>
              <a:rPr sz="2400" b="1" spc="5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表单元素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3015" y="1754505"/>
            <a:ext cx="11344910" cy="927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>
              <a:lnSpc>
                <a:spcPct val="151000"/>
              </a:lnSpc>
              <a:spcBef>
                <a:spcPts val="1070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使用场景:</a:t>
            </a:r>
            <a:r>
              <a:rPr spc="-5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在页面中，如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果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让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择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且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想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&lt;select&gt;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控件定义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 拉列表。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3407410" y="2681605"/>
            <a:ext cx="2895600" cy="40716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803" y="1079712"/>
            <a:ext cx="28314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spc="-1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&lt;select&gt;</a:t>
            </a:r>
            <a:r>
              <a:rPr sz="2400" b="1" spc="5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表单元素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3015" y="1643380"/>
            <a:ext cx="9561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0640">
              <a:lnSpc>
                <a:spcPct val="100000"/>
              </a:lnSpc>
              <a:spcBef>
                <a:spcPts val="1710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在页面中，如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果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项让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择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且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想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&lt;select&gt;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拉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63015" y="5659120"/>
            <a:ext cx="10455275" cy="1205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924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9875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&lt;select&gt;</a:t>
            </a:r>
            <a:r>
              <a:rPr spc="-3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中至少包含一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&lt;option&gt;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240" indent="-228600">
              <a:lnSpc>
                <a:spcPct val="100000"/>
              </a:lnSpc>
              <a:buAutoNum type="arabicPeriod"/>
              <a:tabLst>
                <a:tab pos="269875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在&lt;option&gt;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中定义</a:t>
            </a:r>
            <a:r>
              <a:rPr spc="-2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selected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=“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selected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 时，当前项即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默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认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2592070"/>
            <a:ext cx="5039995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803" y="1079712"/>
            <a:ext cx="3227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&lt;textarea&gt;</a:t>
            </a:r>
            <a:r>
              <a:rPr sz="2400" b="1" spc="15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表单元素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3015" y="1643380"/>
            <a:ext cx="10645775" cy="2108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marR="5080">
              <a:lnSpc>
                <a:spcPct val="213000"/>
              </a:lnSpc>
              <a:spcBef>
                <a:spcPts val="300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场景:</a:t>
            </a:r>
            <a:r>
              <a:rPr spc="-2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况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就不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，此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&lt;textarea&gt;</a:t>
            </a:r>
            <a:r>
              <a:rPr spc="-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 在表单元素中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&lt;textarea&gt;</a:t>
            </a:r>
            <a:r>
              <a:rPr spc="-5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标签是用于定义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使用多行文本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见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留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板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论。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表单标签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803" y="1079712"/>
            <a:ext cx="3209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spc="-5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&lt;textarea&gt;</a:t>
            </a:r>
            <a:r>
              <a:rPr sz="2400" b="1" spc="-20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表单元素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63015" y="4362450"/>
            <a:ext cx="8782050" cy="1482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41300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&lt;textarea&gt;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标签可以轻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框。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cols=“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数”</a:t>
            </a:r>
            <a:r>
              <a:rPr spc="-2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，rows=“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”，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际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不会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是用</a:t>
            </a:r>
            <a:r>
              <a:rPr spc="-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CSS 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</a:t>
            </a:r>
            <a:r>
              <a:rPr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2162175"/>
            <a:ext cx="7444105" cy="160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表格标签</a:t>
            </a:r>
            <a:endParaRPr kumimoji="0" 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1885315"/>
            <a:ext cx="5752465" cy="237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5860" y="4617085"/>
            <a:ext cx="8618220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43205" indent="-228600">
              <a:lnSpc>
                <a:spcPct val="100000"/>
              </a:lnSpc>
              <a:buAutoNum type="arabicPeriod"/>
              <a:tabLst>
                <a:tab pos="24384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&lt;table&gt;</a:t>
            </a:r>
            <a:r>
              <a:rPr spc="-3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&lt;/table&gt;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是用于定义表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签。</a:t>
            </a:r>
            <a:endParaRPr dirty="0">
              <a:solidFill>
                <a:srgbClr val="252525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43205" indent="-228600">
              <a:lnSpc>
                <a:spcPct val="100000"/>
              </a:lnSpc>
              <a:buAutoNum type="arabicPeriod"/>
              <a:tabLst>
                <a:tab pos="243840" algn="l"/>
              </a:tabLst>
            </a:pP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384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&lt;tr&gt;</a:t>
            </a:r>
            <a:r>
              <a:rPr spc="-35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&lt;/tr&gt;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标签用于定义表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必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须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&lt;table&gt;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&lt;/table&gt;标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中。</a:t>
            </a:r>
            <a:endParaRPr dirty="0">
              <a:solidFill>
                <a:srgbClr val="252525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43205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3840" algn="l"/>
              </a:tabLst>
            </a:pP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 indent="-228600">
              <a:lnSpc>
                <a:spcPct val="100000"/>
              </a:lnSpc>
              <a:buAutoNum type="arabicPeriod"/>
              <a:tabLst>
                <a:tab pos="24384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&lt;td&gt;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&lt;/td&gt;</a:t>
            </a:r>
            <a:r>
              <a:rPr spc="-3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用于定义表格中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必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须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&lt;tr&gt;&lt;/tr&gt;标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dirty="0">
              <a:solidFill>
                <a:srgbClr val="252525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43205" indent="-228600">
              <a:lnSpc>
                <a:spcPct val="100000"/>
              </a:lnSpc>
              <a:buAutoNum type="arabicPeriod"/>
              <a:tabLst>
                <a:tab pos="243840" algn="l"/>
              </a:tabLst>
            </a:pP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 indent="-228600">
              <a:lnSpc>
                <a:spcPct val="100000"/>
              </a:lnSpc>
              <a:buAutoNum type="arabicPeriod"/>
              <a:tabLst>
                <a:tab pos="24384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字母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td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指表格数据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（table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data），即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5860" y="1055370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表格的基本语法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2540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表格标签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7305" y="1054100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表头单元格标签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0010" y="1721485"/>
            <a:ext cx="9168130" cy="927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一般表头单元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粗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居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&lt;th&gt;</a:t>
            </a:r>
            <a:r>
              <a:rPr spc="-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标签表示</a:t>
            </a:r>
            <a:r>
              <a:rPr spc="-3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表格的表头部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(table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head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的缩写)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010" y="3139440"/>
            <a:ext cx="5781675" cy="234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0" y="-5588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表格标签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6510" y="1023620"/>
            <a:ext cx="503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表格属性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6510" y="1679575"/>
            <a:ext cx="8681085" cy="1796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>
              <a:lnSpc>
                <a:spcPct val="213000"/>
              </a:lnSpc>
              <a:spcBef>
                <a:spcPts val="110"/>
              </a:spcBef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表格标签这部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实际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们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</a:t>
            </a:r>
            <a:r>
              <a:rPr spc="-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CSS</a:t>
            </a:r>
            <a:r>
              <a:rPr spc="-6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来设置.  目的有2个: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记住这些英语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</a:t>
            </a:r>
            <a:r>
              <a:rPr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</a:t>
            </a: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CSS</a:t>
            </a: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会使用.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直观感受表格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观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</a:t>
            </a:r>
            <a:r>
              <a:rPr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6510" y="4002405"/>
            <a:ext cx="8853170" cy="21983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21055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表格标签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880" y="1023620"/>
            <a:ext cx="28752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表格结构标签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880" y="1699260"/>
            <a:ext cx="10570845" cy="158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使用场景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长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割成</a:t>
            </a:r>
            <a:r>
              <a:rPr spc="-5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表格头部和表格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51000"/>
              </a:lnSpc>
              <a:spcBef>
                <a:spcPts val="790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在表格标签中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别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&lt;thead&gt;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</a:t>
            </a:r>
            <a:r>
              <a:rPr spc="-6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表格的头部区域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、&lt;tbody&gt;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</a:t>
            </a:r>
            <a:r>
              <a:rPr spc="-5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表格的主体区域.</a:t>
            </a:r>
            <a:r>
              <a:rPr spc="-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这样可以更好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清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 格结构。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3409950"/>
            <a:ext cx="5029200" cy="252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3409950"/>
            <a:ext cx="5828665" cy="1929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表格标签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7883" y="107971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58585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表格结构标签</a:t>
            </a:r>
            <a:endParaRPr lang="zh-CN" altLang="en-US" sz="2400" b="1" dirty="0" smtClean="0">
              <a:solidFill>
                <a:srgbClr val="58585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8095" y="1859915"/>
            <a:ext cx="10538460" cy="1488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61925" indent="-14922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6256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&lt;thead&gt;&lt;/thead&gt;：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头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&lt;thead&gt;</a:t>
            </a:r>
            <a:r>
              <a:rPr spc="-3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内部必须拥有</a:t>
            </a:r>
            <a:r>
              <a:rPr spc="-3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&lt;tr&gt;</a:t>
            </a:r>
            <a:r>
              <a:rPr spc="-2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标签。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一般是位于第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61925" indent="-1492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2560" algn="l"/>
              </a:tabLst>
            </a:pP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&lt;tbody&gt;&lt;/tbody&gt;：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义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于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据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本体</a:t>
            </a:r>
            <a:r>
              <a:rPr spc="-5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01295" indent="-188595">
              <a:lnSpc>
                <a:spcPct val="100000"/>
              </a:lnSpc>
              <a:buAutoNum type="arabicPeriod"/>
              <a:tabLst>
                <a:tab pos="20193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以上标签都是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spc="-4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&lt;table&gt;&lt;/table&gt;</a:t>
            </a:r>
            <a:r>
              <a:rPr spc="-4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标签中。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21478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表格标签</a:t>
            </a:r>
            <a:endParaRPr kumimoji="0" lang="zh-CN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7888" y="107971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合并单元格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8100" y="1820545"/>
            <a:ext cx="9599295" cy="232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特殊情况下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spc="22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这里会最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合并单元格方式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目标单元格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΢"/>
              <a:buAutoNum type="arabicPeriod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合并单元格的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步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骤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100" y="4140835"/>
            <a:ext cx="8128000" cy="2256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占位符 1"/>
          <p:cNvSpPr txBox="1">
            <a:spLocks noChangeArrowheads="1"/>
          </p:cNvSpPr>
          <p:nvPr/>
        </p:nvSpPr>
        <p:spPr bwMode="auto">
          <a:xfrm>
            <a:off x="811953" y="0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表格标签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2803" y="1079712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合并单元格</a:t>
            </a: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3015" y="1866265"/>
            <a:ext cx="8327390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合并单元格方式：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785" indent="-172085">
              <a:lnSpc>
                <a:spcPct val="100000"/>
              </a:lnSpc>
              <a:spcBef>
                <a:spcPts val="1510"/>
              </a:spcBef>
              <a:buFont typeface="Wingdings" panose="05000000000000000000"/>
              <a:buChar char=""/>
              <a:tabLst>
                <a:tab pos="18542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跨行合并：r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ws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pan</a:t>
            </a:r>
            <a:r>
              <a:rPr spc="-2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数"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 panose="05000000000000000000"/>
              <a:buChar char=""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785" indent="-172085">
              <a:lnSpc>
                <a:spcPct val="100000"/>
              </a:lnSpc>
              <a:buFont typeface="Wingdings" panose="05000000000000000000"/>
              <a:buChar char=""/>
              <a:tabLst>
                <a:tab pos="185420" algn="l"/>
              </a:tabLst>
            </a:pP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跨列合并：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spc="-1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spc="-5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</a:t>
            </a:r>
            <a:r>
              <a:rPr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13"/>
          <p:cNvSpPr/>
          <p:nvPr/>
        </p:nvSpPr>
        <p:spPr>
          <a:xfrm>
            <a:off x="2511932" y="3679126"/>
            <a:ext cx="862330" cy="893444"/>
          </a:xfrm>
          <a:custGeom>
            <a:avLst/>
            <a:gdLst/>
            <a:ahLst/>
            <a:cxnLst/>
            <a:rect l="l" t="t" r="r" b="b"/>
            <a:pathLst>
              <a:path w="862329" h="893445">
                <a:moveTo>
                  <a:pt x="0" y="893330"/>
                </a:moveTo>
                <a:lnTo>
                  <a:pt x="861847" y="893330"/>
                </a:lnTo>
                <a:lnTo>
                  <a:pt x="861847" y="0"/>
                </a:lnTo>
                <a:lnTo>
                  <a:pt x="0" y="0"/>
                </a:lnTo>
                <a:lnTo>
                  <a:pt x="0" y="893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015" y="3679190"/>
            <a:ext cx="8236585" cy="2506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2847</Words>
  <Application>WPS 演示</Application>
  <PresentationFormat>宽屏</PresentationFormat>
  <Paragraphs>248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΢</vt:lpstr>
      <vt:lpstr>Wingdings</vt:lpstr>
      <vt:lpstr>Arial Unicode MS</vt:lpstr>
      <vt:lpstr>Times New Roman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338</cp:revision>
  <dcterms:created xsi:type="dcterms:W3CDTF">2021-03-18T06:39:00Z</dcterms:created>
  <dcterms:modified xsi:type="dcterms:W3CDTF">2022-03-11T11:18:52Z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6F0FC7D37D2E40E2949DA88579295F21</vt:lpwstr>
  </property>
</Properties>
</file>