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5"/>
  </p:notesMasterIdLst>
  <p:handoutMasterIdLst>
    <p:handoutMasterId r:id="rId6"/>
  </p:handoutMasterIdLst>
  <p:sldIdLst>
    <p:sldId id="257" r:id="rId2"/>
    <p:sldId id="258" r:id="rId3"/>
    <p:sldId id="264" r:id="rId4"/>
  </p:sldIdLst>
  <p:sldSz cx="12192000" cy="6858000"/>
  <p:notesSz cx="6858000" cy="9144000"/>
  <p:custDataLst>
    <p:tags r:id="rId7"/>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77075"/>
  </p:normalViewPr>
  <p:slideViewPr>
    <p:cSldViewPr snapToGrid="0">
      <p:cViewPr varScale="1">
        <p:scale>
          <a:sx n="97" d="100"/>
          <a:sy n="97" d="100"/>
        </p:scale>
        <p:origin x="1784" y="192"/>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2019/5/18</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到这里</a:t>
            </a:r>
            <a:r>
              <a:rPr lang="zh-CN" altLang="en-US" dirty="0"/>
              <a:t>，</a:t>
            </a:r>
            <a:r>
              <a:rPr lang="ja-JP" altLang="en-US"/>
              <a:t>我们用类来定义了这一类东西的</a:t>
            </a:r>
            <a:r>
              <a:rPr lang="zh-CN" altLang="en-US" dirty="0"/>
              <a:t>“</a:t>
            </a:r>
            <a:r>
              <a:rPr lang="ja-JP" altLang="en-US"/>
              <a:t>模样</a:t>
            </a:r>
            <a:r>
              <a:rPr lang="zh-CN" altLang="en-US" dirty="0"/>
              <a:t>”，</a:t>
            </a:r>
            <a:r>
              <a:rPr lang="ja-JP" altLang="en-US"/>
              <a:t>具体这一类东西中的某一个具体的实体应该怎么表示呢</a:t>
            </a:r>
            <a:r>
              <a:rPr lang="zh-CN" altLang="en-US" dirty="0"/>
              <a:t>？</a:t>
            </a:r>
            <a:r>
              <a:rPr lang="ja-JP" altLang="en-US"/>
              <a:t>我们看下一节的内容</a:t>
            </a:r>
            <a:endParaRPr lang="en-US" dirty="0"/>
          </a:p>
        </p:txBody>
      </p:sp>
      <p:sp>
        <p:nvSpPr>
          <p:cNvPr id="4" name="Slide Number Placeholder 3"/>
          <p:cNvSpPr>
            <a:spLocks noGrp="1"/>
          </p:cNvSpPr>
          <p:nvPr>
            <p:ph type="sldNum" sz="quarter" idx="5"/>
          </p:nvPr>
        </p:nvSpPr>
        <p:spPr/>
        <p:txBody>
          <a:bodyPr/>
          <a:lstStyle/>
          <a:p>
            <a:pPr>
              <a:defRPr/>
            </a:pPr>
            <a:fld id="{0B285D2D-97C6-4DE0-91DD-CE0C65B182B9}" type="slidenum">
              <a:rPr lang="zh-CN" altLang="en-US" smtClean="0"/>
              <a:pPr>
                <a:defRPr/>
              </a:pPr>
              <a:t>1</a:t>
            </a:fld>
            <a:endParaRPr lang="zh-CN" altLang="en-US"/>
          </a:p>
        </p:txBody>
      </p:sp>
    </p:spTree>
    <p:extLst>
      <p:ext uri="{BB962C8B-B14F-4D97-AF65-F5344CB8AC3E}">
        <p14:creationId xmlns:p14="http://schemas.microsoft.com/office/powerpoint/2010/main" val="11464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就好像真真是世界上</a:t>
            </a:r>
            <a:r>
              <a:rPr lang="zh-CN" altLang="en-US" dirty="0"/>
              <a:t>，</a:t>
            </a:r>
            <a:r>
              <a:rPr lang="ja-JP" altLang="en-US"/>
              <a:t>一类东西只有一种</a:t>
            </a:r>
            <a:r>
              <a:rPr lang="zh-CN" altLang="en-US"/>
              <a:t>。</a:t>
            </a:r>
            <a:endParaRPr lang="en-US"/>
          </a:p>
        </p:txBody>
      </p:sp>
      <p:sp>
        <p:nvSpPr>
          <p:cNvPr id="4" name="Slide Number Placeholder 3"/>
          <p:cNvSpPr>
            <a:spLocks noGrp="1"/>
          </p:cNvSpPr>
          <p:nvPr>
            <p:ph type="sldNum" sz="quarter" idx="5"/>
          </p:nvPr>
        </p:nvSpPr>
        <p:spPr/>
        <p:txBody>
          <a:bodyPr/>
          <a:lstStyle/>
          <a:p>
            <a:pPr>
              <a:defRPr/>
            </a:pPr>
            <a:fld id="{0B285D2D-97C6-4DE0-91DD-CE0C65B182B9}" type="slidenum">
              <a:rPr lang="zh-CN" altLang="en-US" smtClean="0"/>
              <a:pPr>
                <a:defRPr/>
              </a:pPr>
              <a:t>3</a:t>
            </a:fld>
            <a:endParaRPr lang="zh-CN" altLang="en-US"/>
          </a:p>
        </p:txBody>
      </p:sp>
    </p:spTree>
    <p:extLst>
      <p:ext uri="{BB962C8B-B14F-4D97-AF65-F5344CB8AC3E}">
        <p14:creationId xmlns:p14="http://schemas.microsoft.com/office/powerpoint/2010/main" val="91235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2019/5/18</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2019/5/18</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2019/5/18</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2019/5/18</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ja-JP" altLang="en-US" sz="2800" b="1" kern="0">
                <a:solidFill>
                  <a:srgbClr val="1F497D"/>
                </a:solidFill>
                <a:latin typeface="微软雅黑"/>
                <a:ea typeface="微软雅黑"/>
              </a:rPr>
              <a:t>类</a:t>
            </a:r>
            <a:r>
              <a:rPr lang="zh-CN" altLang="en-US" sz="2800" b="1" kern="0" dirty="0">
                <a:solidFill>
                  <a:srgbClr val="1F497D"/>
                </a:solidFill>
                <a:latin typeface="微软雅黑"/>
                <a:ea typeface="微软雅黑"/>
              </a:rPr>
              <a:t>（ </a:t>
            </a:r>
            <a:r>
              <a:rPr lang="en-US" altLang="zh-CN" sz="2800" b="1" kern="0" dirty="0">
                <a:solidFill>
                  <a:srgbClr val="1F497D"/>
                </a:solidFill>
                <a:latin typeface="微软雅黑"/>
                <a:ea typeface="微软雅黑"/>
              </a:rPr>
              <a:t>Class</a:t>
            </a:r>
            <a:r>
              <a:rPr lang="zh-CN" altLang="en-US" sz="2800" b="1" kern="0" dirty="0">
                <a:solidFill>
                  <a:srgbClr val="1F497D"/>
                </a:solidFill>
                <a:latin typeface="微软雅黑"/>
                <a:ea typeface="微软雅黑"/>
              </a:rPr>
              <a:t> ）</a:t>
            </a:r>
            <a:endParaRPr lang="zh-CN" altLang="en-US"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24579" name="TextBox 1"/>
          <p:cNvSpPr txBox="1">
            <a:spLocks noChangeArrowheads="1"/>
          </p:cNvSpPr>
          <p:nvPr/>
        </p:nvSpPr>
        <p:spPr bwMode="auto">
          <a:xfrm>
            <a:off x="6628348" y="2849728"/>
            <a:ext cx="5331041" cy="923330"/>
          </a:xfrm>
          <a:prstGeom prst="rect">
            <a:avLst/>
          </a:prstGeom>
          <a:noFill/>
          <a:ln w="9525">
            <a:noFill/>
            <a:miter lim="800000"/>
            <a:headEnd/>
            <a:tailEnd/>
          </a:ln>
        </p:spPr>
        <p:txBody>
          <a:bodyPr wrap="square">
            <a:spAutoFit/>
          </a:bodyPr>
          <a:lstStyle/>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用变量表示商品</a:t>
            </a:r>
            <a:endParaRPr lang="en-US" altLang="zh-CN" dirty="0">
              <a:solidFill>
                <a:srgbClr val="595959"/>
              </a:solidFill>
              <a:latin typeface="Microsoft YaHei" pitchFamily="34" charset="-122"/>
              <a:ea typeface="Microsoft YaHei" pitchFamily="34" charset="-122"/>
              <a:cs typeface="Arial" charset="0"/>
            </a:endParaRPr>
          </a:p>
          <a:p>
            <a:pPr marL="285750" indent="-285750"/>
            <a:endParaRPr lang="en-US" altLang="zh-CN"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用类来表示商品</a:t>
            </a:r>
            <a:endParaRPr lang="en-US" altLang="ja-JP" dirty="0">
              <a:solidFill>
                <a:srgbClr val="595959"/>
              </a:solidFill>
              <a:latin typeface="Microsoft YaHei" pitchFamily="34" charset="-122"/>
              <a:ea typeface="Microsoft YaHei" pitchFamily="34" charset="-122"/>
              <a:cs typeface="Arial" charset="0"/>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4525962" cy="584775"/>
          </a:xfrm>
          <a:prstGeom prst="rect">
            <a:avLst/>
          </a:prstGeom>
          <a:noFill/>
          <a:ln w="9525">
            <a:noFill/>
            <a:miter lim="800000"/>
            <a:headEnd/>
            <a:tailEnd/>
          </a:ln>
        </p:spPr>
        <p:txBody>
          <a:bodyPr>
            <a:spAutoFit/>
          </a:bodyPr>
          <a:lstStyle/>
          <a:p>
            <a:r>
              <a:rPr lang="zh-CN" altLang="en-US" sz="3200" b="1" dirty="0">
                <a:latin typeface="Microsoft YaHei" pitchFamily="34" charset="-122"/>
                <a:ea typeface="Microsoft YaHei" pitchFamily="34" charset="-122"/>
                <a:cs typeface="Arial" charset="0"/>
              </a:rPr>
              <a:t>用变量表示商品</a:t>
            </a:r>
          </a:p>
        </p:txBody>
      </p:sp>
      <p:sp>
        <p:nvSpPr>
          <p:cNvPr id="9" name="矩形 8">
            <a:extLst/>
          </p:cNvPr>
          <p:cNvSpPr/>
          <p:nvPr/>
        </p:nvSpPr>
        <p:spPr>
          <a:xfrm>
            <a:off x="774867" y="1451976"/>
            <a:ext cx="7081754" cy="1384353"/>
          </a:xfrm>
          <a:prstGeom prst="rect">
            <a:avLst/>
          </a:prstGeom>
        </p:spPr>
        <p:txBody>
          <a:bodyPr wrap="square">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商品有标识，名字，数量，价格着几个属性</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多个商品怎么办？重复，又是重复！</a:t>
            </a:r>
            <a:endParaRPr lang="en-US" altLang="zh-CN" sz="2400" kern="0" dirty="0">
              <a:solidFill>
                <a:srgbClr val="1F497D"/>
              </a:solidFill>
              <a:latin typeface="微软雅黑"/>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4525962" cy="584775"/>
          </a:xfrm>
          <a:prstGeom prst="rect">
            <a:avLst/>
          </a:prstGeom>
          <a:noFill/>
          <a:ln w="9525">
            <a:noFill/>
            <a:miter lim="800000"/>
            <a:headEnd/>
            <a:tailEnd/>
          </a:ln>
        </p:spPr>
        <p:txBody>
          <a:bodyPr>
            <a:spAutoFit/>
          </a:bodyPr>
          <a:lstStyle/>
          <a:p>
            <a:r>
              <a:rPr lang="zh-CN" altLang="en-US" sz="3200" b="1" dirty="0">
                <a:latin typeface="Microsoft YaHei" pitchFamily="34" charset="-122"/>
                <a:ea typeface="Microsoft YaHei" pitchFamily="34" charset="-122"/>
                <a:cs typeface="Arial" charset="0"/>
              </a:rPr>
              <a:t>用类来表示商品</a:t>
            </a:r>
          </a:p>
        </p:txBody>
      </p:sp>
      <p:sp>
        <p:nvSpPr>
          <p:cNvPr id="5" name="矩形 4"/>
          <p:cNvSpPr>
            <a:spLocks noChangeArrowheads="1"/>
          </p:cNvSpPr>
          <p:nvPr/>
        </p:nvSpPr>
        <p:spPr bwMode="auto">
          <a:xfrm>
            <a:off x="872790" y="2188745"/>
            <a:ext cx="10086758" cy="1912896"/>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en-US" altLang="zh-CN" sz="2000" dirty="0">
                <a:solidFill>
                  <a:srgbClr val="7F7F7F"/>
                </a:solidFill>
                <a:latin typeface="Calibri" pitchFamily="34" charset="0"/>
                <a:ea typeface="Microsoft YaHei" pitchFamily="34" charset="-122"/>
              </a:rPr>
              <a:t>Java</a:t>
            </a:r>
            <a:r>
              <a:rPr lang="zh-CN" altLang="en-US" sz="2000" dirty="0">
                <a:solidFill>
                  <a:srgbClr val="7F7F7F"/>
                </a:solidFill>
                <a:latin typeface="Calibri" pitchFamily="34" charset="0"/>
                <a:ea typeface="Microsoft YaHei" pitchFamily="34" charset="-122"/>
              </a:rPr>
              <a:t> </a:t>
            </a:r>
            <a:r>
              <a:rPr lang="zh-CN" altLang="en-US" sz="2000">
                <a:solidFill>
                  <a:srgbClr val="7F7F7F"/>
                </a:solidFill>
                <a:latin typeface="Calibri" pitchFamily="34" charset="0"/>
                <a:ea typeface="Microsoft YaHei" pitchFamily="34" charset="-122"/>
              </a:rPr>
              <a:t>用类来描述</a:t>
            </a:r>
            <a:r>
              <a:rPr lang="zh-CN" altLang="en-US" sz="2000" dirty="0">
                <a:solidFill>
                  <a:srgbClr val="7F7F7F"/>
                </a:solidFill>
                <a:latin typeface="Calibri" pitchFamily="34" charset="0"/>
                <a:ea typeface="Microsoft YaHei" pitchFamily="34" charset="-122"/>
              </a:rPr>
              <a:t>世界上的同一类事物，是</a:t>
            </a:r>
            <a:r>
              <a:rPr lang="en-US" altLang="zh-CN" sz="2000" dirty="0">
                <a:solidFill>
                  <a:srgbClr val="7F7F7F"/>
                </a:solidFill>
                <a:latin typeface="Calibri" pitchFamily="34" charset="0"/>
                <a:ea typeface="Microsoft YaHei" pitchFamily="34" charset="-122"/>
              </a:rPr>
              <a:t>Java</a:t>
            </a:r>
            <a:r>
              <a:rPr lang="zh-CN" altLang="en-US" sz="2000" dirty="0">
                <a:solidFill>
                  <a:srgbClr val="7F7F7F"/>
                </a:solidFill>
                <a:latin typeface="Calibri" pitchFamily="34" charset="0"/>
                <a:ea typeface="Microsoft YaHei" pitchFamily="34" charset="-122"/>
              </a:rPr>
              <a:t>描述世界的基石</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可以在内部定义任意数量的、不同类型的变量，作为这一类事物的属性。这种属性叫做成员变量 （</a:t>
            </a:r>
            <a:r>
              <a:rPr lang="en-US" altLang="zh-CN" sz="2000" dirty="0">
                <a:solidFill>
                  <a:srgbClr val="7F7F7F"/>
                </a:solidFill>
                <a:latin typeface="Calibri" pitchFamily="34" charset="0"/>
                <a:ea typeface="Microsoft YaHei" pitchFamily="34" charset="-122"/>
              </a:rPr>
              <a:t>member</a:t>
            </a:r>
            <a:r>
              <a:rPr lang="zh-CN" altLang="en-US" sz="2000" dirty="0">
                <a:solidFill>
                  <a:srgbClr val="7F7F7F"/>
                </a:solidFill>
                <a:latin typeface="Calibri" pitchFamily="34" charset="0"/>
                <a:ea typeface="Microsoft YaHei" pitchFamily="34" charset="-122"/>
              </a:rPr>
              <a:t> </a:t>
            </a:r>
            <a:r>
              <a:rPr lang="en-US" altLang="zh-CN" sz="2000" dirty="0">
                <a:solidFill>
                  <a:srgbClr val="7F7F7F"/>
                </a:solidFill>
                <a:latin typeface="Calibri" pitchFamily="34" charset="0"/>
                <a:ea typeface="Microsoft YaHei" pitchFamily="34" charset="-122"/>
              </a:rPr>
              <a:t>variable</a:t>
            </a:r>
            <a:r>
              <a:rPr lang="zh-CN" altLang="en-US" sz="2000" dirty="0">
                <a:solidFill>
                  <a:srgbClr val="7F7F7F"/>
                </a:solidFill>
                <a:latin typeface="Calibri" pitchFamily="34" charset="0"/>
                <a:ea typeface="Microsoft YaHei" pitchFamily="34" charset="-122"/>
              </a:rPr>
              <a:t>）。</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有类名，类名必须和文件名一样</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就好像文件路径</a:t>
            </a:r>
            <a:r>
              <a:rPr lang="en-US" altLang="zh-CN" sz="2000" dirty="0">
                <a:solidFill>
                  <a:srgbClr val="7F7F7F"/>
                </a:solidFill>
                <a:latin typeface="Calibri" pitchFamily="34" charset="0"/>
                <a:ea typeface="Microsoft YaHei" pitchFamily="34" charset="-122"/>
              </a:rPr>
              <a:t>+</a:t>
            </a:r>
            <a:r>
              <a:rPr lang="zh-CN" altLang="en-US" sz="2000" dirty="0">
                <a:solidFill>
                  <a:srgbClr val="7F7F7F"/>
                </a:solidFill>
                <a:latin typeface="Calibri" pitchFamily="34" charset="0"/>
                <a:ea typeface="Microsoft YaHei" pitchFamily="34" charset="-122"/>
              </a:rPr>
              <a:t>文件名不能重复一样，一个</a:t>
            </a:r>
            <a:r>
              <a:rPr lang="en-US" altLang="zh-CN" sz="2000" dirty="0">
                <a:solidFill>
                  <a:srgbClr val="7F7F7F"/>
                </a:solidFill>
                <a:latin typeface="Calibri" pitchFamily="34" charset="0"/>
                <a:ea typeface="Microsoft YaHei" pitchFamily="34" charset="-122"/>
              </a:rPr>
              <a:t>Java</a:t>
            </a:r>
            <a:r>
              <a:rPr lang="zh-CN" altLang="en-US" sz="2000" dirty="0">
                <a:solidFill>
                  <a:srgbClr val="7F7F7F"/>
                </a:solidFill>
                <a:latin typeface="Calibri" pitchFamily="34" charset="0"/>
                <a:ea typeface="Microsoft YaHei" pitchFamily="34" charset="-122"/>
              </a:rPr>
              <a:t>程序中相同名字的类只能有一个</a:t>
            </a:r>
            <a:endParaRPr lang="en-US" altLang="zh-CN" sz="2000" dirty="0">
              <a:solidFill>
                <a:srgbClr val="7F7F7F"/>
              </a:solidFill>
              <a:latin typeface="Calibri" pitchFamily="34" charset="0"/>
              <a:ea typeface="Microsoft YaHei" pitchFamily="34" charset="-122"/>
            </a:endParaRPr>
          </a:p>
        </p:txBody>
      </p:sp>
      <p:sp>
        <p:nvSpPr>
          <p:cNvPr id="6" name="矩形 5">
            <a:extLst/>
          </p:cNvPr>
          <p:cNvSpPr/>
          <p:nvPr/>
        </p:nvSpPr>
        <p:spPr>
          <a:xfrm>
            <a:off x="774862" y="1548230"/>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重新认识类（</a:t>
            </a:r>
            <a:r>
              <a:rPr lang="en-US" altLang="zh-CN" sz="2400" kern="0" dirty="0">
                <a:solidFill>
                  <a:srgbClr val="1F497D"/>
                </a:solidFill>
                <a:latin typeface="微软雅黑"/>
                <a:ea typeface="微软雅黑"/>
              </a:rPr>
              <a:t>class</a:t>
            </a:r>
            <a:r>
              <a:rPr lang="zh-CN" altLang="en-US" sz="2400" kern="0" dirty="0">
                <a:solidFill>
                  <a:srgbClr val="1F497D"/>
                </a:solidFill>
                <a:latin typeface="微软雅黑"/>
                <a:ea typeface="微软雅黑"/>
              </a:rPr>
              <a:t>）真正的用途</a:t>
            </a:r>
          </a:p>
        </p:txBody>
      </p:sp>
      <p:sp>
        <p:nvSpPr>
          <p:cNvPr id="8" name="矩形 7">
            <a:extLst/>
          </p:cNvPr>
          <p:cNvSpPr/>
          <p:nvPr/>
        </p:nvSpPr>
        <p:spPr>
          <a:xfrm>
            <a:off x="770846" y="4238130"/>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a:solidFill>
                  <a:srgbClr val="1F497D"/>
                </a:solidFill>
                <a:latin typeface="微软雅黑"/>
                <a:ea typeface="微软雅黑"/>
              </a:rPr>
              <a:t>看例程：定</a:t>
            </a:r>
            <a:r>
              <a:rPr lang="zh-CN" altLang="en-US" sz="2400" kern="0" dirty="0">
                <a:solidFill>
                  <a:srgbClr val="1F497D"/>
                </a:solidFill>
                <a:latin typeface="微软雅黑"/>
                <a:ea typeface="微软雅黑"/>
              </a:rPr>
              <a:t>类的语法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209</Words>
  <Application>Microsoft Macintosh PowerPoint</Application>
  <PresentationFormat>Widescreen</PresentationFormat>
  <Paragraphs>20</Paragraphs>
  <Slides>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vt:i4>
      </vt:variant>
    </vt:vector>
  </HeadingPairs>
  <TitlesOfParts>
    <vt:vector size="15"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133</cp:revision>
  <dcterms:created xsi:type="dcterms:W3CDTF">2017-03-25T10:06:35Z</dcterms:created>
  <dcterms:modified xsi:type="dcterms:W3CDTF">2019-05-17T19:27:41Z</dcterms:modified>
</cp:coreProperties>
</file>