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89" r:id="rId5"/>
    <p:sldMasterId id="2147483700" r:id="rId6"/>
    <p:sldMasterId id="2147483712" r:id="rId7"/>
  </p:sldMasterIdLst>
  <p:notesMasterIdLst>
    <p:notesMasterId r:id="rId37"/>
  </p:notesMasterIdLst>
  <p:sldIdLst>
    <p:sldId id="256" r:id="rId8"/>
    <p:sldId id="348" r:id="rId9"/>
    <p:sldId id="391" r:id="rId10"/>
    <p:sldId id="340" r:id="rId11"/>
    <p:sldId id="359" r:id="rId12"/>
    <p:sldId id="343" r:id="rId13"/>
    <p:sldId id="354" r:id="rId14"/>
    <p:sldId id="360" r:id="rId15"/>
    <p:sldId id="361" r:id="rId16"/>
    <p:sldId id="362" r:id="rId17"/>
    <p:sldId id="363" r:id="rId18"/>
    <p:sldId id="364" r:id="rId19"/>
    <p:sldId id="365" r:id="rId20"/>
    <p:sldId id="347" r:id="rId21"/>
    <p:sldId id="374" r:id="rId22"/>
    <p:sldId id="378" r:id="rId23"/>
    <p:sldId id="375" r:id="rId24"/>
    <p:sldId id="376" r:id="rId25"/>
    <p:sldId id="344" r:id="rId26"/>
    <p:sldId id="377" r:id="rId27"/>
    <p:sldId id="373" r:id="rId28"/>
    <p:sldId id="370" r:id="rId29"/>
    <p:sldId id="371" r:id="rId30"/>
    <p:sldId id="366" r:id="rId31"/>
    <p:sldId id="349" r:id="rId32"/>
    <p:sldId id="350" r:id="rId33"/>
    <p:sldId id="367" r:id="rId34"/>
    <p:sldId id="368" r:id="rId35"/>
    <p:sldId id="3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melnick" initials="d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57B2"/>
    <a:srgbClr val="9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31" autoAdjust="0"/>
    <p:restoredTop sz="94660"/>
  </p:normalViewPr>
  <p:slideViewPr>
    <p:cSldViewPr>
      <p:cViewPr varScale="1">
        <p:scale>
          <a:sx n="90" d="100"/>
          <a:sy n="90" d="100"/>
        </p:scale>
        <p:origin x="17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ED32-29B9-43AA-BD0A-E93F4B22402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56FEA-DDE7-4AD0-B82B-CF43E5E4E9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097" y="2132719"/>
            <a:ext cx="7772400" cy="267558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097" y="5105400"/>
            <a:ext cx="7772400" cy="112710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01725" y="4921250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eople we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0888" y="2144712"/>
            <a:ext cx="3643312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1000" baseline="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</a:t>
            </a:r>
            <a:r>
              <a:rPr lang="zh-CN" alt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美库尔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2" y="273050"/>
            <a:ext cx="2698853" cy="1162050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899" y="273050"/>
            <a:ext cx="5411509" cy="58531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12" y="1435100"/>
            <a:ext cx="2698853" cy="4691063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278929" y="3163028"/>
            <a:ext cx="5853113" cy="73156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54" y="4800600"/>
            <a:ext cx="7820459" cy="566738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54" y="5444746"/>
            <a:ext cx="782045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01725" y="5371594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0" name="Picture 9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1000" baseline="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</a:t>
            </a:r>
            <a:r>
              <a:rPr lang="zh-CN" alt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美库尔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441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with intr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4265" y="6356350"/>
            <a:ext cx="445869" cy="365125"/>
          </a:xfrm>
        </p:spPr>
        <p:txBody>
          <a:bodyPr/>
          <a:lstStyle/>
          <a:p>
            <a:fld id="{96CE9C70-7F20-9348-B7F5-950DFFD79B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5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Individual Target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4513" y="1733550"/>
            <a:ext cx="448468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267200"/>
            <a:ext cx="7239000" cy="609600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5092700"/>
            <a:ext cx="7239000" cy="546100"/>
          </a:xfrm>
        </p:spPr>
        <p:txBody>
          <a:bodyPr anchor="t">
            <a:normAutofit/>
          </a:bodyPr>
          <a:lstStyle>
            <a:lvl1pPr algn="l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7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097" y="2132719"/>
            <a:ext cx="7772400" cy="267558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097" y="5105400"/>
            <a:ext cx="7772400" cy="112710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101725" y="4921250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4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059287"/>
            <a:ext cx="5232044" cy="1364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39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Picture 7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046230"/>
            <a:ext cx="2876080" cy="74347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 rot="16200000">
            <a:off x="1641860" y="3348972"/>
            <a:ext cx="3063240" cy="9144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8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3339" y="1835977"/>
            <a:ext cx="5232044" cy="96623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your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3339" y="2807175"/>
            <a:ext cx="5232044" cy="175739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your title and contact info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55390" y="2802212"/>
            <a:ext cx="26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78F1E"/>
                </a:solidFill>
              </a:rPr>
              <a:t>Thank You!</a:t>
            </a:r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65" y="5360088"/>
            <a:ext cx="2876080" cy="7434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19901" y="5918898"/>
            <a:ext cx="267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6FF"/>
                </a:solidFill>
              </a:rPr>
              <a:t>Merkleinc.com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1827470" y="3400727"/>
            <a:ext cx="2728596" cy="45719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5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ECB0-255F-F04C-82DF-F49A592AB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71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55" y="1138830"/>
            <a:ext cx="4173545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830"/>
            <a:ext cx="4145501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C70-7F20-9348-B7F5-950DFFD79B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093385"/>
            <a:ext cx="41751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55" y="1733146"/>
            <a:ext cx="4175133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93385"/>
            <a:ext cx="4162481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B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3146"/>
            <a:ext cx="4162481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2139-77F8-684E-BAEE-C3FC23517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6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059287"/>
            <a:ext cx="5232044" cy="1364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39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2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81C7-2456-C049-BAF2-6354633DA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7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Merkle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2014 </a:t>
            </a:r>
            <a:r>
              <a:rPr lang="en-US" sz="1000" dirty="0" err="1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8015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2014 </a:t>
            </a:r>
            <a:r>
              <a:rPr lang="en-US" sz="1000" dirty="0" err="1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2" y="273050"/>
            <a:ext cx="2698853" cy="1162050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899" y="273050"/>
            <a:ext cx="5411509" cy="58531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12" y="1435100"/>
            <a:ext cx="2698853" cy="4691063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 bwMode="auto">
          <a:xfrm rot="16200000">
            <a:off x="278929" y="3163028"/>
            <a:ext cx="5853113" cy="73156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14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54" y="4800600"/>
            <a:ext cx="7820459" cy="566738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54" y="5444746"/>
            <a:ext cx="782045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101725" y="5371594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0" name="Picture 9" descr="Merkle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2014 </a:t>
            </a:r>
            <a:r>
              <a:rPr lang="en-US" sz="1000" dirty="0" err="1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7794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6400800" cy="5334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eople web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60888" y="2144712"/>
            <a:ext cx="3643312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91000"/>
            <a:ext cx="3505200" cy="6858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13" name="Picture 41" descr="Merkle_RGB_L_Res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eople web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0888" y="2144712"/>
            <a:ext cx="3643312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6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152400"/>
            <a:ext cx="8229600" cy="6556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2200">
                <a:solidFill>
                  <a:srgbClr val="0057B2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9" name="Picture 8" descr="Magnify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64025" y="1838325"/>
            <a:ext cx="3971925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92700"/>
            <a:ext cx="7351713" cy="469900"/>
          </a:xfrm>
        </p:spPr>
        <p:txBody>
          <a:bodyPr anchor="t">
            <a:normAutofit/>
          </a:bodyPr>
          <a:lstStyle>
            <a:lvl1pPr algn="l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267200"/>
            <a:ext cx="3581400" cy="609600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13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0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Individual Target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9200" y="3581400"/>
            <a:ext cx="1752600" cy="131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4191000"/>
            <a:ext cx="4800600" cy="6096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1" y="5092700"/>
            <a:ext cx="7086600" cy="469900"/>
          </a:xfrm>
        </p:spPr>
        <p:txBody>
          <a:bodyPr anchor="t">
            <a:normAutofit/>
          </a:bodyPr>
          <a:lstStyle>
            <a:lvl1pPr algn="r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14" name="Picture 41" descr="Merkle_RGB_L_Res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Individual Target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4513" y="1733550"/>
            <a:ext cx="448468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0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9" descr="Target Group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29113" y="1831975"/>
            <a:ext cx="390048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267200"/>
            <a:ext cx="3276600" cy="609600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5092700"/>
            <a:ext cx="7239000" cy="546100"/>
          </a:xfrm>
        </p:spPr>
        <p:txBody>
          <a:bodyPr anchor="t">
            <a:normAutofit/>
          </a:bodyPr>
          <a:lstStyle>
            <a:lvl1pPr algn="l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98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8" name="Picture 41" descr="Merkle_RGB_L_Re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8" descr="94026949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83138" y="1765300"/>
            <a:ext cx="352583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267200"/>
            <a:ext cx="3886200" cy="609600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5092700"/>
            <a:ext cx="7239000" cy="546100"/>
          </a:xfrm>
        </p:spPr>
        <p:txBody>
          <a:bodyPr anchor="t">
            <a:normAutofit/>
          </a:bodyPr>
          <a:lstStyle>
            <a:lvl1pPr algn="l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059287"/>
            <a:ext cx="5232044" cy="1364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39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Picture 7" descr="Merkl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046230"/>
            <a:ext cx="2876080" cy="743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rot="16200000">
            <a:off x="1641860" y="3348972"/>
            <a:ext cx="3063240" cy="9144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31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9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9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7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788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4454"/>
            <a:ext cx="86106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097" y="2132719"/>
            <a:ext cx="7772400" cy="26755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097" y="5105400"/>
            <a:ext cx="7772400" cy="112710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01725" y="4921250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8" y="186357"/>
            <a:ext cx="2231363" cy="576815"/>
          </a:xfrm>
          <a:prstGeom prst="rect">
            <a:avLst/>
          </a:prstGeom>
        </p:spPr>
      </p:pic>
      <p:sp>
        <p:nvSpPr>
          <p:cNvPr id="8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9" name="Picture 41" descr="Merkle_RGB_L_R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eople we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0888" y="2144712"/>
            <a:ext cx="3643312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1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40" y="2059289"/>
            <a:ext cx="5232044" cy="13642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40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841187" y="3387010"/>
            <a:ext cx="2728596" cy="73155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Merkl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046230"/>
            <a:ext cx="2876080" cy="7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8583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3340" y="1835977"/>
            <a:ext cx="5232044" cy="96623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your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3340" y="2807175"/>
            <a:ext cx="5232044" cy="1757398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i="1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your title and contact info</a:t>
            </a: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841187" y="3163698"/>
            <a:ext cx="2728596" cy="73155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390" y="2802214"/>
            <a:ext cx="267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accent1"/>
                </a:solidFill>
              </a:rPr>
              <a:t>Thank</a:t>
            </a:r>
            <a:r>
              <a:rPr lang="en-US" sz="2700" b="1" baseline="0" dirty="0">
                <a:solidFill>
                  <a:schemeClr val="accent1"/>
                </a:solidFill>
              </a:rPr>
              <a:t> You!</a:t>
            </a:r>
            <a:endParaRPr lang="en-US" sz="2700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Merkl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66" y="5360088"/>
            <a:ext cx="2876080" cy="743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19901" y="5918898"/>
            <a:ext cx="26758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0" dirty="0" err="1">
                <a:solidFill>
                  <a:schemeClr val="accent4"/>
                </a:solidFill>
              </a:rPr>
              <a:t>merkleinc.com</a:t>
            </a:r>
            <a:endParaRPr lang="en-US" sz="135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4639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ECB0-255F-F04C-82DF-F49A592AB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59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56" y="1138832"/>
            <a:ext cx="4173545" cy="498733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8832"/>
            <a:ext cx="4145501" cy="498733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C70-7F20-9348-B7F5-950DFFD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81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3339" y="1835977"/>
            <a:ext cx="5232044" cy="96623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your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3339" y="2807175"/>
            <a:ext cx="5232044" cy="175739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your title and contact 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390" y="2802212"/>
            <a:ext cx="26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Thank</a:t>
            </a:r>
            <a:r>
              <a:rPr lang="en-US" sz="3600" b="1" baseline="0" dirty="0">
                <a:solidFill>
                  <a:schemeClr val="accent1"/>
                </a:solidFill>
              </a:rPr>
              <a:t> You!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Merkl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65" y="5360088"/>
            <a:ext cx="2876080" cy="743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19901" y="5918898"/>
            <a:ext cx="267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dirty="0">
                <a:solidFill>
                  <a:srgbClr val="0000FF"/>
                </a:solidFill>
                <a:ea typeface="Arial Unicode MS" panose="020B0604020202020204" pitchFamily="34" charset="-122"/>
              </a:rPr>
              <a:t>merkle</a:t>
            </a:r>
            <a:r>
              <a:rPr lang="en-US" sz="1800" b="0" dirty="0">
                <a:solidFill>
                  <a:srgbClr val="0000FF"/>
                </a:solidFill>
              </a:rPr>
              <a:t>inc.com</a:t>
            </a: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1827470" y="3400727"/>
            <a:ext cx="2728596" cy="45719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2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6" y="1093385"/>
            <a:ext cx="4175133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56" y="1733147"/>
            <a:ext cx="4175133" cy="44510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93385"/>
            <a:ext cx="4162481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BB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3147"/>
            <a:ext cx="4162481" cy="44510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2139-77F8-684E-BAEE-C3FC23517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2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81C7-2456-C049-BAF2-6354633DA0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659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813" y="6424980"/>
            <a:ext cx="376708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750" baseline="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750" i="1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02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7813" y="6424980"/>
            <a:ext cx="376708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750" baseline="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750" i="1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3" y="273050"/>
            <a:ext cx="2698853" cy="1162050"/>
          </a:xfrm>
        </p:spPr>
        <p:txBody>
          <a:bodyPr anchor="b"/>
          <a:lstStyle>
            <a:lvl1pPr algn="l">
              <a:defRPr sz="15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900" y="273052"/>
            <a:ext cx="5411509" cy="585311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13" y="1435102"/>
            <a:ext cx="2698853" cy="4691063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278930" y="3163029"/>
            <a:ext cx="5853113" cy="73156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92614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55" y="4800600"/>
            <a:ext cx="7820459" cy="566738"/>
          </a:xfrm>
        </p:spPr>
        <p:txBody>
          <a:bodyPr anchor="b"/>
          <a:lstStyle>
            <a:lvl1pPr algn="l">
              <a:defRPr sz="1500" b="1">
                <a:solidFill>
                  <a:srgbClr val="006BB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4727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55" y="5444746"/>
            <a:ext cx="7820459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01725" y="5371594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813" y="6424980"/>
            <a:ext cx="376708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750" baseline="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750" i="1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0073126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4191000"/>
            <a:ext cx="4800600" cy="6096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1" y="5092700"/>
            <a:ext cx="7086600" cy="469900"/>
          </a:xfrm>
        </p:spPr>
        <p:txBody>
          <a:bodyPr anchor="t">
            <a:normAutofit/>
          </a:bodyPr>
          <a:lstStyle>
            <a:lvl1pPr algn="r">
              <a:defRPr sz="1400" b="0" cap="all">
                <a:solidFill>
                  <a:srgbClr val="595959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AutoShape 10"/>
          <p:cNvSpPr>
            <a:spLocks noChangeArrowheads="1"/>
          </p:cNvSpPr>
          <p:nvPr userDrawn="1"/>
        </p:nvSpPr>
        <p:spPr bwMode="auto">
          <a:xfrm>
            <a:off x="20638" y="20637"/>
            <a:ext cx="9123362" cy="6837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  </a:t>
            </a:r>
          </a:p>
        </p:txBody>
      </p:sp>
      <p:pic>
        <p:nvPicPr>
          <p:cNvPr id="14" name="Picture 41" descr="Merkle_RGB_L_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0513" y="361950"/>
            <a:ext cx="2006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Individual Target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4513" y="1733550"/>
            <a:ext cx="448468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101725" y="4921250"/>
            <a:ext cx="7050088" cy="90488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ECB0-255F-F04C-82DF-F49A592AB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55" y="1138830"/>
            <a:ext cx="4173545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830"/>
            <a:ext cx="4145501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C70-7F20-9348-B7F5-950DFFD79B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093385"/>
            <a:ext cx="41751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55" y="1733146"/>
            <a:ext cx="4175133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93385"/>
            <a:ext cx="4162481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B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3146"/>
            <a:ext cx="4162481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2139-77F8-684E-BAEE-C3FC23517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81C7-2456-C049-BAF2-6354633DA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Merkle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1000" baseline="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</a:t>
            </a:r>
            <a:r>
              <a:rPr lang="zh-CN" alt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美库尔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00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55" y="0"/>
            <a:ext cx="725754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138830"/>
            <a:ext cx="8485251" cy="498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265" y="6356350"/>
            <a:ext cx="445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78F1E"/>
                </a:solidFill>
              </a:defRPr>
            </a:lvl1pPr>
          </a:lstStyle>
          <a:p>
            <a:fld id="{26ED9EA9-8981-EB4C-8FAF-D884C9FEE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-1546" y="823912"/>
            <a:ext cx="9144000" cy="73152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1000" baseline="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altLang="zh-CN" sz="1000" baseline="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74" y="6436420"/>
            <a:ext cx="1597150" cy="2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81808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55" y="0"/>
            <a:ext cx="725754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138830"/>
            <a:ext cx="8485251" cy="498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265" y="6356350"/>
            <a:ext cx="445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78F1E"/>
                </a:solidFill>
              </a:defRPr>
            </a:lvl1pPr>
          </a:lstStyle>
          <a:p>
            <a:fld id="{26ED9EA9-8981-EB4C-8FAF-D884C9FEE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-1546" y="823912"/>
            <a:ext cx="9144000" cy="73152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© 2015 </a:t>
            </a:r>
            <a:r>
              <a:rPr lang="en-US" sz="1000" dirty="0" err="1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>
                <a:solidFill>
                  <a:srgbClr val="A6A6A6"/>
                </a:solidFill>
                <a:latin typeface="微软雅黑" panose="020B0503020204020204" pitchFamily="34" charset="-122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74" y="6436420"/>
            <a:ext cx="1597150" cy="2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81808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880" y="1524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87350" y="823913"/>
            <a:ext cx="8369300" cy="114300"/>
          </a:xfrm>
          <a:prstGeom prst="rect">
            <a:avLst/>
          </a:prstGeom>
          <a:solidFill>
            <a:srgbClr val="0057A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0" y="6629400"/>
            <a:ext cx="2897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900" dirty="0">
                <a:solidFill>
                  <a:srgbClr val="A6A6A6"/>
                </a:solidFill>
                <a:ea typeface="ＭＳ Ｐゴシック" pitchFamily="26" charset="-128"/>
              </a:rPr>
              <a:t>© 2011 Merkle Inc</a:t>
            </a:r>
            <a:r>
              <a:rPr lang="en-US" sz="900" i="1" dirty="0">
                <a:solidFill>
                  <a:srgbClr val="A6A6A6"/>
                </a:solidFill>
                <a:ea typeface="ＭＳ Ｐゴシック" pitchFamily="26" charset="-128"/>
              </a:rPr>
              <a:t>.</a:t>
            </a:r>
            <a:r>
              <a:rPr lang="en-US" sz="900" dirty="0">
                <a:solidFill>
                  <a:srgbClr val="A6A6A6"/>
                </a:solidFill>
                <a:ea typeface="ＭＳ Ｐゴシック" pitchFamily="26" charset="-128"/>
              </a:rPr>
              <a:t> All Rights Reserved. Confidential</a:t>
            </a:r>
          </a:p>
        </p:txBody>
      </p:sp>
      <p:pic>
        <p:nvPicPr>
          <p:cNvPr id="10" name="Picture 8" descr="Picture 1.png"/>
          <p:cNvPicPr>
            <a:picLocks noChangeAspect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759700" y="6616700"/>
            <a:ext cx="1150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4343400" y="6492875"/>
            <a:ext cx="533400" cy="36512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7397F-4DBC-4815-A1A4-371D86BDE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29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rgbClr val="0057B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56" y="2"/>
            <a:ext cx="8485251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6" y="1138832"/>
            <a:ext cx="8485251" cy="498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266" y="6356352"/>
            <a:ext cx="445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F78F1E"/>
                </a:solidFill>
              </a:defRPr>
            </a:lvl1pPr>
          </a:lstStyle>
          <a:p>
            <a:fld id="{26ED9EA9-8981-EB4C-8FAF-D884C9FEE7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823913"/>
            <a:ext cx="9144000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813" y="6424980"/>
            <a:ext cx="376708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2015</a:t>
            </a:r>
            <a:r>
              <a:rPr lang="en-US" sz="750" baseline="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750" i="1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750" dirty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pic>
        <p:nvPicPr>
          <p:cNvPr id="9" name="Picture 8" descr="Merkle_logo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1800" kern="1200">
          <a:solidFill>
            <a:srgbClr val="81808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‣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accent1"/>
        </a:buClr>
        <a:buFont typeface="Lucida Grande"/>
        <a:buChar char="⁃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accent2"/>
        </a:buClr>
        <a:buFont typeface="Lucida Grande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accent1"/>
        </a:buClr>
        <a:buFont typeface="Arial"/>
        <a:buChar char="‣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0"/>
            <a:ext cx="3505200" cy="1066800"/>
          </a:xfrm>
        </p:spPr>
        <p:txBody>
          <a:bodyPr>
            <a:normAutofit/>
          </a:bodyPr>
          <a:lstStyle/>
          <a:p>
            <a:r>
              <a:rPr lang="en-US" b="1" dirty="0"/>
              <a:t>Basic SQL:</a:t>
            </a:r>
            <a:br>
              <a:rPr lang="en-US" b="1" dirty="0"/>
            </a:br>
            <a:r>
              <a:rPr lang="en-US" sz="1600" b="1" dirty="0"/>
              <a:t>An introduction to basic SQL queries and operators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/>
              <a:t>Cara Qin</a:t>
            </a:r>
          </a:p>
          <a:p>
            <a:r>
              <a:rPr lang="en-US" dirty="0"/>
              <a:t>August 15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1600" dirty="0"/>
              <a:t>There are different types of JOINS that we can use depending on what data we need from each of the tables.</a:t>
            </a:r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INNER JOIN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OUTER JOIN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LEFT OUTER JOIN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RIGHT OUTER JOIN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FULL OUTER JOIN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CROSS JOIN(sometimes called a CARTESIAN JOIN)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JOINS</a:t>
            </a:r>
          </a:p>
        </p:txBody>
      </p:sp>
      <p:sp>
        <p:nvSpPr>
          <p:cNvPr id="13" name="Content Placeholder 4"/>
          <p:cNvSpPr txBox="1">
            <a:spLocks noGrp="1"/>
          </p:cNvSpPr>
          <p:nvPr>
            <p:ph idx="1"/>
          </p:nvPr>
        </p:nvSpPr>
        <p:spPr>
          <a:xfrm>
            <a:off x="4724400" y="9906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chemeClr val="tx1"/>
                </a:solidFill>
              </a:rPr>
              <a:t>E.employee_name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	, </a:t>
            </a:r>
            <a:r>
              <a:rPr lang="en-US" sz="1200" dirty="0" err="1">
                <a:solidFill>
                  <a:schemeClr val="tx1"/>
                </a:solidFill>
              </a:rPr>
              <a:t>EP.employee_position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	, </a:t>
            </a:r>
            <a:r>
              <a:rPr lang="en-US" sz="1200" dirty="0" err="1">
                <a:solidFill>
                  <a:schemeClr val="tx1"/>
                </a:solidFill>
              </a:rPr>
              <a:t>EP.position_start_date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EMPLOYEE 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EMPLOYEE_POSITION EP</a:t>
            </a:r>
          </a:p>
          <a:p>
            <a:pPr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chemeClr val="tx1"/>
                </a:solidFill>
              </a:rPr>
              <a:t>E.employee_id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EP.employee_id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inn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2209104" cy="1447800"/>
          </a:xfrm>
          <a:prstGeom prst="rect">
            <a:avLst/>
          </a:prstGeom>
        </p:spPr>
      </p:pic>
      <p:pic>
        <p:nvPicPr>
          <p:cNvPr id="7" name="Picture 6" descr="left_outer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743200"/>
            <a:ext cx="2209800" cy="1448255"/>
          </a:xfrm>
          <a:prstGeom prst="rect">
            <a:avLst/>
          </a:prstGeom>
        </p:spPr>
      </p:pic>
      <p:pic>
        <p:nvPicPr>
          <p:cNvPr id="8" name="Picture 7" descr="full_outer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4495800"/>
            <a:ext cx="2209800" cy="1448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1371600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INNER JOIN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2819400"/>
            <a:ext cx="175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OUTER JOIN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276600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OUTER JOIN </a:t>
            </a:r>
          </a:p>
          <a:p>
            <a:r>
              <a:rPr lang="en-US" sz="1400" dirty="0"/>
              <a:t>Is simply the </a:t>
            </a:r>
            <a:r>
              <a:rPr lang="en-US" sz="1400" i="1" dirty="0"/>
              <a:t>inverse</a:t>
            </a:r>
            <a:r>
              <a:rPr lang="en-US" sz="1400" dirty="0"/>
              <a:t> of a </a:t>
            </a:r>
          </a:p>
          <a:p>
            <a:r>
              <a:rPr lang="en-US" sz="1400" dirty="0"/>
              <a:t>LEFT OUTER JOIN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5029200"/>
            <a:ext cx="175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OUTER JOIN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00600" y="28194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EP.employee_position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EP.position_start_date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EMPLOYEE_POSITION EP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4800600" y="46482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EP.employee_position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EP.position_start_date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JOIN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EMPLOYEE_POSITION EP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1000" y="2590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4343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1752600"/>
          </a:xfrm>
        </p:spPr>
        <p:txBody>
          <a:bodyPr/>
          <a:lstStyle/>
          <a:p>
            <a:r>
              <a:rPr lang="en-US" sz="1600" dirty="0"/>
              <a:t>The CROSS or CARTESIAN JOIN is the strangest of the available JOIN options.  It cannot be easily represented by a </a:t>
            </a:r>
            <a:r>
              <a:rPr lang="en-US" sz="1600" dirty="0" err="1"/>
              <a:t>venn</a:t>
            </a:r>
            <a:r>
              <a:rPr lang="en-US" sz="1600" dirty="0"/>
              <a:t> diagram.</a:t>
            </a:r>
          </a:p>
          <a:p>
            <a:r>
              <a:rPr lang="en-US" sz="1600" dirty="0"/>
              <a:t>It essentially joins EVERYTHING from TABLE A to TABLE B resulting in every possible combination of records from BOTH tables.</a:t>
            </a:r>
          </a:p>
          <a:p>
            <a:r>
              <a:rPr lang="en-US" sz="1600" dirty="0"/>
              <a:t>3 records in EMPLOYEE, 4 records in EMPLOYEE_POSITION 3 X 4 = 12 records returned in a CROSS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14644"/>
              </p:ext>
            </p:extLst>
          </p:nvPr>
        </p:nvGraphicFramePr>
        <p:xfrm>
          <a:off x="308293" y="2918778"/>
          <a:ext cx="4724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employee_position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position_start_date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Jay </a:t>
                      </a:r>
                      <a:r>
                        <a:rPr lang="en-US" sz="1200" dirty="0" err="1"/>
                        <a:t>Ollom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Sr.</a:t>
                      </a:r>
                      <a:r>
                        <a:rPr lang="en-US" sz="1200" baseline="0" dirty="0"/>
                        <a:t> Developer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Jay </a:t>
                      </a:r>
                      <a:r>
                        <a:rPr lang="en-US" sz="1200" dirty="0" err="1"/>
                        <a:t>Ollom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Jay </a:t>
                      </a:r>
                      <a:r>
                        <a:rPr lang="en-US" sz="1200" dirty="0" err="1"/>
                        <a:t>Ollom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Jay </a:t>
                      </a:r>
                      <a:r>
                        <a:rPr lang="en-US" sz="1200" dirty="0" err="1"/>
                        <a:t>Ollom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Tibarek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Ejamo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Sr.</a:t>
                      </a:r>
                      <a:r>
                        <a:rPr lang="en-US" sz="1200" baseline="0" dirty="0"/>
                        <a:t> Developer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Tibarek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Ejamo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Tibarek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Ejamo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Tibarek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Ejamo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Sr.</a:t>
                      </a:r>
                      <a:r>
                        <a:rPr lang="en-US" sz="1200" baseline="0" dirty="0"/>
                        <a:t> Developer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4/30/2069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>
          <a:xfrm>
            <a:off x="5181600" y="3048000"/>
            <a:ext cx="3657600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EP.employee_position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EP.position_start_date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JOIN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EMPLOYEE_POSITION EP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4648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This join is of </a:t>
            </a:r>
            <a:r>
              <a:rPr lang="en-US" sz="1200" i="1" dirty="0">
                <a:solidFill>
                  <a:srgbClr val="FF0000"/>
                </a:solidFill>
              </a:rPr>
              <a:t>limited</a:t>
            </a:r>
            <a:r>
              <a:rPr lang="en-US" sz="1200" dirty="0">
                <a:solidFill>
                  <a:srgbClr val="FF0000"/>
                </a:solidFill>
              </a:rPr>
              <a:t> use in our world.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JOIN “TRICKS”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ull_outer_exclus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114800"/>
            <a:ext cx="2362200" cy="1548135"/>
          </a:xfrm>
          <a:prstGeom prst="rect">
            <a:avLst/>
          </a:prstGeom>
        </p:spPr>
      </p:pic>
      <p:pic>
        <p:nvPicPr>
          <p:cNvPr id="6" name="Picture 5" descr="left_outer_exclusio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2325375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2286000"/>
            <a:ext cx="236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LEFT/RIGHT OUTER JOIN</a:t>
            </a:r>
          </a:p>
          <a:p>
            <a:r>
              <a:rPr lang="en-US" sz="1400" dirty="0"/>
              <a:t>WITH EXCLUSION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43108" y="1828800"/>
            <a:ext cx="3657600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EP.employee_position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EP.position_start_date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JOIN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EMPLOYEE_POSITION EP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70C0"/>
                </a:solidFill>
                <a:latin typeface="+mn-lt"/>
              </a:rPr>
              <a:t>WHERE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EP.employee_id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IS NULL</a:t>
            </a:r>
            <a:endParaRPr kumimoji="0" lang="en-US" sz="1200" b="0" i="0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648200"/>
            <a:ext cx="17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OUTER JOIN</a:t>
            </a:r>
          </a:p>
          <a:p>
            <a:r>
              <a:rPr lang="en-US" sz="1400" dirty="0"/>
              <a:t>WITH EXCLUSION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990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more common things we need to find out, is when data is available on one side (in one table) but not the other.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029200" y="4038600"/>
            <a:ext cx="3657600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EP.employee_position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EP.position_start_date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FULL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EMPLOYEE_POSITION EP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E.employee_id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70C0"/>
                </a:solidFill>
                <a:latin typeface="+mn-lt"/>
              </a:rPr>
              <a:t>WHERE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E.employee_id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IS NULL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EP.employee_id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3505200"/>
            <a:ext cx="3547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Records in one table, but not present in the other.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" y="3886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6019800"/>
            <a:ext cx="489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Records that are NOT common across the tables (that DON’T match)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r>
              <a:rPr lang="en-US" sz="1600" dirty="0"/>
              <a:t>Operators specify how to filter the results typically in WHERE and JOIN conditions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Some common operators include:</a:t>
            </a:r>
          </a:p>
          <a:p>
            <a:pPr lvl="1"/>
            <a:r>
              <a:rPr lang="en-US" dirty="0"/>
              <a:t>Equal / Not Equal: allows a single value to be specified in the WHERE clause</a:t>
            </a:r>
          </a:p>
          <a:p>
            <a:pPr lvl="1"/>
            <a:r>
              <a:rPr lang="en-US" dirty="0"/>
              <a:t>IN / NOT IN: allows multiple values to be specified in the WHERE clause</a:t>
            </a:r>
          </a:p>
          <a:p>
            <a:pPr lvl="1"/>
            <a:r>
              <a:rPr lang="en-US" dirty="0"/>
              <a:t>AND / OR: allows multiple condition statements to be specified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EQUAL / NOT EQUAL, GREATER/LESS THAN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2004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401" y="36576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=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0292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086100" y="48387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0" y="32766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EQUAL: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801" y="37338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&lt;&gt;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50292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EQUAL / NOT EQUAL, GREATER/LESS THAN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2004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GREATER THAN: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401" y="36576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&gt;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0292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7912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086100" y="48387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0" y="32766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57B2"/>
                </a:solidFill>
              </a:rPr>
              <a:t>LESS THAN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801" y="37338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&lt;=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50292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IN / NOT IN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2004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401" y="36576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IN (1,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8768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086100" y="48387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0" y="32766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IN: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801" y="3733800"/>
            <a:ext cx="4286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NOT IN (1,2)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48768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AND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2004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401" y="3657600"/>
            <a:ext cx="4286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IN (3)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employee_name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'David Barry'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1816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086100" y="48387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0" y="32766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801" y="3733800"/>
            <a:ext cx="4286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IN (1)</a:t>
            </a:r>
          </a:p>
          <a:p>
            <a:r>
              <a:rPr lang="en-US" sz="2000" dirty="0"/>
              <a:t>OR </a:t>
            </a:r>
            <a:r>
              <a:rPr lang="en-US" sz="2000" dirty="0" err="1"/>
              <a:t>employee_name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'David Barry'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00600" y="51816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Jay Ollom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57199"/>
          </a:xfrm>
        </p:spPr>
        <p:txBody>
          <a:bodyPr>
            <a:normAutofit/>
          </a:bodyPr>
          <a:lstStyle/>
          <a:p>
            <a:r>
              <a:rPr lang="en-US" dirty="0"/>
              <a:t>ORDER BY: Used to sort the </a:t>
            </a:r>
            <a:r>
              <a:rPr lang="en-US"/>
              <a:t>returned record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4478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hire_date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03937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r>
              <a:rPr lang="en-US" sz="2000" dirty="0"/>
              <a:t>, </a:t>
            </a:r>
            <a:r>
              <a:rPr lang="en-US" sz="2000" dirty="0" err="1"/>
              <a:t>hire_date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ORDER BY </a:t>
            </a:r>
            <a:r>
              <a:rPr lang="en-US" sz="2000" dirty="0" err="1"/>
              <a:t>hire_date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ASC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953000"/>
          <a:ext cx="5105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49580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Will give you back: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867400" y="15240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600" y="22098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867400" y="3352800"/>
            <a:ext cx="228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0" y="33528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Note: Order by can be specified as ascending (ASC) or descending (DESC)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>
            <a:normAutofit/>
          </a:bodyPr>
          <a:lstStyle/>
          <a:p>
            <a:r>
              <a:rPr lang="en-US" sz="1600" dirty="0"/>
              <a:t>Purpose of this session is to provide a basic understanding of SQL</a:t>
            </a:r>
          </a:p>
          <a:p>
            <a:endParaRPr lang="en-US" sz="1600" dirty="0"/>
          </a:p>
          <a:p>
            <a:r>
              <a:rPr lang="en-US" sz="1600" dirty="0"/>
              <a:t>Class will include instructions on writing SELECT statements using various operators</a:t>
            </a:r>
          </a:p>
          <a:p>
            <a:endParaRPr lang="en-US" sz="1600" dirty="0"/>
          </a:p>
          <a:p>
            <a:r>
              <a:rPr lang="en-US" sz="1600" dirty="0"/>
              <a:t>Materials are geared towards using SQL Server as the database 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09599"/>
          </a:xfrm>
        </p:spPr>
        <p:txBody>
          <a:bodyPr>
            <a:normAutofit/>
          </a:bodyPr>
          <a:lstStyle/>
          <a:p>
            <a:r>
              <a:rPr lang="en-US" dirty="0"/>
              <a:t>CASE: used to evaluate a list of conditions and return one of multiple possible results sets.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5748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hire_date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729057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employee_name</a:t>
            </a:r>
            <a:r>
              <a:rPr lang="en-US" sz="2000" dirty="0"/>
              <a:t> ,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CASE WHEN </a:t>
            </a:r>
            <a:r>
              <a:rPr lang="en-US" sz="2000" dirty="0" err="1"/>
              <a:t>hire_date</a:t>
            </a:r>
            <a:r>
              <a:rPr lang="en-US" sz="2000" dirty="0"/>
              <a:t> &gt;</a:t>
            </a:r>
            <a:r>
              <a:rPr lang="en-US" sz="2000" dirty="0">
                <a:solidFill>
                  <a:srgbClr val="FF0000"/>
                </a:solidFill>
              </a:rPr>
              <a:t> ' 1/1/2012 '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'New Hire '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'Not New Hire'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END AS </a:t>
            </a:r>
            <a:r>
              <a:rPr lang="en-US" sz="2000" dirty="0" err="1"/>
              <a:t>employee_status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0" y="4307840"/>
          <a:ext cx="3733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Employee_status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New 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New 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377444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Will give you back: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867400" y="16510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600" y="23368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8288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hire_date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077831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</a:t>
            </a:r>
            <a:r>
              <a:rPr lang="en-US" sz="2000" dirty="0" err="1"/>
              <a:t>employee_id</a:t>
            </a:r>
            <a:r>
              <a:rPr lang="en-US" sz="2000" dirty="0"/>
              <a:t> = 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</a:t>
            </a:r>
            <a:r>
              <a:rPr lang="en-US" sz="2000" dirty="0" err="1"/>
              <a:t>employee_id</a:t>
            </a:r>
            <a:r>
              <a:rPr lang="en-US" sz="2000" dirty="0"/>
              <a:t> =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4343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employee_name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114800" y="4876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9906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57B2"/>
                </a:solidFill>
              </a:rPr>
              <a:t>Union is used to combine two record sets into one overall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22860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Note: UNION will de-dupe any duplicate records from the returned result set.  If this is not desired, UNION ALL may be used to retain duplicate records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"/>
          </a:xfrm>
        </p:spPr>
        <p:txBody>
          <a:bodyPr>
            <a:normAutofit/>
          </a:bodyPr>
          <a:lstStyle/>
          <a:p>
            <a:r>
              <a:rPr lang="en-US" dirty="0"/>
              <a:t>UPDATE statements are used to </a:t>
            </a:r>
            <a:r>
              <a:rPr lang="en-US" i="1" dirty="0"/>
              <a:t>change </a:t>
            </a:r>
            <a:r>
              <a:rPr lang="en-US" dirty="0"/>
              <a:t>the data in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413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EMPLOYEE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/>
              <a:t>employee_name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‘Loren Ollom’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employee_name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‘Jay Ollom’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7432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statements can also be based on a FROM clause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Typically, this </a:t>
            </a:r>
            <a:r>
              <a:rPr lang="en-US" sz="2000" kern="0" dirty="0">
                <a:solidFill>
                  <a:srgbClr val="1F64B5"/>
                </a:solidFill>
                <a:latin typeface="+mn-lt"/>
              </a:rPr>
              <a:t>would include a JOIN.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505200"/>
            <a:ext cx="59192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EMPLOYEE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/>
              <a:t>employee_name</a:t>
            </a:r>
            <a:r>
              <a:rPr lang="en-US" sz="2000" dirty="0"/>
              <a:t> = </a:t>
            </a:r>
            <a:r>
              <a:rPr lang="en-US" sz="2000" dirty="0" err="1"/>
              <a:t>OE.employee_name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EMPLOYEE E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en-US" sz="2000" dirty="0"/>
              <a:t> OTHER_EMPLOYEES OE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E.employee_id</a:t>
            </a:r>
            <a:r>
              <a:rPr lang="en-US" sz="2000" dirty="0"/>
              <a:t> = </a:t>
            </a:r>
            <a:r>
              <a:rPr lang="en-US" sz="2000" dirty="0" err="1"/>
              <a:t>OE.employee_id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E.employee_name</a:t>
            </a:r>
            <a:r>
              <a:rPr lang="en-US" sz="2000" dirty="0"/>
              <a:t> &lt;&gt; </a:t>
            </a:r>
            <a:r>
              <a:rPr lang="en-US" sz="2000" dirty="0" err="1"/>
              <a:t>OE.employee_name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updating and deleting data, the WHERE clause is extremely important!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dirty="0"/>
              <a:t>We don’t delete a lot of stuff at Merkle, so don’t expect to see this too often!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EMPLOYEE 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 =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819400"/>
            <a:ext cx="8229600" cy="38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Deletes can also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based on more complex JOIN logic.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505200"/>
            <a:ext cx="5880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EMPLOYEE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LEFT JOIN </a:t>
            </a:r>
            <a:r>
              <a:rPr lang="en-US" dirty="0"/>
              <a:t>EMPLOYEE_POSITION EP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E.employee_id</a:t>
            </a:r>
            <a:r>
              <a:rPr lang="en-US" dirty="0"/>
              <a:t> = </a:t>
            </a:r>
            <a:r>
              <a:rPr lang="en-US" dirty="0" err="1"/>
              <a:t>EP.employee_id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EP.employee_id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NULL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219200" y="4343400"/>
            <a:ext cx="4800600" cy="609600"/>
          </a:xfrm>
        </p:spPr>
        <p:txBody>
          <a:bodyPr/>
          <a:lstStyle/>
          <a:p>
            <a:r>
              <a:rPr lang="en-US" dirty="0"/>
              <a:t>Give it a shot!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SQL Server Management Studio is an application to write SQL queries against a database</a:t>
            </a:r>
          </a:p>
          <a:p>
            <a:r>
              <a:rPr lang="en-US" dirty="0"/>
              <a:t>Launch the Program:</a:t>
            </a:r>
          </a:p>
          <a:p>
            <a:pPr lvl="1"/>
            <a:r>
              <a:rPr lang="en-US" dirty="0"/>
              <a:t>Start &gt; All Programs &gt;  Microsoft SQL Server 2008 &gt; SQL Server Management Studio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40667" r="92696" b="46667"/>
          <a:stretch>
            <a:fillRect/>
          </a:stretch>
        </p:blipFill>
        <p:spPr bwMode="auto">
          <a:xfrm>
            <a:off x="914400" y="2971800"/>
            <a:ext cx="288757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9530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will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Open SQL Server Management Studio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Logging in: </a:t>
            </a:r>
          </a:p>
          <a:p>
            <a:pPr lvl="1"/>
            <a:r>
              <a:rPr lang="en-US" dirty="0"/>
              <a:t>Server: HQTSGAPP90</a:t>
            </a:r>
          </a:p>
          <a:p>
            <a:pPr lvl="1"/>
            <a:r>
              <a:rPr lang="en-US" dirty="0"/>
              <a:t>User: Training</a:t>
            </a:r>
          </a:p>
          <a:p>
            <a:pPr lvl="1"/>
            <a:r>
              <a:rPr lang="en-US" dirty="0"/>
              <a:t>Password: Training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4057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343" t="18681" r="84187" b="45055"/>
          <a:stretch>
            <a:fillRect/>
          </a:stretch>
        </p:blipFill>
        <p:spPr bwMode="auto">
          <a:xfrm>
            <a:off x="5867400" y="1905000"/>
            <a:ext cx="2549237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5181600" y="3733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5638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BOSTON_TRAINING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57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609600"/>
          </a:xfrm>
        </p:spPr>
        <p:txBody>
          <a:bodyPr/>
          <a:lstStyle/>
          <a:p>
            <a:r>
              <a:rPr lang="en-US" dirty="0"/>
              <a:t>Create a query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9502" b="34066"/>
          <a:stretch>
            <a:fillRect/>
          </a:stretch>
        </p:blipFill>
        <p:spPr bwMode="auto">
          <a:xfrm>
            <a:off x="5029200" y="1676400"/>
            <a:ext cx="2667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2286000"/>
            <a:ext cx="2057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5146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“New Query”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609600"/>
          </a:xfrm>
        </p:spPr>
        <p:txBody>
          <a:bodyPr/>
          <a:lstStyle/>
          <a:p>
            <a:r>
              <a:rPr lang="en-US" dirty="0"/>
              <a:t>Write SQL in query window, click “Execute” to run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9890" r="53734" b="30769"/>
          <a:stretch>
            <a:fillRect/>
          </a:stretch>
        </p:blipFill>
        <p:spPr bwMode="auto">
          <a:xfrm>
            <a:off x="685800" y="2057400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6096000" y="27432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0" y="2514600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Query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5791200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Results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6096000" y="59436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3429000" y="1677988"/>
            <a:ext cx="533400" cy="3794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524000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Execute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Netezza SQL – System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_v_table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Columns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_v_relation_column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Procedures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_</a:t>
            </a:r>
            <a:r>
              <a:rPr lang="en-US" dirty="0" err="1"/>
              <a:t>v_procedure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Select * from _</a:t>
            </a:r>
            <a:r>
              <a:rPr lang="en-US" sz="2400" dirty="0" err="1">
                <a:solidFill>
                  <a:schemeClr val="accent1"/>
                </a:solidFill>
                <a:ea typeface="+mn-ea"/>
                <a:cs typeface="+mn-cs"/>
              </a:rPr>
              <a:t>v_table</a:t>
            </a: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 where </a:t>
            </a:r>
            <a:r>
              <a:rPr lang="en-US" sz="2400" dirty="0" err="1">
                <a:solidFill>
                  <a:schemeClr val="accent1"/>
                </a:solidFill>
                <a:ea typeface="+mn-ea"/>
                <a:cs typeface="+mn-cs"/>
              </a:rPr>
              <a:t>tablename</a:t>
            </a: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=‘’;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Select * from _</a:t>
            </a:r>
            <a:r>
              <a:rPr lang="en-US" sz="2400" dirty="0" err="1">
                <a:solidFill>
                  <a:schemeClr val="accent1"/>
                </a:solidFill>
                <a:ea typeface="+mn-ea"/>
                <a:cs typeface="+mn-cs"/>
              </a:rPr>
              <a:t>v_relation_column</a:t>
            </a: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 where name=‘’;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Select * from _</a:t>
            </a:r>
            <a:r>
              <a:rPr lang="en-US" sz="2400" dirty="0" err="1">
                <a:solidFill>
                  <a:schemeClr val="accent1"/>
                </a:solidFill>
                <a:ea typeface="+mn-ea"/>
                <a:cs typeface="+mn-cs"/>
              </a:rPr>
              <a:t>v_procedure</a:t>
            </a:r>
            <a:r>
              <a:rPr lang="en-US" sz="2400" dirty="0">
                <a:solidFill>
                  <a:schemeClr val="accent1"/>
                </a:solidFill>
                <a:ea typeface="+mn-ea"/>
                <a:cs typeface="+mn-cs"/>
              </a:rPr>
              <a:t> where procedure=‘’;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2133600" cy="323850"/>
          </a:xfrm>
          <a:prstGeom prst="rect">
            <a:avLst/>
          </a:prstGeom>
        </p:spPr>
        <p:txBody>
          <a:bodyPr/>
          <a:lstStyle/>
          <a:p>
            <a:fld id="{614894D8-9120-42CF-AB8A-4BF2B2AA667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0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/>
              <a:t>New tables can be created from scratch using a </a:t>
            </a:r>
            <a:r>
              <a:rPr lang="en-US" sz="1600" b="1" dirty="0">
                <a:solidFill>
                  <a:srgbClr val="0070C0"/>
                </a:solidFill>
              </a:rPr>
              <a:t>CREATE TABLE </a:t>
            </a:r>
            <a:r>
              <a:rPr lang="en-US" sz="1600" dirty="0"/>
              <a:t>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828800"/>
            <a:ext cx="6400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 Creating Employee table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table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Employee 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    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employee_ID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identity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	     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200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null,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	     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hire_date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null)</a:t>
            </a:r>
          </a:p>
          <a:p>
            <a:pPr>
              <a:spcAft>
                <a:spcPts val="0"/>
              </a:spcAft>
            </a:pP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insert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into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#employee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hire_date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values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(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'Jay Ollom'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'6/1/2000'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(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Tibarek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Ejamo'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'4/30/2014'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(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'David Barry'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'8/30/2006'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562600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into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#employee_2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#employee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where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employee_id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&lt;&gt;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#employee_2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7244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⁃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kern="0" dirty="0"/>
              <a:t>Many times we’ll create a new table “on the fly” though, based on the results of another select, using the INTO clause: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19200" y="1676400"/>
            <a:ext cx="6934200" cy="2971800"/>
          </a:xfrm>
          <a:prstGeom prst="roundRect">
            <a:avLst>
              <a:gd name="adj" fmla="val 11073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95400" y="5486400"/>
            <a:ext cx="6934200" cy="685800"/>
          </a:xfrm>
          <a:prstGeom prst="roundRect">
            <a:avLst>
              <a:gd name="adj" fmla="val 11073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82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6680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select statement is the way we retrieve or “query” data from a database table. It’s one of the most common statements you’ll use in SQL server scripting.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57B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>
                <a:solidFill>
                  <a:srgbClr val="FF0000"/>
                </a:solidFill>
              </a:rPr>
              <a:t>[COLUMNS] </a:t>
            </a:r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>
                <a:solidFill>
                  <a:srgbClr val="FF0000"/>
                </a:solidFill>
              </a:rPr>
              <a:t>[TABLE]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58200" cy="685800"/>
          </a:xfrm>
        </p:spPr>
        <p:txBody>
          <a:bodyPr>
            <a:normAutofit/>
          </a:bodyPr>
          <a:lstStyle/>
          <a:p>
            <a:r>
              <a:rPr lang="en-US" sz="1800" dirty="0"/>
              <a:t>The most basic of select statements are structured like this: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9624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⁃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Where the </a:t>
            </a:r>
            <a:r>
              <a:rPr lang="en-US" sz="1800" dirty="0">
                <a:solidFill>
                  <a:srgbClr val="FF0000"/>
                </a:solidFill>
              </a:rPr>
              <a:t>[COLUMNS]</a:t>
            </a:r>
            <a:r>
              <a:rPr lang="en-US" sz="1800" dirty="0"/>
              <a:t> are the columns you want from the table, and </a:t>
            </a:r>
            <a:r>
              <a:rPr lang="en-US" sz="1800" dirty="0">
                <a:solidFill>
                  <a:srgbClr val="FF0000"/>
                </a:solidFill>
              </a:rPr>
              <a:t>[TABLE] </a:t>
            </a:r>
            <a:r>
              <a:rPr lang="en-US" sz="1800" dirty="0"/>
              <a:t>is the name of the table you are selecting from.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7244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⁃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‣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Each column name is separated by a comma, e.g. </a:t>
            </a:r>
            <a:r>
              <a:rPr lang="en-US" sz="1800" dirty="0" err="1"/>
              <a:t>employee_id</a:t>
            </a:r>
            <a:r>
              <a:rPr lang="en-US" sz="1800" dirty="0"/>
              <a:t>, </a:t>
            </a:r>
            <a:r>
              <a:rPr lang="en-US" sz="1800" dirty="0" err="1"/>
              <a:t>employee_name</a:t>
            </a:r>
            <a:r>
              <a:rPr lang="en-US" sz="1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4102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employee_id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employee_name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#employee</a:t>
            </a:r>
            <a:endParaRPr lang="zh-CN" altLang="zh-CN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5334000"/>
            <a:ext cx="6934200" cy="533400"/>
          </a:xfrm>
          <a:prstGeom prst="roundRect">
            <a:avLst>
              <a:gd name="adj" fmla="val 11073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6" y="304800"/>
            <a:ext cx="8485251" cy="5191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Select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906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hire_date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8006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34340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Will give you back: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518160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we limited our columns</a:t>
            </a:r>
          </a:p>
          <a:p>
            <a:r>
              <a:rPr lang="en-US" dirty="0">
                <a:solidFill>
                  <a:srgbClr val="FF0000"/>
                </a:solidFill>
              </a:rPr>
              <a:t>by excluding the “</a:t>
            </a:r>
            <a:r>
              <a:rPr lang="en-US" dirty="0" err="1">
                <a:solidFill>
                  <a:srgbClr val="FF0000"/>
                </a:solidFill>
              </a:rPr>
              <a:t>hire_date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95800" y="5181600"/>
            <a:ext cx="3048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590800" y="3200400"/>
            <a:ext cx="457200" cy="1143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We can further reduce the </a:t>
            </a:r>
            <a:r>
              <a:rPr lang="en-US" i="1" dirty="0"/>
              <a:t>rows</a:t>
            </a:r>
            <a:r>
              <a:rPr lang="en-US" dirty="0"/>
              <a:t> returned by using the WHERE clause: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4038600"/>
            <a:ext cx="4743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=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3340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810000"/>
            <a:ext cx="350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Note: when working with string or date based fields, the value in the WHERE clause will need to be surrounded by single quotes. 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Example: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/>
              <a:t>employee_id</a:t>
            </a:r>
            <a:r>
              <a:rPr lang="en-US" sz="1600" dirty="0"/>
              <a:t>, </a:t>
            </a:r>
            <a:r>
              <a:rPr lang="en-US" sz="1600" dirty="0" err="1"/>
              <a:t>employee_name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/>
              <a:t>EMPLOYEE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</a:t>
            </a:r>
            <a:r>
              <a:rPr lang="en-US" sz="1600" dirty="0"/>
              <a:t> </a:t>
            </a:r>
            <a:r>
              <a:rPr lang="en-US" sz="1600" dirty="0" err="1"/>
              <a:t>employee_name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FF0000"/>
                </a:solidFill>
              </a:rPr>
              <a:t>'David Barry'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Like can be used when a wildcard effect is needed: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0292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90000"/>
                    </a:scheme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hire_date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8/30/2006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4038600"/>
            <a:ext cx="4260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dirty="0"/>
              <a:t>EMPLOYEE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employee_name</a:t>
            </a:r>
            <a:r>
              <a:rPr lang="en-US" sz="2000" dirty="0"/>
              <a:t> LIKE </a:t>
            </a:r>
            <a:r>
              <a:rPr lang="en-US" sz="2000" dirty="0">
                <a:solidFill>
                  <a:srgbClr val="FF0000"/>
                </a:solidFill>
              </a:rPr>
              <a:t>‘David%'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33400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Barry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867400" y="10668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1752600"/>
            <a:ext cx="176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Database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0458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Note: The % is used to allow for any character after the “d” in David to match the SQL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Joining data together across multiple tables is a slightly more advanced form of the SELECT clause.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7526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EMPLOYEE_POSITION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employee_position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position_start_date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r>
                        <a:rPr lang="en-US" baseline="0" dirty="0"/>
                        <a:t>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572000"/>
            <a:ext cx="5880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E.employee_name</a:t>
            </a:r>
            <a:endParaRPr lang="en-US" dirty="0"/>
          </a:p>
          <a:p>
            <a:r>
              <a:rPr lang="en-US" dirty="0"/>
              <a:t>	, </a:t>
            </a:r>
            <a:r>
              <a:rPr lang="en-US" dirty="0" err="1"/>
              <a:t>EP.employee_position</a:t>
            </a:r>
            <a:endParaRPr lang="en-US" dirty="0"/>
          </a:p>
          <a:p>
            <a:r>
              <a:rPr lang="en-US" dirty="0"/>
              <a:t>	, </a:t>
            </a:r>
            <a:r>
              <a:rPr lang="en-US" dirty="0" err="1"/>
              <a:t>EP.position_start_date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en-US" dirty="0"/>
              <a:t> EMPLOYEE_POSITION EP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E.employee_id</a:t>
            </a:r>
            <a:r>
              <a:rPr lang="en-US" dirty="0"/>
              <a:t> = </a:t>
            </a:r>
            <a:r>
              <a:rPr lang="en-US" dirty="0" err="1"/>
              <a:t>EP.employee_id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8006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533400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an “alias”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3810000"/>
            <a:ext cx="82296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a simple join to include the position(s) of each employee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1F64B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“EMPLOYEE_POSITION” table: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F64B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JOIN results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81000" y="914400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1"/>
                </a:solidFill>
              </a:rPr>
              <a:t>E.employee_name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	, </a:t>
            </a:r>
            <a:r>
              <a:rPr lang="en-US" sz="1800" dirty="0" err="1">
                <a:solidFill>
                  <a:schemeClr val="tx1"/>
                </a:solidFill>
              </a:rPr>
              <a:t>EP.employee_position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	, </a:t>
            </a:r>
            <a:r>
              <a:rPr lang="en-US" sz="1800" dirty="0" err="1">
                <a:solidFill>
                  <a:schemeClr val="tx1"/>
                </a:solidFill>
              </a:rPr>
              <a:t>EP.position_start_date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0070C0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EMPLOYEE E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EMPLOYEE_POSITION EP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ON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1"/>
                </a:solidFill>
              </a:rPr>
              <a:t>E.employee_id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EP.employee_id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455613" cy="327025"/>
          </a:xfrm>
          <a:prstGeom prst="rect">
            <a:avLst/>
          </a:prstGeom>
        </p:spPr>
        <p:txBody>
          <a:bodyPr/>
          <a:lstStyle/>
          <a:p>
            <a:fld id="{A68F4B4E-589F-4448-9411-F941D128C19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04800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employee_position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position_start_date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r>
                        <a:rPr lang="en-US" baseline="0" dirty="0"/>
                        <a:t>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 </a:t>
                      </a:r>
                      <a:r>
                        <a:rPr lang="en-US" dirty="0" err="1"/>
                        <a:t>Ollom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Tibarek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Ejamo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1524000" y="3581400"/>
            <a:ext cx="2286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953000" y="2362200"/>
            <a:ext cx="228600" cy="464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49530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49530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EMPLOYEE_POSITION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5562600"/>
            <a:ext cx="801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Notice that in this example we LOST employee “David Barry”, because he is not in the EMPLOYEE_POSITION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玫琳凯CRM智能分析平台咨询项目">
  <a:themeElements>
    <a:clrScheme name="Custom 4">
      <a:dk1>
        <a:srgbClr val="3D3D3D"/>
      </a:dk1>
      <a:lt1>
        <a:sysClr val="window" lastClr="FFFFFF"/>
      </a:lt1>
      <a:dk2>
        <a:srgbClr val="3D3D3D"/>
      </a:dk2>
      <a:lt2>
        <a:srgbClr val="FFFFF7"/>
      </a:lt2>
      <a:accent1>
        <a:srgbClr val="F78F1E"/>
      </a:accent1>
      <a:accent2>
        <a:srgbClr val="00365C"/>
      </a:accent2>
      <a:accent3>
        <a:srgbClr val="006BB6"/>
      </a:accent3>
      <a:accent4>
        <a:srgbClr val="0096FF"/>
      </a:accent4>
      <a:accent5>
        <a:srgbClr val="F78F1E"/>
      </a:accent5>
      <a:accent6>
        <a:srgbClr val="00365C"/>
      </a:accent6>
      <a:hlink>
        <a:srgbClr val="006BB6"/>
      </a:hlink>
      <a:folHlink>
        <a:srgbClr val="4E188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3D3D3D"/>
      </a:dk1>
      <a:lt1>
        <a:sysClr val="window" lastClr="FFFFFF"/>
      </a:lt1>
      <a:dk2>
        <a:srgbClr val="3D3D3D"/>
      </a:dk2>
      <a:lt2>
        <a:srgbClr val="FFFFF7"/>
      </a:lt2>
      <a:accent1>
        <a:srgbClr val="F78F1E"/>
      </a:accent1>
      <a:accent2>
        <a:srgbClr val="00365C"/>
      </a:accent2>
      <a:accent3>
        <a:srgbClr val="006BB6"/>
      </a:accent3>
      <a:accent4>
        <a:srgbClr val="0096FF"/>
      </a:accent4>
      <a:accent5>
        <a:srgbClr val="F78F1E"/>
      </a:accent5>
      <a:accent6>
        <a:srgbClr val="00365C"/>
      </a:accent6>
      <a:hlink>
        <a:srgbClr val="006BB6"/>
      </a:hlink>
      <a:folHlink>
        <a:srgbClr val="4E188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011 Corporate Deck-ron">
  <a:themeElements>
    <a:clrScheme name="Merk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AB6"/>
      </a:accent1>
      <a:accent2>
        <a:srgbClr val="EC1C2E"/>
      </a:accent2>
      <a:accent3>
        <a:srgbClr val="786D5B"/>
      </a:accent3>
      <a:accent4>
        <a:srgbClr val="F7921D"/>
      </a:accent4>
      <a:accent5>
        <a:srgbClr val="4A7223"/>
      </a:accent5>
      <a:accent6>
        <a:srgbClr val="FFFF00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ulti Nominal Logistic">
  <a:themeElements>
    <a:clrScheme name="Custom 4">
      <a:dk1>
        <a:srgbClr val="3D3D3D"/>
      </a:dk1>
      <a:lt1>
        <a:sysClr val="window" lastClr="FFFFFF"/>
      </a:lt1>
      <a:dk2>
        <a:srgbClr val="3D3D3D"/>
      </a:dk2>
      <a:lt2>
        <a:srgbClr val="FFFFF7"/>
      </a:lt2>
      <a:accent1>
        <a:srgbClr val="F78F1E"/>
      </a:accent1>
      <a:accent2>
        <a:srgbClr val="00365C"/>
      </a:accent2>
      <a:accent3>
        <a:srgbClr val="006BB6"/>
      </a:accent3>
      <a:accent4>
        <a:srgbClr val="0096FF"/>
      </a:accent4>
      <a:accent5>
        <a:srgbClr val="F78F1E"/>
      </a:accent5>
      <a:accent6>
        <a:srgbClr val="00365C"/>
      </a:accent6>
      <a:hlink>
        <a:srgbClr val="006BB6"/>
      </a:hlink>
      <a:folHlink>
        <a:srgbClr val="4E188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5BB5962B8C047B767076C41F797EA" ma:contentTypeVersion="1" ma:contentTypeDescription="Create a new document." ma:contentTypeScope="" ma:versionID="2c8b0ebfcf343000ab48ffa365e430c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6C7388-6A20-4476-8DCB-584476AA6D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2FCBA7-D42B-41D8-ABCA-770737D06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44110A-0D90-439F-9249-D4D51DE3B651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 Merkle_calibri</Template>
  <TotalTime>11120</TotalTime>
  <Words>2015</Words>
  <Application>Microsoft Office PowerPoint</Application>
  <PresentationFormat>On-screen Show (4:3)</PresentationFormat>
  <Paragraphs>579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 Unicode MS</vt:lpstr>
      <vt:lpstr>Lucida Grande</vt:lpstr>
      <vt:lpstr>ＭＳ Ｐゴシック</vt:lpstr>
      <vt:lpstr>宋体</vt:lpstr>
      <vt:lpstr>微软雅黑</vt:lpstr>
      <vt:lpstr>Arial</vt:lpstr>
      <vt:lpstr>Calibri</vt:lpstr>
      <vt:lpstr>Consolas</vt:lpstr>
      <vt:lpstr>Times New Roman</vt:lpstr>
      <vt:lpstr>玫琳凯CRM智能分析平台咨询项目</vt:lpstr>
      <vt:lpstr>1_Office Theme</vt:lpstr>
      <vt:lpstr>2011 Corporate Deck-ron</vt:lpstr>
      <vt:lpstr>Multi Nominal Logistic</vt:lpstr>
      <vt:lpstr>Basic SQL: An introduction to basic SQL queries and operators</vt:lpstr>
      <vt:lpstr>Overview</vt:lpstr>
      <vt:lpstr>CREATING TABLES</vt:lpstr>
      <vt:lpstr>SELECT</vt:lpstr>
      <vt:lpstr>Example Select</vt:lpstr>
      <vt:lpstr>WHERE</vt:lpstr>
      <vt:lpstr>LIKE</vt:lpstr>
      <vt:lpstr>JOINING TABLES</vt:lpstr>
      <vt:lpstr>Simple JOIN results</vt:lpstr>
      <vt:lpstr>TYPES OF JOINS</vt:lpstr>
      <vt:lpstr>THE COMMON JOINS</vt:lpstr>
      <vt:lpstr>THE CROSS JOIN</vt:lpstr>
      <vt:lpstr>SOME COMMON JOIN “TRICKS”</vt:lpstr>
      <vt:lpstr>OPERATORS</vt:lpstr>
      <vt:lpstr>OPERATORS – EQUAL / NOT EQUAL, GREATER/LESS THAN</vt:lpstr>
      <vt:lpstr>OPERATORS – EQUAL / NOT EQUAL, GREATER/LESS THAN</vt:lpstr>
      <vt:lpstr>OPERATORS – IN / NOT IN </vt:lpstr>
      <vt:lpstr>OPERATORS – AND</vt:lpstr>
      <vt:lpstr>ORDER BY </vt:lpstr>
      <vt:lpstr>CASE</vt:lpstr>
      <vt:lpstr>UNION</vt:lpstr>
      <vt:lpstr>UPDATE</vt:lpstr>
      <vt:lpstr>DELETE</vt:lpstr>
      <vt:lpstr>PowerPoint Presentation</vt:lpstr>
      <vt:lpstr>SQL Server Management Studio</vt:lpstr>
      <vt:lpstr>SQL Server Management Studio</vt:lpstr>
      <vt:lpstr>SQL Server Management Studio</vt:lpstr>
      <vt:lpstr>SQL Server Management Studio</vt:lpstr>
      <vt:lpstr>Netezza SQL – System Tables</vt:lpstr>
    </vt:vector>
  </TitlesOfParts>
  <Company>Merkle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Training</dc:title>
  <dc:creator>David Melnick</dc:creator>
  <cp:lastModifiedBy>Cara Qin</cp:lastModifiedBy>
  <cp:revision>299</cp:revision>
  <dcterms:created xsi:type="dcterms:W3CDTF">2010-08-21T19:11:05Z</dcterms:created>
  <dcterms:modified xsi:type="dcterms:W3CDTF">2018-08-13T09:51:59Z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0x0101008E95BB5962B8C047B767076C41F797EA</vt:lpwstr>
  </property>
</Properties>
</file>