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676" r:id="rId2"/>
  </p:sldMasterIdLst>
  <p:notesMasterIdLst>
    <p:notesMasterId r:id="rId19"/>
  </p:notesMasterIdLst>
  <p:sldIdLst>
    <p:sldId id="256" r:id="rId3"/>
    <p:sldId id="267" r:id="rId4"/>
    <p:sldId id="257" r:id="rId5"/>
    <p:sldId id="265" r:id="rId6"/>
    <p:sldId id="268" r:id="rId7"/>
    <p:sldId id="269" r:id="rId8"/>
    <p:sldId id="270" r:id="rId9"/>
    <p:sldId id="271" r:id="rId10"/>
    <p:sldId id="272" r:id="rId11"/>
    <p:sldId id="273" r:id="rId12"/>
    <p:sldId id="274" r:id="rId13"/>
    <p:sldId id="276" r:id="rId14"/>
    <p:sldId id="277" r:id="rId15"/>
    <p:sldId id="275" r:id="rId16"/>
    <p:sldId id="264" r:id="rId17"/>
    <p:sldId id="266"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lee zhen kang 12345." initials="klzk1"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0515" autoAdjust="0"/>
  </p:normalViewPr>
  <p:slideViewPr>
    <p:cSldViewPr snapToGrid="0">
      <p:cViewPr varScale="1">
        <p:scale>
          <a:sx n="106" d="100"/>
          <a:sy n="106" d="100"/>
        </p:scale>
        <p:origin x="317" y="77"/>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259869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7486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2" name="Shape 19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6173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ja-JP" altLang="en-US"/>
              <a:t>なぜ</a:t>
            </a:r>
            <a:r>
              <a:rPr lang="en-US" altLang="ja-JP" dirty="0"/>
              <a:t>CUI</a:t>
            </a:r>
            <a:r>
              <a:rPr lang="ja-JP" altLang="en-US"/>
              <a:t>か</a:t>
            </a:r>
            <a:r>
              <a:rPr lang="en-US" altLang="ja-JP" dirty="0"/>
              <a:t>GUI</a:t>
            </a:r>
            <a:r>
              <a:rPr lang="ja-JP" altLang="en-US"/>
              <a:t>かを質問するのかは，そもそも，</a:t>
            </a:r>
            <a:r>
              <a:rPr lang="en-US" altLang="ja-JP" dirty="0" err="1"/>
              <a:t>Transfer.sh</a:t>
            </a:r>
            <a:r>
              <a:rPr lang="ja-JP" altLang="en-US"/>
              <a:t>は</a:t>
            </a:r>
            <a:r>
              <a:rPr lang="en-US" altLang="ja-JP" dirty="0"/>
              <a:t>GUI</a:t>
            </a:r>
            <a:r>
              <a:rPr lang="ja-JP" altLang="en-US"/>
              <a:t>のファイル共有はありますが，プログラマがコマンド</a:t>
            </a:r>
            <a:r>
              <a:rPr lang="ja-JP" altLang="en-US" sz="1100" b="0" i="0" u="none" strike="noStrike" cap="none">
                <a:solidFill>
                  <a:srgbClr val="000000"/>
                </a:solidFill>
                <a:effectLst/>
                <a:latin typeface="Arial"/>
                <a:ea typeface="Arial"/>
                <a:cs typeface="Arial"/>
                <a:sym typeface="Arial"/>
              </a:rPr>
              <a:t>ラインで迅速容易にシェアしたいのアイデアから開発したものである。</a:t>
            </a:r>
            <a:endParaRPr lang="en-US" altLang="ja-JP" sz="1100" b="0" i="0" u="none" strike="noStrike" cap="none" dirty="0">
              <a:solidFill>
                <a:srgbClr val="000000"/>
              </a:solidFill>
              <a:effectLst/>
              <a:latin typeface="Arial"/>
              <a:ea typeface="Arial"/>
              <a:cs typeface="Arial"/>
              <a:sym typeface="Arial"/>
            </a:endParaRPr>
          </a:p>
          <a:p>
            <a:endParaRPr lang="en-US" sz="1100" b="0" i="0" u="none" strike="noStrike" cap="none" dirty="0">
              <a:solidFill>
                <a:srgbClr val="000000"/>
              </a:solidFill>
              <a:effectLst/>
              <a:latin typeface="Arial"/>
              <a:cs typeface="Arial"/>
              <a:sym typeface="Arial"/>
            </a:endParaRPr>
          </a:p>
          <a:p>
            <a:r>
              <a:rPr lang="ja-JP" altLang="en-US" sz="1100" b="0" i="0" u="none" strike="noStrike" cap="none">
                <a:solidFill>
                  <a:srgbClr val="000000"/>
                </a:solidFill>
                <a:effectLst/>
                <a:latin typeface="Arial"/>
                <a:cs typeface="Arial"/>
                <a:sym typeface="Arial"/>
              </a:rPr>
              <a:t>グラフ</a:t>
            </a:r>
            <a:endParaRPr lang="en-US" altLang="ja-JP" sz="1100" b="0" i="0" u="none" strike="noStrike" cap="none" dirty="0">
              <a:solidFill>
                <a:srgbClr val="000000"/>
              </a:solidFill>
              <a:effectLst/>
              <a:latin typeface="Arial"/>
              <a:cs typeface="Arial"/>
              <a:sym typeface="Arial"/>
            </a:endParaRPr>
          </a:p>
          <a:p>
            <a:pPr lvl="1"/>
            <a:r>
              <a:rPr lang="en-US" sz="1100" b="0" i="0" u="none" strike="noStrike" cap="none" dirty="0">
                <a:solidFill>
                  <a:srgbClr val="000000"/>
                </a:solidFill>
                <a:effectLst/>
                <a:latin typeface="Arial"/>
                <a:cs typeface="Arial"/>
                <a:sym typeface="Arial"/>
              </a:rPr>
              <a:t>1</a:t>
            </a:r>
            <a:r>
              <a:rPr lang="ja-JP" altLang="en-US" sz="1100" b="0" i="0" u="none" strike="noStrike" cap="none">
                <a:solidFill>
                  <a:srgbClr val="000000"/>
                </a:solidFill>
                <a:effectLst/>
                <a:latin typeface="Arial"/>
                <a:cs typeface="Arial"/>
                <a:sym typeface="Arial"/>
              </a:rPr>
              <a:t>は</a:t>
            </a:r>
            <a:r>
              <a:rPr lang="en-US" altLang="ja-JP" sz="1100" b="0" i="0" u="none" strike="noStrike" cap="none" dirty="0">
                <a:solidFill>
                  <a:srgbClr val="000000"/>
                </a:solidFill>
                <a:effectLst/>
                <a:latin typeface="Arial"/>
                <a:cs typeface="Arial"/>
                <a:sym typeface="Arial"/>
              </a:rPr>
              <a:t>CUI</a:t>
            </a:r>
            <a:r>
              <a:rPr lang="ja-JP" altLang="en-US" sz="1100" b="0" i="0" u="none" strike="noStrike" cap="none">
                <a:solidFill>
                  <a:srgbClr val="000000"/>
                </a:solidFill>
                <a:effectLst/>
                <a:latin typeface="Arial"/>
                <a:cs typeface="Arial"/>
                <a:sym typeface="Arial"/>
              </a:rPr>
              <a:t>・</a:t>
            </a:r>
            <a:r>
              <a:rPr lang="en-US" altLang="ja-JP" sz="1100" b="0" i="0" u="none" strike="noStrike" cap="none" dirty="0">
                <a:solidFill>
                  <a:srgbClr val="000000"/>
                </a:solidFill>
                <a:effectLst/>
                <a:latin typeface="Arial"/>
                <a:cs typeface="Arial"/>
                <a:sym typeface="Arial"/>
              </a:rPr>
              <a:t>10</a:t>
            </a:r>
            <a:r>
              <a:rPr lang="ja-JP" altLang="en-US" sz="1100" b="0" i="0" u="none" strike="noStrike" cap="none">
                <a:solidFill>
                  <a:srgbClr val="000000"/>
                </a:solidFill>
                <a:effectLst/>
                <a:latin typeface="Arial"/>
                <a:cs typeface="Arial"/>
                <a:sym typeface="Arial"/>
              </a:rPr>
              <a:t>は</a:t>
            </a:r>
            <a:r>
              <a:rPr lang="en-US" altLang="ja-JP" sz="1100" b="0" i="0" u="none" strike="noStrike" cap="none" dirty="0">
                <a:solidFill>
                  <a:srgbClr val="000000"/>
                </a:solidFill>
                <a:effectLst/>
                <a:latin typeface="Arial"/>
                <a:cs typeface="Arial"/>
                <a:sym typeface="Arial"/>
              </a:rPr>
              <a:t>GUI</a:t>
            </a:r>
            <a:r>
              <a:rPr lang="ja-JP" altLang="en-US" sz="1100" b="0" i="0" u="none" strike="noStrike" cap="none">
                <a:solidFill>
                  <a:srgbClr val="000000"/>
                </a:solidFill>
                <a:effectLst/>
                <a:latin typeface="Arial"/>
                <a:cs typeface="Arial"/>
                <a:sym typeface="Arial"/>
              </a:rPr>
              <a:t>の</a:t>
            </a:r>
            <a:r>
              <a:rPr lang="en-US" altLang="ja-JP" sz="1100" b="0" i="0" u="none" strike="noStrike" cap="none" dirty="0">
                <a:solidFill>
                  <a:srgbClr val="000000"/>
                </a:solidFill>
                <a:effectLst/>
                <a:latin typeface="Arial"/>
                <a:cs typeface="Arial"/>
                <a:sym typeface="Arial"/>
              </a:rPr>
              <a:t>10</a:t>
            </a:r>
            <a:r>
              <a:rPr lang="ja-JP" altLang="en-US" sz="1100" b="0" i="0" u="none" strike="noStrike" cap="none">
                <a:solidFill>
                  <a:srgbClr val="000000"/>
                </a:solidFill>
                <a:effectLst/>
                <a:latin typeface="Arial"/>
                <a:cs typeface="Arial"/>
                <a:sym typeface="Arial"/>
              </a:rPr>
              <a:t>段階での評価</a:t>
            </a:r>
            <a:endParaRPr lang="en-US" sz="1100" b="0" i="0" u="none" strike="noStrike" cap="none" dirty="0">
              <a:solidFill>
                <a:srgbClr val="000000"/>
              </a:solidFill>
              <a:effectLst/>
              <a:latin typeface="Arial"/>
              <a:cs typeface="Arial"/>
              <a:sym typeface="Arial"/>
            </a:endParaRPr>
          </a:p>
        </p:txBody>
      </p:sp>
    </p:spTree>
    <p:extLst>
      <p:ext uri="{BB962C8B-B14F-4D97-AF65-F5344CB8AC3E}">
        <p14:creationId xmlns:p14="http://schemas.microsoft.com/office/powerpoint/2010/main" val="488489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ja-JP" altLang="en-US"/>
              <a:t>最後に</a:t>
            </a:r>
            <a:endParaRPr lang="en-US" dirty="0"/>
          </a:p>
          <a:p>
            <a:r>
              <a:rPr lang="ja-JP" altLang="en-US"/>
              <a:t>つまり，</a:t>
            </a:r>
            <a:r>
              <a:rPr lang="en-US" altLang="ja-JP" dirty="0"/>
              <a:t>GUI</a:t>
            </a:r>
            <a:r>
              <a:rPr lang="ja-JP" altLang="en-US"/>
              <a:t>というのはコマンドラインを覚えなくても，</a:t>
            </a:r>
            <a:r>
              <a:rPr lang="en-US" altLang="ja-JP" dirty="0"/>
              <a:t>git</a:t>
            </a:r>
            <a:r>
              <a:rPr lang="ja-JP" altLang="en-US"/>
              <a:t>の機能を初心者でも簡単に使えるということです</a:t>
            </a:r>
            <a:endParaRPr lang="en-US" dirty="0"/>
          </a:p>
        </p:txBody>
      </p:sp>
    </p:spTree>
    <p:extLst>
      <p:ext uri="{BB962C8B-B14F-4D97-AF65-F5344CB8AC3E}">
        <p14:creationId xmlns:p14="http://schemas.microsoft.com/office/powerpoint/2010/main" val="1485672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98" name="Shape 29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8411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7"/>
        <p:cNvGrpSpPr/>
        <p:nvPr/>
      </p:nvGrpSpPr>
      <p:grpSpPr>
        <a:xfrm>
          <a:off x="0" y="0"/>
          <a:ext cx="0" cy="0"/>
          <a:chOff x="0" y="0"/>
          <a:chExt cx="0" cy="0"/>
        </a:xfrm>
      </p:grpSpPr>
      <p:grpSp>
        <p:nvGrpSpPr>
          <p:cNvPr id="68" name="Shape 68"/>
          <p:cNvGrpSpPr/>
          <p:nvPr/>
        </p:nvGrpSpPr>
        <p:grpSpPr>
          <a:xfrm>
            <a:off x="0" y="-6350"/>
            <a:ext cx="9144100" cy="5149935"/>
            <a:chOff x="0" y="-8467"/>
            <a:chExt cx="12192133" cy="6866580"/>
          </a:xfrm>
        </p:grpSpPr>
        <p:sp>
          <p:nvSpPr>
            <p:cNvPr id="69" name="Shape 69"/>
            <p:cNvSpPr/>
            <p:nvPr/>
          </p:nvSpPr>
          <p:spPr>
            <a:xfrm>
              <a:off x="0" y="-7862"/>
              <a:ext cx="863600" cy="5698067"/>
            </a:xfrm>
            <a:custGeom>
              <a:avLst/>
              <a:gdLst/>
              <a:ahLst/>
              <a:cxnLst/>
              <a:rect l="0" t="0" r="0" b="0"/>
              <a:pathLst>
                <a:path w="863600" h="5698067" extrusionOk="0">
                  <a:moveTo>
                    <a:pt x="0" y="8467"/>
                  </a:moveTo>
                  <a:lnTo>
                    <a:pt x="863600" y="0"/>
                  </a:lnTo>
                  <a:lnTo>
                    <a:pt x="863600" y="16934"/>
                  </a:lnTo>
                  <a:lnTo>
                    <a:pt x="0" y="5698067"/>
                  </a:lnTo>
                  <a:lnTo>
                    <a:pt x="0" y="8467"/>
                  </a:lnTo>
                  <a:close/>
                </a:path>
              </a:pathLst>
            </a:custGeom>
            <a:solidFill>
              <a:schemeClr val="accent1">
                <a:alpha val="69800"/>
              </a:schemeClr>
            </a:solidFill>
            <a:ln>
              <a:noFill/>
            </a:ln>
          </p:spPr>
        </p:sp>
        <p:cxnSp>
          <p:nvCxnSpPr>
            <p:cNvPr id="70" name="Shape 70"/>
            <p:cNvCxnSpPr/>
            <p:nvPr/>
          </p:nvCxnSpPr>
          <p:spPr>
            <a:xfrm>
              <a:off x="9371012" y="0"/>
              <a:ext cx="1219200" cy="6858000"/>
            </a:xfrm>
            <a:prstGeom prst="straightConnector1">
              <a:avLst/>
            </a:prstGeom>
            <a:noFill/>
            <a:ln w="9525" cap="flat" cmpd="sng">
              <a:solidFill>
                <a:schemeClr val="accent1">
                  <a:alpha val="69800"/>
                </a:schemeClr>
              </a:solidFill>
              <a:prstDash val="solid"/>
              <a:round/>
              <a:headEnd type="none" w="sm" len="sm"/>
              <a:tailEnd type="none" w="sm" len="sm"/>
            </a:ln>
          </p:spPr>
        </p:cxnSp>
        <p:cxnSp>
          <p:nvCxnSpPr>
            <p:cNvPr id="71" name="Shape 71"/>
            <p:cNvCxnSpPr/>
            <p:nvPr/>
          </p:nvCxnSpPr>
          <p:spPr>
            <a:xfrm flipH="1">
              <a:off x="7425125" y="3681413"/>
              <a:ext cx="4763700" cy="3176700"/>
            </a:xfrm>
            <a:prstGeom prst="straightConnector1">
              <a:avLst/>
            </a:prstGeom>
            <a:noFill/>
            <a:ln w="9525" cap="flat" cmpd="sng">
              <a:solidFill>
                <a:schemeClr val="accent1">
                  <a:alpha val="69800"/>
                </a:schemeClr>
              </a:solidFill>
              <a:prstDash val="solid"/>
              <a:round/>
              <a:headEnd type="none" w="sm" len="sm"/>
              <a:tailEnd type="none" w="sm" len="sm"/>
            </a:ln>
          </p:spPr>
        </p:cxnSp>
        <p:sp>
          <p:nvSpPr>
            <p:cNvPr id="72" name="Shape 72"/>
            <p:cNvSpPr/>
            <p:nvPr/>
          </p:nvSpPr>
          <p:spPr>
            <a:xfrm>
              <a:off x="9181476" y="-8467"/>
              <a:ext cx="3007349" cy="6866467"/>
            </a:xfrm>
            <a:custGeom>
              <a:avLst/>
              <a:gdLst/>
              <a:ahLst/>
              <a:cxnLst/>
              <a:rect l="0" t="0" r="0" b="0"/>
              <a:pathLst>
                <a:path w="3007349" h="6866467" extrusionOk="0">
                  <a:moveTo>
                    <a:pt x="2045532" y="0"/>
                  </a:moveTo>
                  <a:lnTo>
                    <a:pt x="3007349" y="0"/>
                  </a:lnTo>
                  <a:lnTo>
                    <a:pt x="3007349" y="6866467"/>
                  </a:lnTo>
                  <a:lnTo>
                    <a:pt x="0" y="6866467"/>
                  </a:lnTo>
                  <a:lnTo>
                    <a:pt x="2045532" y="0"/>
                  </a:lnTo>
                  <a:close/>
                </a:path>
              </a:pathLst>
            </a:custGeom>
            <a:solidFill>
              <a:schemeClr val="accent1">
                <a:alpha val="35690"/>
              </a:schemeClr>
            </a:solidFill>
            <a:ln>
              <a:noFill/>
            </a:ln>
          </p:spPr>
        </p:sp>
        <p:sp>
          <p:nvSpPr>
            <p:cNvPr id="73" name="Shape 73"/>
            <p:cNvSpPr/>
            <p:nvPr/>
          </p:nvSpPr>
          <p:spPr>
            <a:xfrm>
              <a:off x="9603442" y="-8467"/>
              <a:ext cx="2586178" cy="6866467"/>
            </a:xfrm>
            <a:custGeom>
              <a:avLst/>
              <a:gdLst/>
              <a:ahLst/>
              <a:cxnLst/>
              <a:rect l="0" t="0" r="0" b="0"/>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74" name="Shape 74"/>
            <p:cNvSpPr/>
            <p:nvPr/>
          </p:nvSpPr>
          <p:spPr>
            <a:xfrm>
              <a:off x="8932333" y="3048000"/>
              <a:ext cx="3259800" cy="3810000"/>
            </a:xfrm>
            <a:prstGeom prst="triangle">
              <a:avLst>
                <a:gd name="adj" fmla="val 100000"/>
              </a:avLst>
            </a:prstGeom>
            <a:solidFill>
              <a:srgbClr val="16B0E3">
                <a:alpha val="65880"/>
              </a:srgbClr>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75" name="Shape 75"/>
            <p:cNvSpPr/>
            <p:nvPr/>
          </p:nvSpPr>
          <p:spPr>
            <a:xfrm>
              <a:off x="9334500" y="-8467"/>
              <a:ext cx="2850868" cy="6866467"/>
            </a:xfrm>
            <a:custGeom>
              <a:avLst/>
              <a:gdLst/>
              <a:ahLst/>
              <a:cxnLst/>
              <a:rect l="0" t="0" r="0" b="0"/>
              <a:pathLst>
                <a:path w="2858013" h="6866467" extrusionOk="0">
                  <a:moveTo>
                    <a:pt x="0" y="0"/>
                  </a:moveTo>
                  <a:lnTo>
                    <a:pt x="2858013" y="0"/>
                  </a:lnTo>
                  <a:lnTo>
                    <a:pt x="2858013" y="6866467"/>
                  </a:lnTo>
                  <a:lnTo>
                    <a:pt x="2473942" y="6866467"/>
                  </a:lnTo>
                  <a:lnTo>
                    <a:pt x="0" y="0"/>
                  </a:lnTo>
                  <a:close/>
                </a:path>
              </a:pathLst>
            </a:custGeom>
            <a:solidFill>
              <a:srgbClr val="16B0E3">
                <a:alpha val="49800"/>
              </a:srgbClr>
            </a:solidFill>
            <a:ln>
              <a:noFill/>
            </a:ln>
          </p:spPr>
        </p:sp>
        <p:sp>
          <p:nvSpPr>
            <p:cNvPr id="76" name="Shape 76"/>
            <p:cNvSpPr/>
            <p:nvPr/>
          </p:nvSpPr>
          <p:spPr>
            <a:xfrm>
              <a:off x="10898730" y="-8467"/>
              <a:ext cx="1290094" cy="6858000"/>
            </a:xfrm>
            <a:custGeom>
              <a:avLst/>
              <a:gdLst/>
              <a:ahLst/>
              <a:cxnLst/>
              <a:rect l="0" t="0" r="0" b="0"/>
              <a:pathLst>
                <a:path w="1290094" h="6858000" extrusionOk="0">
                  <a:moveTo>
                    <a:pt x="1019735" y="0"/>
                  </a:moveTo>
                  <a:lnTo>
                    <a:pt x="1290094" y="0"/>
                  </a:lnTo>
                  <a:lnTo>
                    <a:pt x="1290094" y="6858000"/>
                  </a:lnTo>
                  <a:lnTo>
                    <a:pt x="0" y="6858000"/>
                  </a:lnTo>
                  <a:lnTo>
                    <a:pt x="1019735" y="0"/>
                  </a:lnTo>
                  <a:close/>
                </a:path>
              </a:pathLst>
            </a:custGeom>
            <a:solidFill>
              <a:schemeClr val="accent2">
                <a:alpha val="69800"/>
              </a:schemeClr>
            </a:solidFill>
            <a:ln>
              <a:noFill/>
            </a:ln>
          </p:spPr>
        </p:sp>
        <p:sp>
          <p:nvSpPr>
            <p:cNvPr id="77" name="Shape 77"/>
            <p:cNvSpPr/>
            <p:nvPr/>
          </p:nvSpPr>
          <p:spPr>
            <a:xfrm>
              <a:off x="10938999" y="-8467"/>
              <a:ext cx="1249825" cy="6858000"/>
            </a:xfrm>
            <a:custGeom>
              <a:avLst/>
              <a:gdLst/>
              <a:ahLst/>
              <a:cxnLst/>
              <a:rect l="0" t="0" r="0" b="0"/>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78" name="Shape 78"/>
            <p:cNvSpPr/>
            <p:nvPr/>
          </p:nvSpPr>
          <p:spPr>
            <a:xfrm>
              <a:off x="10371666" y="3589867"/>
              <a:ext cx="1817100" cy="3268200"/>
            </a:xfrm>
            <a:prstGeom prst="triangle">
              <a:avLst>
                <a:gd name="adj" fmla="val 100000"/>
              </a:avLst>
            </a:prstGeom>
            <a:solidFill>
              <a:srgbClr val="16B0E3">
                <a:alpha val="65880"/>
              </a:srgbClr>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grpSp>
      <p:sp>
        <p:nvSpPr>
          <p:cNvPr id="79" name="Shape 79"/>
          <p:cNvSpPr txBox="1">
            <a:spLocks noGrp="1"/>
          </p:cNvSpPr>
          <p:nvPr>
            <p:ph type="ctrTitle"/>
          </p:nvPr>
        </p:nvSpPr>
        <p:spPr>
          <a:xfrm>
            <a:off x="1130300" y="1803400"/>
            <a:ext cx="5825100" cy="1234800"/>
          </a:xfrm>
          <a:prstGeom prst="rect">
            <a:avLst/>
          </a:prstGeom>
          <a:noFill/>
          <a:ln>
            <a:noFill/>
          </a:ln>
        </p:spPr>
        <p:txBody>
          <a:bodyPr spcFirstLastPara="1" wrap="square" lIns="68575" tIns="34275" rIns="68575" bIns="34275" anchor="b" anchorCtr="0"/>
          <a:lstStyle>
            <a:lvl1pPr marR="0" lvl="0" algn="r" rtl="0">
              <a:spcBef>
                <a:spcPts val="0"/>
              </a:spcBef>
              <a:spcAft>
                <a:spcPts val="0"/>
              </a:spcAft>
              <a:buClr>
                <a:schemeClr val="accent1"/>
              </a:buClr>
              <a:buSzPts val="4100"/>
              <a:buFont typeface="Trebuchet MS"/>
              <a:buNone/>
              <a:defRPr sz="41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80" name="Shape 80"/>
          <p:cNvSpPr txBox="1">
            <a:spLocks noGrp="1"/>
          </p:cNvSpPr>
          <p:nvPr>
            <p:ph type="subTitle" idx="1"/>
          </p:nvPr>
        </p:nvSpPr>
        <p:spPr>
          <a:xfrm>
            <a:off x="1130300" y="3038125"/>
            <a:ext cx="5825100" cy="822600"/>
          </a:xfrm>
          <a:prstGeom prst="rect">
            <a:avLst/>
          </a:prstGeom>
          <a:noFill/>
          <a:ln>
            <a:noFill/>
          </a:ln>
        </p:spPr>
        <p:txBody>
          <a:bodyPr spcFirstLastPara="1" wrap="square" lIns="68575" tIns="34275" rIns="68575" bIns="34275" anchor="t" anchorCtr="0"/>
          <a:lstStyle>
            <a:lvl1pPr marR="0" lvl="0" algn="r" rtl="0">
              <a:spcBef>
                <a:spcPts val="800"/>
              </a:spcBef>
              <a:spcAft>
                <a:spcPts val="0"/>
              </a:spcAft>
              <a:buClr>
                <a:schemeClr val="accent1"/>
              </a:buClr>
              <a:buSzPts val="1100"/>
              <a:buFont typeface="Noto Sans Symbols"/>
              <a:buNone/>
              <a:defRPr sz="1400" b="0" i="0" u="none" strike="noStrike" cap="none">
                <a:solidFill>
                  <a:srgbClr val="7F7F7F"/>
                </a:solidFill>
                <a:latin typeface="Trebuchet MS"/>
                <a:ea typeface="Trebuchet MS"/>
                <a:cs typeface="Trebuchet MS"/>
                <a:sym typeface="Trebuchet MS"/>
              </a:defRPr>
            </a:lvl1pPr>
            <a:lvl2pPr marR="0" lvl="1" algn="ctr"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2pPr>
            <a:lvl3pPr marR="0" lvl="2" algn="ctr"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3pPr>
            <a:lvl4pPr marR="0" lvl="3"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4pPr>
            <a:lvl5pPr marR="0" lvl="4"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5pPr>
            <a:lvl6pPr marR="0" lvl="5"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6pPr>
            <a:lvl7pPr marR="0" lvl="6"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7pPr>
            <a:lvl8pPr marR="0" lvl="7"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8pPr>
            <a:lvl9pPr marR="0" lvl="8"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9pPr>
          </a:lstStyle>
          <a:p>
            <a:endParaRPr/>
          </a:p>
        </p:txBody>
      </p:sp>
      <p:sp>
        <p:nvSpPr>
          <p:cNvPr id="81" name="Shape 81"/>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3" name="Shape 83"/>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86" name="Shape 86"/>
          <p:cNvSpPr txBox="1">
            <a:spLocks noGrp="1"/>
          </p:cNvSpPr>
          <p:nvPr>
            <p:ph type="body" idx="1"/>
          </p:nvPr>
        </p:nvSpPr>
        <p:spPr>
          <a:xfrm>
            <a:off x="508000" y="1620442"/>
            <a:ext cx="6447600" cy="29106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9" name="Shape 89"/>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508001" y="2025650"/>
            <a:ext cx="6447600" cy="1370100"/>
          </a:xfrm>
          <a:prstGeom prst="rect">
            <a:avLst/>
          </a:prstGeom>
          <a:noFill/>
          <a:ln>
            <a:noFill/>
          </a:ln>
        </p:spPr>
        <p:txBody>
          <a:bodyPr spcFirstLastPara="1" wrap="square" lIns="68575" tIns="34275" rIns="68575" bIns="34275" anchor="b" anchorCtr="0"/>
          <a:lstStyle>
            <a:lvl1pPr marR="0" lvl="0" algn="l" rtl="0">
              <a:spcBef>
                <a:spcPts val="0"/>
              </a:spcBef>
              <a:spcAft>
                <a:spcPts val="0"/>
              </a:spcAft>
              <a:buClr>
                <a:schemeClr val="accent1"/>
              </a:buClr>
              <a:buSzPts val="3000"/>
              <a:buFont typeface="Trebuchet MS"/>
              <a:buNone/>
              <a:defRPr sz="30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92" name="Shape 92"/>
          <p:cNvSpPr txBox="1">
            <a:spLocks noGrp="1"/>
          </p:cNvSpPr>
          <p:nvPr>
            <p:ph type="body" idx="1"/>
          </p:nvPr>
        </p:nvSpPr>
        <p:spPr>
          <a:xfrm>
            <a:off x="508001" y="3395586"/>
            <a:ext cx="6447600" cy="6453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1200"/>
              <a:buFont typeface="Noto Sans Symbols"/>
              <a:buNone/>
              <a:defRPr sz="1500" b="0" i="0" u="none" strike="noStrike" cap="none">
                <a:solidFill>
                  <a:srgbClr val="7F7F7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98" name="Shape 98"/>
          <p:cNvSpPr txBox="1">
            <a:spLocks noGrp="1"/>
          </p:cNvSpPr>
          <p:nvPr>
            <p:ph type="body" idx="1"/>
          </p:nvPr>
        </p:nvSpPr>
        <p:spPr>
          <a:xfrm>
            <a:off x="508000" y="1620442"/>
            <a:ext cx="3138000" cy="29106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3817477" y="1620442"/>
            <a:ext cx="3138000" cy="29106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05" name="Shape 105"/>
          <p:cNvSpPr txBox="1">
            <a:spLocks noGrp="1"/>
          </p:cNvSpPr>
          <p:nvPr>
            <p:ph type="body" idx="1"/>
          </p:nvPr>
        </p:nvSpPr>
        <p:spPr>
          <a:xfrm>
            <a:off x="506809" y="1620737"/>
            <a:ext cx="3139200" cy="432300"/>
          </a:xfrm>
          <a:prstGeom prst="rect">
            <a:avLst/>
          </a:prstGeom>
          <a:noFill/>
          <a:ln>
            <a:noFill/>
          </a:ln>
        </p:spPr>
        <p:txBody>
          <a:bodyPr spcFirstLastPara="1" wrap="square" lIns="68575" tIns="34275" rIns="68575" bIns="34275" anchor="b" anchorCtr="0"/>
          <a:lstStyle>
            <a:lvl1pPr marL="457200" marR="0" lvl="0" indent="-228600" algn="l" rtl="0">
              <a:spcBef>
                <a:spcPts val="800"/>
              </a:spcBef>
              <a:spcAft>
                <a:spcPts val="0"/>
              </a:spcAft>
              <a:buClr>
                <a:schemeClr val="accent1"/>
              </a:buClr>
              <a:buSzPts val="140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200"/>
              <a:buFont typeface="Noto Sans Symbols"/>
              <a:buNone/>
              <a:defRPr sz="1500" b="1"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100"/>
              <a:buFont typeface="Noto Sans Symbols"/>
              <a:buNone/>
              <a:defRPr sz="1400" b="1"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9pPr>
          </a:lstStyle>
          <a:p>
            <a:endParaRPr/>
          </a:p>
        </p:txBody>
      </p:sp>
      <p:sp>
        <p:nvSpPr>
          <p:cNvPr id="106" name="Shape 106"/>
          <p:cNvSpPr txBox="1">
            <a:spLocks noGrp="1"/>
          </p:cNvSpPr>
          <p:nvPr>
            <p:ph type="body" idx="2"/>
          </p:nvPr>
        </p:nvSpPr>
        <p:spPr>
          <a:xfrm>
            <a:off x="506809" y="2052934"/>
            <a:ext cx="3139200" cy="24780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07" name="Shape 107"/>
          <p:cNvSpPr txBox="1">
            <a:spLocks noGrp="1"/>
          </p:cNvSpPr>
          <p:nvPr>
            <p:ph type="body" idx="3"/>
          </p:nvPr>
        </p:nvSpPr>
        <p:spPr>
          <a:xfrm>
            <a:off x="3816287" y="1620737"/>
            <a:ext cx="3139200" cy="432300"/>
          </a:xfrm>
          <a:prstGeom prst="rect">
            <a:avLst/>
          </a:prstGeom>
          <a:noFill/>
          <a:ln>
            <a:noFill/>
          </a:ln>
        </p:spPr>
        <p:txBody>
          <a:bodyPr spcFirstLastPara="1" wrap="square" lIns="68575" tIns="34275" rIns="68575" bIns="34275" anchor="b" anchorCtr="0"/>
          <a:lstStyle>
            <a:lvl1pPr marL="457200" marR="0" lvl="0" indent="-228600" algn="l" rtl="0">
              <a:spcBef>
                <a:spcPts val="800"/>
              </a:spcBef>
              <a:spcAft>
                <a:spcPts val="0"/>
              </a:spcAft>
              <a:buClr>
                <a:schemeClr val="accent1"/>
              </a:buClr>
              <a:buSzPts val="140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200"/>
              <a:buFont typeface="Noto Sans Symbols"/>
              <a:buNone/>
              <a:defRPr sz="1500" b="1"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100"/>
              <a:buFont typeface="Noto Sans Symbols"/>
              <a:buNone/>
              <a:defRPr sz="1400" b="1"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9pPr>
          </a:lstStyle>
          <a:p>
            <a:endParaRPr/>
          </a:p>
        </p:txBody>
      </p:sp>
      <p:sp>
        <p:nvSpPr>
          <p:cNvPr id="108" name="Shape 108"/>
          <p:cNvSpPr txBox="1">
            <a:spLocks noGrp="1"/>
          </p:cNvSpPr>
          <p:nvPr>
            <p:ph type="body" idx="4"/>
          </p:nvPr>
        </p:nvSpPr>
        <p:spPr>
          <a:xfrm>
            <a:off x="3816288" y="2052934"/>
            <a:ext cx="3139200" cy="24780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09" name="Shape 109"/>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1" name="Shape 111"/>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14" name="Shape 114"/>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5" name="Shape 115"/>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7"/>
        <p:cNvGrpSpPr/>
        <p:nvPr/>
      </p:nvGrpSpPr>
      <p:grpSpPr>
        <a:xfrm>
          <a:off x="0" y="0"/>
          <a:ext cx="0" cy="0"/>
          <a:chOff x="0" y="0"/>
          <a:chExt cx="0" cy="0"/>
        </a:xfrm>
      </p:grpSpPr>
      <p:sp>
        <p:nvSpPr>
          <p:cNvPr id="118" name="Shape 118"/>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9" name="Shape 119"/>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20" name="Shape 120"/>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508000" y="1123953"/>
            <a:ext cx="2890800" cy="958800"/>
          </a:xfrm>
          <a:prstGeom prst="rect">
            <a:avLst/>
          </a:prstGeom>
          <a:noFill/>
          <a:ln>
            <a:noFill/>
          </a:ln>
        </p:spPr>
        <p:txBody>
          <a:bodyPr spcFirstLastPara="1" wrap="square" lIns="68575" tIns="34275" rIns="68575" bIns="34275" anchor="b" anchorCtr="0"/>
          <a:lstStyle>
            <a:lvl1pPr marR="0" lvl="0" algn="l" rtl="0">
              <a:spcBef>
                <a:spcPts val="0"/>
              </a:spcBef>
              <a:spcAft>
                <a:spcPts val="0"/>
              </a:spcAft>
              <a:buClr>
                <a:schemeClr val="accent1"/>
              </a:buClr>
              <a:buSzPts val="1500"/>
              <a:buFont typeface="Trebuchet MS"/>
              <a:buNone/>
              <a:defRPr sz="15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23" name="Shape 123"/>
          <p:cNvSpPr txBox="1">
            <a:spLocks noGrp="1"/>
          </p:cNvSpPr>
          <p:nvPr>
            <p:ph type="body" idx="1"/>
          </p:nvPr>
        </p:nvSpPr>
        <p:spPr>
          <a:xfrm>
            <a:off x="3570346" y="386193"/>
            <a:ext cx="3385200" cy="41448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24" name="Shape 124"/>
          <p:cNvSpPr txBox="1">
            <a:spLocks noGrp="1"/>
          </p:cNvSpPr>
          <p:nvPr>
            <p:ph type="body" idx="2"/>
          </p:nvPr>
        </p:nvSpPr>
        <p:spPr>
          <a:xfrm>
            <a:off x="508000" y="2082802"/>
            <a:ext cx="2890800" cy="19383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9pPr>
          </a:lstStyle>
          <a:p>
            <a:endParaRPr/>
          </a:p>
        </p:txBody>
      </p:sp>
      <p:sp>
        <p:nvSpPr>
          <p:cNvPr id="125" name="Shape 125"/>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27" name="Shape 127"/>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508000" y="3600450"/>
            <a:ext cx="6447600" cy="425100"/>
          </a:xfrm>
          <a:prstGeom prst="rect">
            <a:avLst/>
          </a:prstGeom>
          <a:noFill/>
          <a:ln>
            <a:noFill/>
          </a:ln>
        </p:spPr>
        <p:txBody>
          <a:bodyPr spcFirstLastPara="1" wrap="square" lIns="68575" tIns="34275" rIns="68575" bIns="34275" anchor="b" anchorCtr="0"/>
          <a:lstStyle>
            <a:lvl1pPr marR="0" lvl="0" algn="l" rtl="0">
              <a:spcBef>
                <a:spcPts val="0"/>
              </a:spcBef>
              <a:spcAft>
                <a:spcPts val="0"/>
              </a:spcAft>
              <a:buClr>
                <a:schemeClr val="accent1"/>
              </a:buClr>
              <a:buSzPts val="1800"/>
              <a:buFont typeface="Trebuchet MS"/>
              <a:buNone/>
              <a:defRPr sz="18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30" name="Shape 130"/>
          <p:cNvSpPr>
            <a:spLocks noGrp="1"/>
          </p:cNvSpPr>
          <p:nvPr>
            <p:ph type="pic" idx="2"/>
          </p:nvPr>
        </p:nvSpPr>
        <p:spPr>
          <a:xfrm>
            <a:off x="508000" y="457200"/>
            <a:ext cx="6447600" cy="2884200"/>
          </a:xfrm>
          <a:prstGeom prst="rect">
            <a:avLst/>
          </a:prstGeom>
          <a:noFill/>
          <a:ln>
            <a:noFill/>
          </a:ln>
        </p:spPr>
        <p:txBody>
          <a:bodyPr spcFirstLastPara="1" wrap="square" lIns="68575" tIns="34275" rIns="68575" bIns="34275" anchor="t" anchorCtr="0"/>
          <a:lstStyle>
            <a:lvl1pPr marR="0" lvl="0" algn="ctr"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1pPr>
            <a:lvl2pPr marR="0" lvl="1"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2pPr>
            <a:lvl3pPr marR="0" lvl="2"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3pPr>
            <a:lvl4pPr marR="0" lvl="3"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4pPr>
            <a:lvl5pPr marR="0" lvl="4"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5pPr>
            <a:lvl6pPr marR="0" lvl="5"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6pPr>
            <a:lvl7pPr marR="0" lvl="6"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7pPr>
            <a:lvl8pPr marR="0" lvl="7"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8pPr>
            <a:lvl9pPr marR="0" lvl="8"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9pPr>
          </a:lstStyle>
          <a:p>
            <a:endParaRPr/>
          </a:p>
        </p:txBody>
      </p:sp>
      <p:sp>
        <p:nvSpPr>
          <p:cNvPr id="131" name="Shape 131"/>
          <p:cNvSpPr txBox="1">
            <a:spLocks noGrp="1"/>
          </p:cNvSpPr>
          <p:nvPr>
            <p:ph type="body" idx="1"/>
          </p:nvPr>
        </p:nvSpPr>
        <p:spPr>
          <a:xfrm>
            <a:off x="508000" y="4025503"/>
            <a:ext cx="6447600" cy="5055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9pPr>
          </a:lstStyle>
          <a:p>
            <a:endParaRPr/>
          </a:p>
        </p:txBody>
      </p:sp>
      <p:sp>
        <p:nvSpPr>
          <p:cNvPr id="132" name="Shape 132"/>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3" name="Shape 133"/>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
        <p:nvSpPr>
          <p:cNvPr id="134" name="Shape 134"/>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508001" y="457200"/>
            <a:ext cx="6447600" cy="25527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37" name="Shape 137"/>
          <p:cNvSpPr txBox="1">
            <a:spLocks noGrp="1"/>
          </p:cNvSpPr>
          <p:nvPr>
            <p:ph type="body" idx="1"/>
          </p:nvPr>
        </p:nvSpPr>
        <p:spPr>
          <a:xfrm>
            <a:off x="508001" y="3352800"/>
            <a:ext cx="6447600" cy="1178400"/>
          </a:xfrm>
          <a:prstGeom prst="rect">
            <a:avLst/>
          </a:prstGeom>
          <a:noFill/>
          <a:ln>
            <a:noFill/>
          </a:ln>
        </p:spPr>
        <p:txBody>
          <a:bodyPr spcFirstLastPara="1" wrap="square" lIns="68575" tIns="34275" rIns="68575" bIns="34275" anchor="ctr" anchorCtr="0"/>
          <a:lstStyle>
            <a:lvl1pPr marL="457200" marR="0" lvl="0" indent="-228600" algn="l" rtl="0">
              <a:spcBef>
                <a:spcPts val="800"/>
              </a:spcBef>
              <a:spcAft>
                <a:spcPts val="0"/>
              </a:spcAft>
              <a:buClr>
                <a:schemeClr val="accent1"/>
              </a:buClr>
              <a:buSzPts val="1100"/>
              <a:buFont typeface="Noto Sans Symbols"/>
              <a:buNone/>
              <a:defRPr sz="14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38" name="Shape 138"/>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9" name="Shape 139"/>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40" name="Shape 140"/>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698500" y="457200"/>
            <a:ext cx="6070500" cy="22668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43" name="Shape 143"/>
          <p:cNvSpPr txBox="1">
            <a:spLocks noGrp="1"/>
          </p:cNvSpPr>
          <p:nvPr>
            <p:ph type="body" idx="1"/>
          </p:nvPr>
        </p:nvSpPr>
        <p:spPr>
          <a:xfrm>
            <a:off x="1024604" y="2724150"/>
            <a:ext cx="5418300" cy="285900"/>
          </a:xfrm>
          <a:prstGeom prst="rect">
            <a:avLst/>
          </a:prstGeom>
          <a:noFill/>
          <a:ln>
            <a:noFill/>
          </a:ln>
        </p:spPr>
        <p:txBody>
          <a:bodyPr spcFirstLastPara="1" wrap="square" lIns="68575" tIns="34275" rIns="68575" bIns="34275" anchor="ctr" anchorCtr="0"/>
          <a:lstStyle>
            <a:lvl1pPr marL="457200" marR="0" lvl="0" indent="-228600" algn="l" rtl="0">
              <a:spcBef>
                <a:spcPts val="800"/>
              </a:spcBef>
              <a:spcAft>
                <a:spcPts val="0"/>
              </a:spcAft>
              <a:buClr>
                <a:schemeClr val="accent1"/>
              </a:buClr>
              <a:buSzPts val="1000"/>
              <a:buFont typeface="Noto Sans Symbols"/>
              <a:buNone/>
              <a:defRPr sz="1200" b="0" i="0" u="none" strike="noStrike" cap="none">
                <a:solidFill>
                  <a:srgbClr val="7F7F7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44" name="Shape 144"/>
          <p:cNvSpPr txBox="1">
            <a:spLocks noGrp="1"/>
          </p:cNvSpPr>
          <p:nvPr>
            <p:ph type="body" idx="2"/>
          </p:nvPr>
        </p:nvSpPr>
        <p:spPr>
          <a:xfrm>
            <a:off x="508001" y="3352800"/>
            <a:ext cx="6447600" cy="1178400"/>
          </a:xfrm>
          <a:prstGeom prst="rect">
            <a:avLst/>
          </a:prstGeom>
          <a:noFill/>
          <a:ln>
            <a:noFill/>
          </a:ln>
        </p:spPr>
        <p:txBody>
          <a:bodyPr spcFirstLastPara="1" wrap="square" lIns="68575" tIns="34275" rIns="68575" bIns="34275" anchor="ctr" anchorCtr="0"/>
          <a:lstStyle>
            <a:lvl1pPr marL="457200" marR="0" lvl="0" indent="-228600" algn="l" rtl="0">
              <a:spcBef>
                <a:spcPts val="800"/>
              </a:spcBef>
              <a:spcAft>
                <a:spcPts val="0"/>
              </a:spcAft>
              <a:buClr>
                <a:schemeClr val="accent1"/>
              </a:buClr>
              <a:buSzPts val="1100"/>
              <a:buFont typeface="Noto Sans Symbols"/>
              <a:buNone/>
              <a:defRPr sz="14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45" name="Shape 145"/>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46" name="Shape 146"/>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47" name="Shape 147"/>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
        <p:nvSpPr>
          <p:cNvPr id="148" name="Shape 148"/>
          <p:cNvSpPr txBox="1"/>
          <p:nvPr/>
        </p:nvSpPr>
        <p:spPr>
          <a:xfrm>
            <a:off x="406403" y="592783"/>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rgbClr val="9EDFF5"/>
                </a:solidFill>
                <a:latin typeface="Arial"/>
                <a:ea typeface="Arial"/>
                <a:cs typeface="Arial"/>
                <a:sym typeface="Arial"/>
              </a:rPr>
              <a:t>“</a:t>
            </a:r>
            <a:endParaRPr sz="1100"/>
          </a:p>
        </p:txBody>
      </p:sp>
      <p:sp>
        <p:nvSpPr>
          <p:cNvPr id="149" name="Shape 149"/>
          <p:cNvSpPr txBox="1"/>
          <p:nvPr/>
        </p:nvSpPr>
        <p:spPr>
          <a:xfrm>
            <a:off x="6669758" y="2164917"/>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rgbClr val="9EDFF5"/>
                </a:solidFill>
                <a:latin typeface="Arial"/>
                <a:ea typeface="Arial"/>
                <a:cs typeface="Arial"/>
                <a:sym typeface="Arial"/>
              </a:rPr>
              <a:t>”</a:t>
            </a:r>
            <a:endParaRPr sz="11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508001" y="1448991"/>
            <a:ext cx="6447600" cy="1946700"/>
          </a:xfrm>
          <a:prstGeom prst="rect">
            <a:avLst/>
          </a:prstGeom>
          <a:noFill/>
          <a:ln>
            <a:noFill/>
          </a:ln>
        </p:spPr>
        <p:txBody>
          <a:bodyPr spcFirstLastPara="1" wrap="square" lIns="68575" tIns="34275" rIns="68575" bIns="34275" anchor="b"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52" name="Shape 152"/>
          <p:cNvSpPr txBox="1">
            <a:spLocks noGrp="1"/>
          </p:cNvSpPr>
          <p:nvPr>
            <p:ph type="body" idx="1"/>
          </p:nvPr>
        </p:nvSpPr>
        <p:spPr>
          <a:xfrm>
            <a:off x="508001" y="3395586"/>
            <a:ext cx="6447600" cy="11355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1100"/>
              <a:buFont typeface="Noto Sans Symbols"/>
              <a:buNone/>
              <a:defRPr sz="14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53" name="Shape 153"/>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54" name="Shape 154"/>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55" name="Shape 155"/>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698500" y="457200"/>
            <a:ext cx="6070500" cy="22668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58" name="Shape 158"/>
          <p:cNvSpPr txBox="1">
            <a:spLocks noGrp="1"/>
          </p:cNvSpPr>
          <p:nvPr>
            <p:ph type="body" idx="1"/>
          </p:nvPr>
        </p:nvSpPr>
        <p:spPr>
          <a:xfrm>
            <a:off x="507999" y="3009900"/>
            <a:ext cx="6447600" cy="385500"/>
          </a:xfrm>
          <a:prstGeom prst="rect">
            <a:avLst/>
          </a:prstGeom>
          <a:noFill/>
          <a:ln>
            <a:noFill/>
          </a:ln>
        </p:spPr>
        <p:txBody>
          <a:bodyPr spcFirstLastPara="1" wrap="square" lIns="68575" tIns="34275" rIns="68575" bIns="34275" anchor="b" anchorCtr="0"/>
          <a:lstStyle>
            <a:lvl1pPr marL="457200" marR="0" lvl="0" indent="-228600" algn="l" rtl="0">
              <a:spcBef>
                <a:spcPts val="800"/>
              </a:spcBef>
              <a:spcAft>
                <a:spcPts val="0"/>
              </a:spcAft>
              <a:buClr>
                <a:schemeClr val="accent1"/>
              </a:buClr>
              <a:buSzPts val="140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59" name="Shape 159"/>
          <p:cNvSpPr txBox="1">
            <a:spLocks noGrp="1"/>
          </p:cNvSpPr>
          <p:nvPr>
            <p:ph type="body" idx="2"/>
          </p:nvPr>
        </p:nvSpPr>
        <p:spPr>
          <a:xfrm>
            <a:off x="508001" y="3395586"/>
            <a:ext cx="6447600" cy="11355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1100"/>
              <a:buFont typeface="Noto Sans Symbols"/>
              <a:buNone/>
              <a:defRPr sz="1400" b="0" i="0" u="none" strike="noStrike" cap="none">
                <a:solidFill>
                  <a:srgbClr val="7F7F7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60" name="Shape 160"/>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61" name="Shape 161"/>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62" name="Shape 162"/>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
        <p:nvSpPr>
          <p:cNvPr id="163" name="Shape 163"/>
          <p:cNvSpPr txBox="1"/>
          <p:nvPr/>
        </p:nvSpPr>
        <p:spPr>
          <a:xfrm>
            <a:off x="406403" y="592783"/>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rgbClr val="9EDFF5"/>
                </a:solidFill>
                <a:latin typeface="Arial"/>
                <a:ea typeface="Arial"/>
                <a:cs typeface="Arial"/>
                <a:sym typeface="Arial"/>
              </a:rPr>
              <a:t>“</a:t>
            </a:r>
            <a:endParaRPr sz="1100"/>
          </a:p>
        </p:txBody>
      </p:sp>
      <p:sp>
        <p:nvSpPr>
          <p:cNvPr id="164" name="Shape 164"/>
          <p:cNvSpPr txBox="1"/>
          <p:nvPr/>
        </p:nvSpPr>
        <p:spPr>
          <a:xfrm>
            <a:off x="6669758" y="2164917"/>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rgbClr val="9EDFF5"/>
                </a:solidFill>
                <a:latin typeface="Arial"/>
                <a:ea typeface="Arial"/>
                <a:cs typeface="Arial"/>
                <a:sym typeface="Arial"/>
              </a:rPr>
              <a:t>”</a:t>
            </a:r>
            <a:endParaRPr sz="11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514349" y="457200"/>
            <a:ext cx="6441000" cy="22668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67" name="Shape 167"/>
          <p:cNvSpPr txBox="1">
            <a:spLocks noGrp="1"/>
          </p:cNvSpPr>
          <p:nvPr>
            <p:ph type="body" idx="1"/>
          </p:nvPr>
        </p:nvSpPr>
        <p:spPr>
          <a:xfrm>
            <a:off x="507999" y="3009900"/>
            <a:ext cx="6447600" cy="385500"/>
          </a:xfrm>
          <a:prstGeom prst="rect">
            <a:avLst/>
          </a:prstGeom>
          <a:noFill/>
          <a:ln>
            <a:noFill/>
          </a:ln>
        </p:spPr>
        <p:txBody>
          <a:bodyPr spcFirstLastPara="1" wrap="square" lIns="68575" tIns="34275" rIns="68575" bIns="34275" anchor="b" anchorCtr="0"/>
          <a:lstStyle>
            <a:lvl1pPr marL="457200" marR="0" lvl="0" indent="-228600" algn="l" rtl="0">
              <a:spcBef>
                <a:spcPts val="800"/>
              </a:spcBef>
              <a:spcAft>
                <a:spcPts val="0"/>
              </a:spcAft>
              <a:buClr>
                <a:schemeClr val="accent1"/>
              </a:buClr>
              <a:buSzPts val="1400"/>
              <a:buFont typeface="Noto Sans Symbols"/>
              <a:buNone/>
              <a:defRPr sz="1800" b="0" i="0" u="none" strike="noStrike" cap="none">
                <a:solidFill>
                  <a:schemeClr val="accent1"/>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68" name="Shape 168"/>
          <p:cNvSpPr txBox="1">
            <a:spLocks noGrp="1"/>
          </p:cNvSpPr>
          <p:nvPr>
            <p:ph type="body" idx="2"/>
          </p:nvPr>
        </p:nvSpPr>
        <p:spPr>
          <a:xfrm>
            <a:off x="508001" y="3395586"/>
            <a:ext cx="6447600" cy="11355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1100"/>
              <a:buFont typeface="Noto Sans Symbols"/>
              <a:buNone/>
              <a:defRPr sz="1400" b="0" i="0" u="none" strike="noStrike" cap="none">
                <a:solidFill>
                  <a:srgbClr val="7F7F7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69" name="Shape 169"/>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70" name="Shape 170"/>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71" name="Shape 171"/>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74" name="Shape 174"/>
          <p:cNvSpPr txBox="1">
            <a:spLocks noGrp="1"/>
          </p:cNvSpPr>
          <p:nvPr>
            <p:ph type="body" idx="1"/>
          </p:nvPr>
        </p:nvSpPr>
        <p:spPr>
          <a:xfrm rot="5400000">
            <a:off x="2276402" y="-148058"/>
            <a:ext cx="2910600" cy="64476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75" name="Shape 175"/>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76" name="Shape 176"/>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77" name="Shape 177"/>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rot="5400000">
            <a:off x="4495662" y="1937249"/>
            <a:ext cx="3938700" cy="9786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80" name="Shape 180"/>
          <p:cNvSpPr txBox="1">
            <a:spLocks noGrp="1"/>
          </p:cNvSpPr>
          <p:nvPr>
            <p:ph type="body" idx="1"/>
          </p:nvPr>
        </p:nvSpPr>
        <p:spPr>
          <a:xfrm rot="5400000">
            <a:off x="1186114" y="-221100"/>
            <a:ext cx="3938700" cy="52953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81" name="Shape 181"/>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82" name="Shape 182"/>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83" name="Shape 183"/>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0" y="-6350"/>
            <a:ext cx="9144100" cy="5149935"/>
            <a:chOff x="0" y="-8467"/>
            <a:chExt cx="12192133" cy="6866580"/>
          </a:xfrm>
        </p:grpSpPr>
        <p:cxnSp>
          <p:nvCxnSpPr>
            <p:cNvPr id="52" name="Shape 52"/>
            <p:cNvCxnSpPr/>
            <p:nvPr/>
          </p:nvCxnSpPr>
          <p:spPr>
            <a:xfrm>
              <a:off x="9371012" y="0"/>
              <a:ext cx="1219200" cy="6858000"/>
            </a:xfrm>
            <a:prstGeom prst="straightConnector1">
              <a:avLst/>
            </a:prstGeom>
            <a:noFill/>
            <a:ln w="9525" cap="flat" cmpd="sng">
              <a:solidFill>
                <a:schemeClr val="accent1">
                  <a:alpha val="69800"/>
                </a:schemeClr>
              </a:solidFill>
              <a:prstDash val="solid"/>
              <a:round/>
              <a:headEnd type="none" w="sm" len="sm"/>
              <a:tailEnd type="none" w="sm" len="sm"/>
            </a:ln>
          </p:spPr>
        </p:cxnSp>
        <p:cxnSp>
          <p:nvCxnSpPr>
            <p:cNvPr id="53" name="Shape 53"/>
            <p:cNvCxnSpPr/>
            <p:nvPr/>
          </p:nvCxnSpPr>
          <p:spPr>
            <a:xfrm flipH="1">
              <a:off x="7425125" y="3681413"/>
              <a:ext cx="4763700" cy="3176700"/>
            </a:xfrm>
            <a:prstGeom prst="straightConnector1">
              <a:avLst/>
            </a:prstGeom>
            <a:noFill/>
            <a:ln w="9525" cap="flat" cmpd="sng">
              <a:solidFill>
                <a:schemeClr val="accent1">
                  <a:alpha val="69800"/>
                </a:schemeClr>
              </a:solidFill>
              <a:prstDash val="solid"/>
              <a:round/>
              <a:headEnd type="none" w="sm" len="sm"/>
              <a:tailEnd type="none" w="sm" len="sm"/>
            </a:ln>
          </p:spPr>
        </p:cxnSp>
        <p:sp>
          <p:nvSpPr>
            <p:cNvPr id="54" name="Shape 54"/>
            <p:cNvSpPr/>
            <p:nvPr/>
          </p:nvSpPr>
          <p:spPr>
            <a:xfrm>
              <a:off x="9181476" y="-8467"/>
              <a:ext cx="3007349" cy="6866467"/>
            </a:xfrm>
            <a:custGeom>
              <a:avLst/>
              <a:gdLst/>
              <a:ahLst/>
              <a:cxnLst/>
              <a:rect l="0" t="0" r="0" b="0"/>
              <a:pathLst>
                <a:path w="3007349" h="6866467" extrusionOk="0">
                  <a:moveTo>
                    <a:pt x="2045532" y="0"/>
                  </a:moveTo>
                  <a:lnTo>
                    <a:pt x="3007349" y="0"/>
                  </a:lnTo>
                  <a:lnTo>
                    <a:pt x="3007349" y="6866467"/>
                  </a:lnTo>
                  <a:lnTo>
                    <a:pt x="0" y="6866467"/>
                  </a:lnTo>
                  <a:lnTo>
                    <a:pt x="2045532" y="0"/>
                  </a:lnTo>
                  <a:close/>
                </a:path>
              </a:pathLst>
            </a:custGeom>
            <a:solidFill>
              <a:schemeClr val="accent1">
                <a:alpha val="35690"/>
              </a:schemeClr>
            </a:solidFill>
            <a:ln>
              <a:noFill/>
            </a:ln>
          </p:spPr>
        </p:sp>
        <p:sp>
          <p:nvSpPr>
            <p:cNvPr id="55" name="Shape 55"/>
            <p:cNvSpPr/>
            <p:nvPr/>
          </p:nvSpPr>
          <p:spPr>
            <a:xfrm>
              <a:off x="9603442" y="-8467"/>
              <a:ext cx="2586178" cy="6866467"/>
            </a:xfrm>
            <a:custGeom>
              <a:avLst/>
              <a:gdLst/>
              <a:ahLst/>
              <a:cxnLst/>
              <a:rect l="0" t="0" r="0" b="0"/>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6" name="Shape 56"/>
            <p:cNvSpPr/>
            <p:nvPr/>
          </p:nvSpPr>
          <p:spPr>
            <a:xfrm>
              <a:off x="8932333" y="3048000"/>
              <a:ext cx="3259800" cy="3810000"/>
            </a:xfrm>
            <a:prstGeom prst="triangle">
              <a:avLst>
                <a:gd name="adj" fmla="val 100000"/>
              </a:avLst>
            </a:prstGeom>
            <a:solidFill>
              <a:srgbClr val="16B0E3">
                <a:alpha val="65880"/>
              </a:srgbClr>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57" name="Shape 57"/>
            <p:cNvSpPr/>
            <p:nvPr/>
          </p:nvSpPr>
          <p:spPr>
            <a:xfrm>
              <a:off x="9334500" y="-8467"/>
              <a:ext cx="2850868" cy="6866467"/>
            </a:xfrm>
            <a:custGeom>
              <a:avLst/>
              <a:gdLst/>
              <a:ahLst/>
              <a:cxnLst/>
              <a:rect l="0" t="0" r="0" b="0"/>
              <a:pathLst>
                <a:path w="2858013" h="6866467" extrusionOk="0">
                  <a:moveTo>
                    <a:pt x="0" y="0"/>
                  </a:moveTo>
                  <a:lnTo>
                    <a:pt x="2858013" y="0"/>
                  </a:lnTo>
                  <a:lnTo>
                    <a:pt x="2858013" y="6866467"/>
                  </a:lnTo>
                  <a:lnTo>
                    <a:pt x="2473942" y="6866467"/>
                  </a:lnTo>
                  <a:lnTo>
                    <a:pt x="0" y="0"/>
                  </a:lnTo>
                  <a:close/>
                </a:path>
              </a:pathLst>
            </a:custGeom>
            <a:solidFill>
              <a:srgbClr val="16B0E3">
                <a:alpha val="49800"/>
              </a:srgbClr>
            </a:solidFill>
            <a:ln>
              <a:noFill/>
            </a:ln>
          </p:spPr>
        </p:sp>
        <p:sp>
          <p:nvSpPr>
            <p:cNvPr id="58" name="Shape 58"/>
            <p:cNvSpPr/>
            <p:nvPr/>
          </p:nvSpPr>
          <p:spPr>
            <a:xfrm>
              <a:off x="10898730" y="-8467"/>
              <a:ext cx="1290094" cy="6858000"/>
            </a:xfrm>
            <a:custGeom>
              <a:avLst/>
              <a:gdLst/>
              <a:ahLst/>
              <a:cxnLst/>
              <a:rect l="0" t="0" r="0" b="0"/>
              <a:pathLst>
                <a:path w="1290094" h="6858000" extrusionOk="0">
                  <a:moveTo>
                    <a:pt x="1019735" y="0"/>
                  </a:moveTo>
                  <a:lnTo>
                    <a:pt x="1290094" y="0"/>
                  </a:lnTo>
                  <a:lnTo>
                    <a:pt x="1290094" y="6858000"/>
                  </a:lnTo>
                  <a:lnTo>
                    <a:pt x="0" y="6858000"/>
                  </a:lnTo>
                  <a:lnTo>
                    <a:pt x="1019735" y="0"/>
                  </a:lnTo>
                  <a:close/>
                </a:path>
              </a:pathLst>
            </a:custGeom>
            <a:solidFill>
              <a:schemeClr val="accent2">
                <a:alpha val="69800"/>
              </a:schemeClr>
            </a:solidFill>
            <a:ln>
              <a:noFill/>
            </a:ln>
          </p:spPr>
        </p:sp>
        <p:sp>
          <p:nvSpPr>
            <p:cNvPr id="59" name="Shape 59"/>
            <p:cNvSpPr/>
            <p:nvPr/>
          </p:nvSpPr>
          <p:spPr>
            <a:xfrm>
              <a:off x="10938999" y="-8467"/>
              <a:ext cx="1249825" cy="6858000"/>
            </a:xfrm>
            <a:custGeom>
              <a:avLst/>
              <a:gdLst/>
              <a:ahLst/>
              <a:cxnLst/>
              <a:rect l="0" t="0" r="0" b="0"/>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60" name="Shape 60"/>
            <p:cNvSpPr/>
            <p:nvPr/>
          </p:nvSpPr>
          <p:spPr>
            <a:xfrm>
              <a:off x="10371666" y="3589867"/>
              <a:ext cx="1817100" cy="3268200"/>
            </a:xfrm>
            <a:prstGeom prst="triangle">
              <a:avLst>
                <a:gd name="adj" fmla="val 100000"/>
              </a:avLst>
            </a:prstGeom>
            <a:solidFill>
              <a:srgbClr val="16B0E3">
                <a:alpha val="65880"/>
              </a:srgbClr>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61" name="Shape 61"/>
            <p:cNvSpPr/>
            <p:nvPr/>
          </p:nvSpPr>
          <p:spPr>
            <a:xfrm>
              <a:off x="0" y="4013200"/>
              <a:ext cx="448800" cy="2844900"/>
            </a:xfrm>
            <a:prstGeom prst="triangle">
              <a:avLst>
                <a:gd name="adj" fmla="val 0"/>
              </a:avLst>
            </a:prstGeom>
            <a:solidFill>
              <a:schemeClr val="accent1">
                <a:alpha val="69800"/>
              </a:schemeClr>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grpSp>
      <p:sp>
        <p:nvSpPr>
          <p:cNvPr id="62" name="Shape 62"/>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63" name="Shape 63"/>
          <p:cNvSpPr txBox="1">
            <a:spLocks noGrp="1"/>
          </p:cNvSpPr>
          <p:nvPr>
            <p:ph type="body" idx="1"/>
          </p:nvPr>
        </p:nvSpPr>
        <p:spPr>
          <a:xfrm>
            <a:off x="508000" y="1620442"/>
            <a:ext cx="6447600" cy="29106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s://bit.ly/2Ks0mP7"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ctrTitle"/>
          </p:nvPr>
        </p:nvSpPr>
        <p:spPr>
          <a:xfrm>
            <a:off x="1130300" y="1803400"/>
            <a:ext cx="5825100" cy="1234800"/>
          </a:xfrm>
          <a:prstGeom prst="rect">
            <a:avLst/>
          </a:prstGeom>
          <a:noFill/>
          <a:ln>
            <a:noFill/>
          </a:ln>
        </p:spPr>
        <p:txBody>
          <a:bodyPr spcFirstLastPara="1" wrap="square" lIns="68575" tIns="34275" rIns="68575" bIns="34275" anchor="b" anchorCtr="0">
            <a:noAutofit/>
          </a:bodyPr>
          <a:lstStyle/>
          <a:p>
            <a:pPr marL="0" marR="0" lvl="0" indent="0" algn="r" rtl="0">
              <a:spcBef>
                <a:spcPts val="0"/>
              </a:spcBef>
              <a:spcAft>
                <a:spcPts val="0"/>
              </a:spcAft>
              <a:buClr>
                <a:schemeClr val="accent1"/>
              </a:buClr>
              <a:buSzPts val="3600"/>
              <a:buFont typeface="Trebuchet MS"/>
              <a:buNone/>
            </a:pPr>
            <a:r>
              <a:rPr lang="en" sz="3600" b="0" i="0" u="none" strike="noStrike" cap="none" dirty="0">
                <a:solidFill>
                  <a:schemeClr val="accent1"/>
                </a:solidFill>
                <a:latin typeface="Trebuchet MS"/>
                <a:ea typeface="Trebuchet MS"/>
                <a:cs typeface="Trebuchet MS"/>
                <a:sym typeface="Trebuchet MS"/>
              </a:rPr>
              <a:t>第1</a:t>
            </a:r>
            <a:r>
              <a:rPr lang="en-US" sz="3600" dirty="0"/>
              <a:t>3</a:t>
            </a:r>
            <a:r>
              <a:rPr lang="en" sz="3600" b="0" i="0" u="none" strike="noStrike" cap="none" dirty="0">
                <a:solidFill>
                  <a:schemeClr val="accent1"/>
                </a:solidFill>
                <a:latin typeface="Trebuchet MS"/>
                <a:ea typeface="Trebuchet MS"/>
                <a:cs typeface="Trebuchet MS"/>
                <a:sym typeface="Trebuchet MS"/>
              </a:rPr>
              <a:t>回進捗報告会</a:t>
            </a:r>
            <a:endParaRPr sz="3600" b="0" i="0" u="none" strike="noStrike" cap="none" dirty="0">
              <a:solidFill>
                <a:schemeClr val="accent1"/>
              </a:solidFill>
              <a:latin typeface="Trebuchet MS"/>
              <a:ea typeface="Trebuchet MS"/>
              <a:cs typeface="Trebuchet MS"/>
              <a:sym typeface="Trebuchet MS"/>
            </a:endParaRPr>
          </a:p>
        </p:txBody>
      </p:sp>
      <p:sp>
        <p:nvSpPr>
          <p:cNvPr id="189" name="Shape 189"/>
          <p:cNvSpPr txBox="1">
            <a:spLocks noGrp="1"/>
          </p:cNvSpPr>
          <p:nvPr>
            <p:ph type="subTitle" idx="1"/>
          </p:nvPr>
        </p:nvSpPr>
        <p:spPr>
          <a:xfrm>
            <a:off x="1143000" y="3418787"/>
            <a:ext cx="6858000" cy="7590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Clr>
                <a:schemeClr val="accent1"/>
              </a:buClr>
              <a:buSzPts val="1100"/>
              <a:buFont typeface="Noto Sans Symbols"/>
              <a:buNone/>
            </a:pPr>
            <a:r>
              <a:rPr lang="en" sz="1400" b="0" i="0" u="none" strike="noStrike" cap="none" dirty="0">
                <a:solidFill>
                  <a:srgbClr val="7F7F7F"/>
                </a:solidFill>
                <a:latin typeface="Trebuchet MS"/>
                <a:ea typeface="Trebuchet MS"/>
                <a:cs typeface="Trebuchet MS"/>
                <a:sym typeface="Trebuchet MS"/>
              </a:rPr>
              <a:t>153111　</a:t>
            </a:r>
            <a:r>
              <a:rPr lang="en" sz="1400" b="0" i="0" u="none" strike="noStrike" cap="none" dirty="0" err="1">
                <a:solidFill>
                  <a:srgbClr val="7F7F7F"/>
                </a:solidFill>
                <a:latin typeface="Trebuchet MS"/>
                <a:ea typeface="Trebuchet MS"/>
                <a:cs typeface="Trebuchet MS"/>
                <a:sym typeface="Trebuchet MS"/>
              </a:rPr>
              <a:t>ケネス・リーゼンカン</a:t>
            </a:r>
            <a:endParaRPr sz="1400" b="0" i="0" u="none" strike="noStrike" cap="none" dirty="0">
              <a:solidFill>
                <a:srgbClr val="7F7F7F"/>
              </a:solidFill>
              <a:latin typeface="Trebuchet MS"/>
              <a:ea typeface="Trebuchet MS"/>
              <a:cs typeface="Trebuchet MS"/>
              <a:sym typeface="Trebuchet MS"/>
            </a:endParaRPr>
          </a:p>
          <a:p>
            <a:pPr marL="0" marR="0" lvl="0" indent="0" algn="r" rtl="0">
              <a:spcBef>
                <a:spcPts val="800"/>
              </a:spcBef>
              <a:spcAft>
                <a:spcPts val="0"/>
              </a:spcAft>
              <a:buClr>
                <a:schemeClr val="accent1"/>
              </a:buClr>
              <a:buSzPts val="1100"/>
              <a:buFont typeface="Noto Sans Symbols"/>
              <a:buNone/>
            </a:pPr>
            <a:r>
              <a:rPr lang="en" sz="1400" b="0" i="0" u="none" strike="noStrike" cap="none" dirty="0">
                <a:solidFill>
                  <a:srgbClr val="7F7F7F"/>
                </a:solidFill>
                <a:latin typeface="Trebuchet MS"/>
                <a:ea typeface="Trebuchet MS"/>
                <a:cs typeface="Trebuchet MS"/>
                <a:sym typeface="Trebuchet MS"/>
              </a:rPr>
              <a:t>2018年7月</a:t>
            </a:r>
            <a:r>
              <a:rPr lang="en" dirty="0"/>
              <a:t>12</a:t>
            </a:r>
            <a:r>
              <a:rPr lang="en" sz="1400" b="0" i="0" u="none" strike="noStrike" cap="none" dirty="0">
                <a:solidFill>
                  <a:srgbClr val="7F7F7F"/>
                </a:solidFill>
                <a:latin typeface="Trebuchet MS"/>
                <a:ea typeface="Trebuchet MS"/>
                <a:cs typeface="Trebuchet MS"/>
                <a:sym typeface="Trebuchet MS"/>
              </a:rPr>
              <a:t>日</a:t>
            </a:r>
            <a:endParaRPr sz="1400" b="0" i="0" u="none" strike="noStrike" cap="none" dirty="0">
              <a:solidFill>
                <a:srgbClr val="7F7F7F"/>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kumimoji="1" lang="ja-JP" altLang="en-US" dirty="0" smtClean="0"/>
              <a:t>の基本使用法</a:t>
            </a:r>
            <a:endParaRPr kumimoji="1" lang="ja-JP" altLang="en-US" dirty="0"/>
          </a:p>
        </p:txBody>
      </p:sp>
      <p:sp>
        <p:nvSpPr>
          <p:cNvPr id="3" name="テキスト プレースホルダー 2"/>
          <p:cNvSpPr>
            <a:spLocks noGrp="1"/>
          </p:cNvSpPr>
          <p:nvPr>
            <p:ph type="body" idx="1"/>
          </p:nvPr>
        </p:nvSpPr>
        <p:spPr/>
        <p:txBody>
          <a:bodyPr/>
          <a:lstStyle/>
          <a:p>
            <a:r>
              <a:rPr lang="en-US" altLang="ja-JP" dirty="0" smtClean="0"/>
              <a:t>Clone	</a:t>
            </a:r>
            <a:r>
              <a:rPr lang="ja-JP" altLang="en-US" dirty="0" smtClean="0"/>
              <a:t>　リポジトリをローカルに持ってくる</a:t>
            </a:r>
            <a:endParaRPr lang="en-US" altLang="ja-JP" dirty="0" smtClean="0"/>
          </a:p>
          <a:p>
            <a:r>
              <a:rPr lang="en-US" altLang="ja-JP" dirty="0" smtClean="0"/>
              <a:t>Pull</a:t>
            </a:r>
            <a:r>
              <a:rPr lang="ja-JP" altLang="en-US" dirty="0" smtClean="0"/>
              <a:t>　最新データをアップデート</a:t>
            </a:r>
            <a:endParaRPr lang="en-US" altLang="ja-JP" dirty="0" smtClean="0"/>
          </a:p>
          <a:p>
            <a:r>
              <a:rPr lang="en-US" altLang="ja-JP" dirty="0" smtClean="0"/>
              <a:t>Add</a:t>
            </a:r>
            <a:r>
              <a:rPr lang="ja-JP" altLang="en-US" dirty="0" smtClean="0"/>
              <a:t>　編集・作成したファイルを選択し，</a:t>
            </a:r>
            <a:r>
              <a:rPr lang="en-US" altLang="ja-JP" dirty="0" smtClean="0"/>
              <a:t>Local</a:t>
            </a:r>
            <a:r>
              <a:rPr lang="ja-JP" altLang="en-US" dirty="0" smtClean="0"/>
              <a:t>のリポジトリに追加</a:t>
            </a:r>
            <a:endParaRPr lang="en-US" altLang="ja-JP" dirty="0" smtClean="0"/>
          </a:p>
          <a:p>
            <a:r>
              <a:rPr lang="en-US" altLang="ja-JP" dirty="0" smtClean="0"/>
              <a:t>Commit</a:t>
            </a:r>
            <a:r>
              <a:rPr lang="ja-JP" altLang="en-US" dirty="0"/>
              <a:t>　</a:t>
            </a:r>
            <a:r>
              <a:rPr lang="ja-JP" altLang="en-US" dirty="0" smtClean="0"/>
              <a:t>追加したファイルをコミット．この時，テストを行う</a:t>
            </a:r>
            <a:endParaRPr lang="en-US" altLang="ja-JP" dirty="0" smtClean="0"/>
          </a:p>
          <a:p>
            <a:r>
              <a:rPr lang="en-US" altLang="ja-JP" dirty="0" smtClean="0"/>
              <a:t>Push</a:t>
            </a:r>
            <a:r>
              <a:rPr lang="ja-JP" altLang="en-US" dirty="0"/>
              <a:t>　</a:t>
            </a:r>
            <a:r>
              <a:rPr lang="ja-JP" altLang="en-US" dirty="0" smtClean="0"/>
              <a:t>全てを完成したら，リポジトリに送る</a:t>
            </a:r>
            <a:endParaRPr lang="en-US" altLang="ja-JP" dirty="0"/>
          </a:p>
        </p:txBody>
      </p:sp>
    </p:spTree>
    <p:extLst>
      <p:ext uri="{BB962C8B-B14F-4D97-AF65-F5344CB8AC3E}">
        <p14:creationId xmlns:p14="http://schemas.microsoft.com/office/powerpoint/2010/main" val="3651023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本研究の</a:t>
            </a:r>
            <a:r>
              <a:rPr kumimoji="1" lang="ja-JP" altLang="en-US" dirty="0"/>
              <a:t>提案</a:t>
            </a:r>
          </a:p>
        </p:txBody>
      </p:sp>
      <p:sp>
        <p:nvSpPr>
          <p:cNvPr id="3" name="テキスト プレースホルダー 2"/>
          <p:cNvSpPr>
            <a:spLocks noGrp="1"/>
          </p:cNvSpPr>
          <p:nvPr>
            <p:ph type="body" idx="1"/>
          </p:nvPr>
        </p:nvSpPr>
        <p:spPr>
          <a:xfrm>
            <a:off x="508000" y="1166842"/>
            <a:ext cx="6447600" cy="3477158"/>
          </a:xfrm>
        </p:spPr>
        <p:txBody>
          <a:bodyPr/>
          <a:lstStyle/>
          <a:p>
            <a:r>
              <a:rPr kumimoji="1" lang="en-US" altLang="ja-JP" dirty="0" err="1" smtClean="0"/>
              <a:t>Git</a:t>
            </a:r>
            <a:r>
              <a:rPr kumimoji="1" lang="ja-JP" altLang="en-US" dirty="0" smtClean="0"/>
              <a:t>は結構素晴らしいシステムだから，変えることはないと思っている</a:t>
            </a:r>
            <a:endParaRPr kumimoji="1" lang="en-US" altLang="ja-JP" dirty="0" smtClean="0"/>
          </a:p>
          <a:p>
            <a:r>
              <a:rPr kumimoji="1" lang="ja-JP" altLang="en-US" dirty="0" smtClean="0"/>
              <a:t>そこで，</a:t>
            </a:r>
            <a:endParaRPr kumimoji="1" lang="en-US" altLang="ja-JP" dirty="0"/>
          </a:p>
          <a:p>
            <a:pPr marL="158750" indent="0" algn="ctr">
              <a:buNone/>
            </a:pPr>
            <a:r>
              <a:rPr kumimoji="1" lang="en-US" altLang="ja-JP" sz="1800" b="1" dirty="0" err="1" smtClean="0"/>
              <a:t>Git</a:t>
            </a:r>
            <a:r>
              <a:rPr kumimoji="1" lang="ja-JP" altLang="en-US" sz="1800" b="1" dirty="0"/>
              <a:t>　</a:t>
            </a:r>
            <a:r>
              <a:rPr kumimoji="1" lang="en-US" altLang="ja-JP" sz="1800" b="1" dirty="0"/>
              <a:t>+</a:t>
            </a:r>
            <a:r>
              <a:rPr kumimoji="1" lang="ja-JP" altLang="en-US" sz="1800" b="1" dirty="0"/>
              <a:t>　</a:t>
            </a:r>
            <a:r>
              <a:rPr kumimoji="1" lang="en-US" altLang="ja-JP" sz="1800" b="1" dirty="0"/>
              <a:t>GUI</a:t>
            </a:r>
            <a:r>
              <a:rPr kumimoji="1" lang="ja-JP" altLang="en-US" sz="1800" b="1" dirty="0"/>
              <a:t>　</a:t>
            </a:r>
            <a:r>
              <a:rPr kumimoji="1" lang="en-US" altLang="ja-JP" sz="1800" b="1" dirty="0"/>
              <a:t>+</a:t>
            </a:r>
            <a:r>
              <a:rPr kumimoji="1" lang="ja-JP" altLang="en-US" sz="1800" b="1" dirty="0"/>
              <a:t>　安全機能　</a:t>
            </a:r>
            <a:r>
              <a:rPr kumimoji="1" lang="en-US" altLang="ja-JP" sz="1800" b="1" dirty="0"/>
              <a:t>=</a:t>
            </a:r>
            <a:r>
              <a:rPr kumimoji="1" lang="ja-JP" altLang="en-US" sz="1800" b="1" dirty="0"/>
              <a:t>　提案</a:t>
            </a:r>
            <a:r>
              <a:rPr kumimoji="1" lang="ja-JP" altLang="en-US" sz="1800" b="1" dirty="0" smtClean="0"/>
              <a:t>方式</a:t>
            </a:r>
            <a:endParaRPr kumimoji="1" lang="en-US" altLang="ja-JP" dirty="0" smtClean="0"/>
          </a:p>
          <a:p>
            <a:r>
              <a:rPr kumimoji="1" lang="en-US" altLang="ja-JP" dirty="0" smtClean="0"/>
              <a:t>GUI</a:t>
            </a:r>
            <a:r>
              <a:rPr kumimoji="1" lang="ja-JP" altLang="en-US" dirty="0" smtClean="0"/>
              <a:t>とは，</a:t>
            </a:r>
            <a:r>
              <a:rPr kumimoji="1" lang="en-US" altLang="ja-JP" dirty="0" err="1" smtClean="0"/>
              <a:t>NextCloud</a:t>
            </a:r>
            <a:r>
              <a:rPr kumimoji="1" lang="ja-JP" altLang="en-US" dirty="0" smtClean="0"/>
              <a:t>に</a:t>
            </a:r>
            <a:r>
              <a:rPr kumimoji="1" lang="en-US" altLang="ja-JP" dirty="0" smtClean="0"/>
              <a:t>GUI</a:t>
            </a:r>
            <a:r>
              <a:rPr kumimoji="1" lang="ja-JP" altLang="en-US" dirty="0" smtClean="0"/>
              <a:t>作って簡単に</a:t>
            </a:r>
            <a:endParaRPr kumimoji="1" lang="en-US" altLang="ja-JP" dirty="0"/>
          </a:p>
          <a:p>
            <a:pPr lvl="1">
              <a:buFont typeface="Wingdings" pitchFamily="2" charset="2"/>
              <a:buChar char="Ø"/>
            </a:pPr>
            <a:r>
              <a:rPr kumimoji="1" lang="en-US" altLang="ja-JP" dirty="0" err="1" smtClean="0"/>
              <a:t>Git</a:t>
            </a:r>
            <a:r>
              <a:rPr kumimoji="1" lang="ja-JP" altLang="en-US" dirty="0" smtClean="0"/>
              <a:t>からリポジトリを</a:t>
            </a:r>
            <a:r>
              <a:rPr lang="en-US" altLang="ja-JP" dirty="0" smtClean="0"/>
              <a:t>Clone, Pull, Add, Commit, Push, </a:t>
            </a:r>
            <a:r>
              <a:rPr lang="ja-JP" altLang="en-US" dirty="0" smtClean="0"/>
              <a:t>など</a:t>
            </a:r>
            <a:endParaRPr lang="en-US" altLang="ja-JP" dirty="0" smtClean="0"/>
          </a:p>
          <a:p>
            <a:pPr lvl="1">
              <a:buFont typeface="Wingdings" pitchFamily="2" charset="2"/>
              <a:buChar char="Ø"/>
            </a:pPr>
            <a:r>
              <a:rPr lang="ja-JP" altLang="en-US" dirty="0" smtClean="0"/>
              <a:t>ファイルを共有・暗号化</a:t>
            </a:r>
            <a:endParaRPr lang="en-US" altLang="ja-JP" dirty="0" smtClean="0"/>
          </a:p>
          <a:p>
            <a:pPr>
              <a:buFont typeface="Wingdings" pitchFamily="2" charset="2"/>
              <a:buChar char="Ø"/>
            </a:pPr>
            <a:r>
              <a:rPr lang="ja-JP" altLang="en-US" dirty="0" smtClean="0"/>
              <a:t>安全機能とは，</a:t>
            </a:r>
            <a:r>
              <a:rPr lang="en-US" altLang="ja-JP" dirty="0" smtClean="0"/>
              <a:t>FinalCode</a:t>
            </a:r>
            <a:r>
              <a:rPr lang="ja-JP" altLang="en-US" dirty="0" smtClean="0"/>
              <a:t>の機能を参考に</a:t>
            </a:r>
            <a:endParaRPr lang="en-US" altLang="ja-JP" dirty="0" smtClean="0"/>
          </a:p>
          <a:p>
            <a:pPr lvl="1">
              <a:buFont typeface="Wingdings" pitchFamily="2" charset="2"/>
              <a:buChar char="Ø"/>
            </a:pPr>
            <a:r>
              <a:rPr lang="ja-JP" altLang="en-US" dirty="0" smtClean="0"/>
              <a:t>ただ，</a:t>
            </a:r>
            <a:r>
              <a:rPr lang="en-US" altLang="ja-JP" dirty="0" err="1" smtClean="0"/>
              <a:t>NextCloud</a:t>
            </a:r>
            <a:r>
              <a:rPr lang="ja-JP" altLang="en-US" dirty="0" smtClean="0"/>
              <a:t>の共有</a:t>
            </a:r>
            <a:r>
              <a:rPr lang="en-US" altLang="ja-JP" dirty="0" smtClean="0"/>
              <a:t>URL</a:t>
            </a:r>
            <a:r>
              <a:rPr lang="ja-JP" altLang="en-US" dirty="0" smtClean="0"/>
              <a:t>を送るのは安全ではないため，ユーザ認証</a:t>
            </a:r>
            <a:endParaRPr lang="en-US" altLang="ja-JP" dirty="0" smtClean="0"/>
          </a:p>
          <a:p>
            <a:pPr lvl="1">
              <a:buFont typeface="Wingdings" pitchFamily="2" charset="2"/>
              <a:buChar char="Ø"/>
            </a:pPr>
            <a:r>
              <a:rPr lang="ja-JP" altLang="en-US" dirty="0" smtClean="0"/>
              <a:t>特定のユーザしか特定のファイルの編集などの使用権限</a:t>
            </a:r>
            <a:endParaRPr lang="en-US" altLang="ja-JP" dirty="0" smtClean="0"/>
          </a:p>
          <a:p>
            <a:pPr lvl="1">
              <a:buFont typeface="Wingdings" pitchFamily="2" charset="2"/>
              <a:buChar char="Ø"/>
            </a:pPr>
            <a:r>
              <a:rPr lang="ja-JP" altLang="en-US" dirty="0" smtClean="0"/>
              <a:t>もちろん，全てのファイルを自動暗号化・</a:t>
            </a:r>
            <a:r>
              <a:rPr lang="en-US" altLang="ja-JP" dirty="0" err="1" smtClean="0"/>
              <a:t>NextCloud</a:t>
            </a:r>
            <a:r>
              <a:rPr lang="ja-JP" altLang="en-US" dirty="0" smtClean="0"/>
              <a:t>にコミット</a:t>
            </a:r>
            <a:endParaRPr lang="en-US" altLang="ja-JP" dirty="0" smtClean="0"/>
          </a:p>
          <a:p>
            <a:pPr lvl="1">
              <a:buFont typeface="Wingdings" pitchFamily="2" charset="2"/>
              <a:buChar char="Ø"/>
            </a:pPr>
            <a:r>
              <a:rPr lang="ja-JP" altLang="en-US" dirty="0" smtClean="0"/>
              <a:t>ブラウザビューについてはまだ検討中</a:t>
            </a:r>
            <a:endParaRPr lang="en-US" altLang="ja-JP" dirty="0"/>
          </a:p>
          <a:p>
            <a:pPr lvl="1"/>
            <a:endParaRPr kumimoji="1" lang="en-US" altLang="ja-JP" dirty="0"/>
          </a:p>
          <a:p>
            <a:endParaRPr kumimoji="1" lang="en-US" altLang="ja-JP" dirty="0" smtClean="0"/>
          </a:p>
          <a:p>
            <a:pPr marL="622300" lvl="1" indent="0" algn="ctr">
              <a:buNone/>
            </a:pPr>
            <a:endParaRPr kumimoji="1" lang="ja-JP" altLang="en-US" sz="1600" b="1" dirty="0"/>
          </a:p>
        </p:txBody>
      </p:sp>
    </p:spTree>
    <p:extLst>
      <p:ext uri="{BB962C8B-B14F-4D97-AF65-F5344CB8AC3E}">
        <p14:creationId xmlns:p14="http://schemas.microsoft.com/office/powerpoint/2010/main" val="390229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1" dur="500"/>
                                        <p:tgtEl>
                                          <p:spTgt spid="3">
                                            <p:txEl>
                                              <p:pRg st="3" end="3"/>
                                            </p:tx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p:cTn id="24"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6" dur="500"/>
                                        <p:tgtEl>
                                          <p:spTgt spid="3">
                                            <p:txEl>
                                              <p:pRg st="4" end="4"/>
                                            </p:txEl>
                                          </p:spTgt>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p:cTn id="2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p:cTn id="36"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8" dur="500"/>
                                        <p:tgtEl>
                                          <p:spTgt spid="3">
                                            <p:txEl>
                                              <p:pRg st="6" end="6"/>
                                            </p:txEl>
                                          </p:spTgt>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p:cTn id="41"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2"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3" dur="500"/>
                                        <p:tgtEl>
                                          <p:spTgt spid="3">
                                            <p:txEl>
                                              <p:pRg st="7" end="7"/>
                                            </p:txEl>
                                          </p:spTgt>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 calcmode="lin" valueType="num">
                                      <p:cBhvr>
                                        <p:cTn id="46"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7"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48" dur="500"/>
                                        <p:tgtEl>
                                          <p:spTgt spid="3">
                                            <p:txEl>
                                              <p:pRg st="8" end="8"/>
                                            </p:txEl>
                                          </p:spTgt>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p:cTn id="51"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2"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53" dur="500"/>
                                        <p:tgtEl>
                                          <p:spTgt spid="3">
                                            <p:txEl>
                                              <p:pRg st="9" end="9"/>
                                            </p:txEl>
                                          </p:spTgt>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 calcmode="lin" valueType="num">
                                      <p:cBhvr>
                                        <p:cTn id="56"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5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考えている理想なシステム</a:t>
            </a:r>
            <a:endParaRPr kumimoji="1" lang="ja-JP" altLang="en-US" dirty="0"/>
          </a:p>
        </p:txBody>
      </p:sp>
      <p:sp>
        <p:nvSpPr>
          <p:cNvPr id="3" name="テキスト プレースホルダー 2"/>
          <p:cNvSpPr>
            <a:spLocks noGrp="1"/>
          </p:cNvSpPr>
          <p:nvPr>
            <p:ph type="body" idx="1"/>
          </p:nvPr>
        </p:nvSpPr>
        <p:spPr>
          <a:xfrm>
            <a:off x="508000" y="1159642"/>
            <a:ext cx="6447600" cy="3736358"/>
          </a:xfrm>
        </p:spPr>
        <p:txBody>
          <a:bodyPr/>
          <a:lstStyle/>
          <a:p>
            <a:pPr marL="501650" indent="-342900">
              <a:buFont typeface="+mj-lt"/>
              <a:buAutoNum type="arabicPeriod"/>
            </a:pPr>
            <a:r>
              <a:rPr kumimoji="1" lang="en-US" altLang="ja-JP" dirty="0" smtClean="0"/>
              <a:t>Nextcloud</a:t>
            </a:r>
            <a:r>
              <a:rPr kumimoji="1" lang="ja-JP" altLang="en-US" dirty="0" smtClean="0"/>
              <a:t>に</a:t>
            </a:r>
            <a:r>
              <a:rPr kumimoji="1" lang="en-US" altLang="ja-JP" dirty="0" err="1" smtClean="0"/>
              <a:t>github</a:t>
            </a:r>
            <a:r>
              <a:rPr kumimoji="1" lang="ja-JP" altLang="en-US" dirty="0" smtClean="0"/>
              <a:t>の</a:t>
            </a:r>
            <a:r>
              <a:rPr kumimoji="1" lang="en-US" altLang="ja-JP" dirty="0" smtClean="0"/>
              <a:t>URL</a:t>
            </a:r>
            <a:r>
              <a:rPr kumimoji="1" lang="ja-JP" altLang="en-US" dirty="0" smtClean="0"/>
              <a:t>をコピーして貼れば，リポジトリ取ってくれる．</a:t>
            </a:r>
            <a:r>
              <a:rPr kumimoji="1" lang="en-US" altLang="ja-JP" dirty="0" err="1" smtClean="0"/>
              <a:t>git</a:t>
            </a:r>
            <a:r>
              <a:rPr kumimoji="1" lang="ja-JP" altLang="en-US" dirty="0" smtClean="0"/>
              <a:t>の全ての機能が使える</a:t>
            </a:r>
            <a:endParaRPr kumimoji="1" lang="en-US" altLang="ja-JP" dirty="0" smtClean="0"/>
          </a:p>
          <a:p>
            <a:pPr marL="501650" indent="-342900">
              <a:buFont typeface="+mj-lt"/>
              <a:buAutoNum type="arabicPeriod"/>
            </a:pPr>
            <a:r>
              <a:rPr kumimoji="1" lang="ja-JP" altLang="en-US" dirty="0" smtClean="0"/>
              <a:t>ローカルで書いてもいい</a:t>
            </a:r>
            <a:r>
              <a:rPr kumimoji="1" lang="ja-JP" altLang="en-US" dirty="0"/>
              <a:t>が</a:t>
            </a:r>
            <a:r>
              <a:rPr kumimoji="1" lang="ja-JP" altLang="en-US" dirty="0" smtClean="0"/>
              <a:t>，オンラインで書くのもできるように</a:t>
            </a:r>
            <a:r>
              <a:rPr kumimoji="1" lang="ja-JP" altLang="en-US" dirty="0"/>
              <a:t>ブラウザに環境を</a:t>
            </a:r>
            <a:r>
              <a:rPr kumimoji="1" lang="ja-JP" altLang="en-US" dirty="0" smtClean="0"/>
              <a:t>用意する</a:t>
            </a:r>
            <a:endParaRPr kumimoji="1" lang="en-US" altLang="ja-JP" dirty="0" smtClean="0"/>
          </a:p>
          <a:p>
            <a:pPr marL="501650" indent="-342900">
              <a:buFont typeface="+mj-lt"/>
              <a:buAutoNum type="arabicPeriod"/>
            </a:pPr>
            <a:r>
              <a:rPr kumimoji="1" lang="en-US" altLang="ja-JP" dirty="0" smtClean="0"/>
              <a:t>Pull</a:t>
            </a:r>
            <a:r>
              <a:rPr kumimoji="1" lang="ja-JP" altLang="en-US" dirty="0" smtClean="0"/>
              <a:t>し忘れコンフリクトしてしまったケースがあるので，自動</a:t>
            </a:r>
            <a:r>
              <a:rPr kumimoji="1" lang="en-US" altLang="ja-JP" dirty="0" smtClean="0"/>
              <a:t>Pull</a:t>
            </a:r>
            <a:r>
              <a:rPr kumimoji="1" lang="ja-JP" altLang="en-US" dirty="0" smtClean="0"/>
              <a:t>または，</a:t>
            </a:r>
            <a:r>
              <a:rPr kumimoji="1" lang="en-US" altLang="ja-JP" dirty="0" err="1" smtClean="0"/>
              <a:t>github</a:t>
            </a:r>
            <a:r>
              <a:rPr kumimoji="1" lang="ja-JP" altLang="en-US" dirty="0" smtClean="0"/>
              <a:t>に更新する際，開発者にリマインダーが出る</a:t>
            </a:r>
            <a:endParaRPr kumimoji="1" lang="en-US" altLang="ja-JP" dirty="0" smtClean="0"/>
          </a:p>
          <a:p>
            <a:pPr marL="501650" indent="-342900">
              <a:buFont typeface="+mj-lt"/>
              <a:buAutoNum type="arabicPeriod"/>
            </a:pPr>
            <a:r>
              <a:rPr kumimoji="1" lang="ja-JP" altLang="en-US" dirty="0" smtClean="0"/>
              <a:t>共有するユーザ登録機能．共有したい相手のアカウントを作って，</a:t>
            </a:r>
            <a:r>
              <a:rPr kumimoji="1" lang="en-US" altLang="ja-JP" dirty="0" err="1" smtClean="0"/>
              <a:t>NextCloud</a:t>
            </a:r>
            <a:r>
              <a:rPr kumimoji="1" lang="ja-JP" altLang="en-US" dirty="0" smtClean="0"/>
              <a:t>の共有</a:t>
            </a:r>
            <a:r>
              <a:rPr kumimoji="1" lang="en-US" altLang="ja-JP" dirty="0" smtClean="0"/>
              <a:t>URL</a:t>
            </a:r>
            <a:r>
              <a:rPr kumimoji="1" lang="ja-JP" altLang="en-US" dirty="0" smtClean="0"/>
              <a:t>を送信し，相手に作ったアカウントでログイン．アカウントの情報を安全に共通する方法は分かりません．</a:t>
            </a:r>
            <a:endParaRPr kumimoji="1" lang="en-US" altLang="ja-JP" dirty="0" smtClean="0"/>
          </a:p>
          <a:p>
            <a:pPr marL="501650" indent="-342900">
              <a:buFont typeface="+mj-lt"/>
              <a:buAutoNum type="arabicPeriod"/>
            </a:pPr>
            <a:r>
              <a:rPr kumimoji="1" lang="ja-JP" altLang="en-US" dirty="0" smtClean="0"/>
              <a:t>ユーザをグループ分けして，使用権限の設定もできる．「ブラウザのみ」や「ローカルでも</a:t>
            </a:r>
            <a:r>
              <a:rPr kumimoji="1" lang="en-US" altLang="ja-JP" dirty="0" smtClean="0"/>
              <a:t>OK</a:t>
            </a:r>
            <a:r>
              <a:rPr kumimoji="1" lang="ja-JP" altLang="en-US" dirty="0" smtClean="0"/>
              <a:t>」の設定ができたらいいと思う。</a:t>
            </a:r>
            <a:endParaRPr kumimoji="1" lang="en-US" altLang="ja-JP" dirty="0" smtClean="0"/>
          </a:p>
          <a:p>
            <a:pPr marL="501650" indent="-342900">
              <a:buFont typeface="+mj-lt"/>
              <a:buAutoNum type="arabicPeriod"/>
            </a:pPr>
            <a:r>
              <a:rPr kumimoji="1" lang="ja-JP" altLang="en-US" dirty="0" smtClean="0"/>
              <a:t>作ったファイルはコミットする前に自動暗号化 する</a:t>
            </a:r>
            <a:endParaRPr kumimoji="1" lang="en-US" altLang="ja-JP" dirty="0" smtClean="0"/>
          </a:p>
          <a:p>
            <a:r>
              <a:rPr kumimoji="1" lang="ja-JP" altLang="en-US" dirty="0" smtClean="0"/>
              <a:t>つまり，</a:t>
            </a:r>
            <a:r>
              <a:rPr kumimoji="1" lang="en-US" altLang="ja-JP" dirty="0" err="1" smtClean="0"/>
              <a:t>git</a:t>
            </a:r>
            <a:r>
              <a:rPr kumimoji="1" lang="ja-JP" altLang="en-US" dirty="0" smtClean="0"/>
              <a:t>の機能と同じだが，</a:t>
            </a:r>
            <a:r>
              <a:rPr kumimoji="1" lang="en-US" altLang="ja-JP" dirty="0" err="1" smtClean="0"/>
              <a:t>NextCloud</a:t>
            </a:r>
            <a:r>
              <a:rPr kumimoji="1" lang="ja-JP" altLang="en-US" dirty="0" smtClean="0"/>
              <a:t>というプラットフォームに</a:t>
            </a:r>
            <a:r>
              <a:rPr kumimoji="1" lang="en-US" altLang="ja-JP" dirty="0" smtClean="0"/>
              <a:t>GUI</a:t>
            </a:r>
            <a:r>
              <a:rPr kumimoji="1" lang="ja-JP" altLang="en-US" dirty="0" smtClean="0"/>
              <a:t>で管理するシステム．安全機能も提供するという提案</a:t>
            </a:r>
            <a:endParaRPr kumimoji="1" lang="en-US" altLang="ja-JP" dirty="0" smtClean="0"/>
          </a:p>
          <a:p>
            <a:pPr marL="501650" indent="-342900">
              <a:buFont typeface="+mj-lt"/>
              <a:buAutoNum type="arabicPeriod"/>
            </a:pPr>
            <a:endParaRPr kumimoji="1" lang="ja-JP" altLang="en-US" dirty="0"/>
          </a:p>
        </p:txBody>
      </p:sp>
    </p:spTree>
    <p:extLst>
      <p:ext uri="{BB962C8B-B14F-4D97-AF65-F5344CB8AC3E}">
        <p14:creationId xmlns:p14="http://schemas.microsoft.com/office/powerpoint/2010/main" val="2392650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a:t>知</a:t>
            </a:r>
            <a:r>
              <a:rPr kumimoji="1" lang="ja-JP" altLang="en-US" dirty="0" smtClean="0"/>
              <a:t>らない人は勝手に</a:t>
            </a:r>
            <a:r>
              <a:rPr kumimoji="1" lang="en-US" altLang="ja-JP" dirty="0" err="1" smtClean="0"/>
              <a:t>github</a:t>
            </a:r>
            <a:r>
              <a:rPr kumimoji="1" lang="ja-JP" altLang="en-US" dirty="0" smtClean="0"/>
              <a:t>から</a:t>
            </a:r>
            <a:r>
              <a:rPr kumimoji="1" lang="en-US" altLang="ja-JP" dirty="0" smtClean="0"/>
              <a:t>clone</a:t>
            </a:r>
            <a:r>
              <a:rPr kumimoji="1" lang="ja-JP" altLang="en-US" dirty="0" smtClean="0"/>
              <a:t>し，</a:t>
            </a:r>
            <a:r>
              <a:rPr kumimoji="1" lang="en-US" altLang="ja-JP" dirty="0" smtClean="0"/>
              <a:t>push</a:t>
            </a:r>
            <a:r>
              <a:rPr kumimoji="1" lang="ja-JP" altLang="en-US" dirty="0" smtClean="0"/>
              <a:t>する場合は</a:t>
            </a:r>
            <a:r>
              <a:rPr kumimoji="1" lang="en-US" altLang="ja-JP" dirty="0" smtClean="0"/>
              <a:t>?</a:t>
            </a:r>
          </a:p>
          <a:p>
            <a:r>
              <a:rPr kumimoji="1" lang="ja-JP" altLang="en-US" dirty="0"/>
              <a:t>提案</a:t>
            </a:r>
            <a:r>
              <a:rPr kumimoji="1" lang="ja-JP" altLang="en-US" dirty="0" smtClean="0"/>
              <a:t>している</a:t>
            </a:r>
            <a:r>
              <a:rPr kumimoji="1" lang="en-US" altLang="ja-JP" dirty="0" smtClean="0"/>
              <a:t>GUI</a:t>
            </a:r>
            <a:r>
              <a:rPr kumimoji="1" lang="ja-JP" altLang="en-US" dirty="0" smtClean="0"/>
              <a:t>で管理システムが欲しいが，誰でも編集できるようにしたい人にとってユーザの指定をしたくない場合は</a:t>
            </a:r>
            <a:r>
              <a:rPr kumimoji="1" lang="en-US" altLang="ja-JP" dirty="0" smtClean="0"/>
              <a:t>?</a:t>
            </a:r>
          </a:p>
          <a:p>
            <a:r>
              <a:rPr kumimoji="1" lang="en-US" altLang="ja-JP" dirty="0" smtClean="0"/>
              <a:t>CUI</a:t>
            </a:r>
            <a:r>
              <a:rPr kumimoji="1" lang="ja-JP" altLang="en-US" dirty="0" smtClean="0"/>
              <a:t>は複雑な操作ができるから，プログラマは今でも自由度がある</a:t>
            </a:r>
            <a:r>
              <a:rPr kumimoji="1" lang="en-US" altLang="ja-JP" dirty="0" smtClean="0"/>
              <a:t>CUI</a:t>
            </a:r>
            <a:r>
              <a:rPr kumimoji="1" lang="ja-JP" altLang="en-US" dirty="0" smtClean="0"/>
              <a:t>を使っていると私が考えている．だから提案方式を使うと，</a:t>
            </a:r>
            <a:r>
              <a:rPr kumimoji="1" lang="ja-JP" altLang="en-US" dirty="0"/>
              <a:t>逆に</a:t>
            </a:r>
            <a:r>
              <a:rPr kumimoji="1" lang="ja-JP" altLang="en-US" dirty="0" smtClean="0"/>
              <a:t>自由度を制限したらよくないと思っている．</a:t>
            </a:r>
            <a:endParaRPr kumimoji="1" lang="en-US" altLang="ja-JP" dirty="0" smtClean="0"/>
          </a:p>
          <a:p>
            <a:endParaRPr kumimoji="1" lang="ja-JP" altLang="en-US" dirty="0"/>
          </a:p>
        </p:txBody>
      </p:sp>
    </p:spTree>
    <p:extLst>
      <p:ext uri="{BB962C8B-B14F-4D97-AF65-F5344CB8AC3E}">
        <p14:creationId xmlns:p14="http://schemas.microsoft.com/office/powerpoint/2010/main" val="38782969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今週で実験してみた</a:t>
            </a:r>
            <a:endParaRPr kumimoji="1" lang="ja-JP" altLang="en-US" dirty="0"/>
          </a:p>
        </p:txBody>
      </p:sp>
      <p:sp>
        <p:nvSpPr>
          <p:cNvPr id="3" name="テキスト プレースホルダー 2"/>
          <p:cNvSpPr>
            <a:spLocks noGrp="1"/>
          </p:cNvSpPr>
          <p:nvPr>
            <p:ph type="body" idx="1"/>
          </p:nvPr>
        </p:nvSpPr>
        <p:spPr>
          <a:xfrm>
            <a:off x="508000" y="1426042"/>
            <a:ext cx="6526400" cy="2910600"/>
          </a:xfrm>
        </p:spPr>
        <p:txBody>
          <a:bodyPr/>
          <a:lstStyle/>
          <a:p>
            <a:pPr marL="501650" indent="-342900">
              <a:buFont typeface="+mj-lt"/>
              <a:buAutoNum type="arabicPeriod"/>
            </a:pPr>
            <a:r>
              <a:rPr kumimoji="1" lang="en-US" altLang="ja-JP" dirty="0" smtClean="0"/>
              <a:t>Nextcloud</a:t>
            </a:r>
            <a:r>
              <a:rPr kumimoji="1" lang="ja-JP" altLang="en-US" dirty="0" smtClean="0"/>
              <a:t>の同期ファイルに</a:t>
            </a:r>
            <a:r>
              <a:rPr kumimoji="1" lang="en-US" altLang="ja-JP" dirty="0" err="1"/>
              <a:t>g</a:t>
            </a:r>
            <a:r>
              <a:rPr kumimoji="1" lang="en-US" altLang="ja-JP" dirty="0" err="1" smtClean="0"/>
              <a:t>it</a:t>
            </a:r>
            <a:r>
              <a:rPr kumimoji="1" lang="ja-JP" altLang="en-US" dirty="0" smtClean="0"/>
              <a:t>のリポジトリを入れる実験</a:t>
            </a:r>
            <a:endParaRPr kumimoji="1" lang="en-US" altLang="ja-JP" dirty="0" smtClean="0"/>
          </a:p>
          <a:p>
            <a:pPr marL="958850" lvl="1" indent="-342900">
              <a:buFont typeface="+mj-lt"/>
              <a:buAutoNum type="arabicPeriod"/>
            </a:pPr>
            <a:r>
              <a:rPr kumimoji="1" lang="en-US" altLang="ja-JP" dirty="0" err="1" smtClean="0"/>
              <a:t>Github</a:t>
            </a:r>
            <a:r>
              <a:rPr kumimoji="1" lang="ja-JP" altLang="en-US" dirty="0" smtClean="0"/>
              <a:t>アカウントを登録リポジトリを作った</a:t>
            </a:r>
            <a:endParaRPr kumimoji="1" lang="en-US" altLang="ja-JP" dirty="0" smtClean="0"/>
          </a:p>
          <a:p>
            <a:pPr marL="958850" lvl="1" indent="-342900">
              <a:buFont typeface="+mj-lt"/>
              <a:buAutoNum type="arabicPeriod"/>
            </a:pPr>
            <a:r>
              <a:rPr kumimoji="1" lang="en-US" altLang="ja-JP" dirty="0" smtClean="0"/>
              <a:t>Nextcloud</a:t>
            </a:r>
            <a:r>
              <a:rPr kumimoji="1" lang="ja-JP" altLang="en-US" dirty="0" smtClean="0"/>
              <a:t>の同期ファイルに</a:t>
            </a:r>
            <a:r>
              <a:rPr kumimoji="1" lang="en-US" altLang="ja-JP" dirty="0" err="1" smtClean="0"/>
              <a:t>git</a:t>
            </a:r>
            <a:r>
              <a:rPr kumimoji="1" lang="ja-JP" altLang="en-US" dirty="0" smtClean="0"/>
              <a:t>フォルダを作成，その中にリポジトリを</a:t>
            </a:r>
            <a:r>
              <a:rPr kumimoji="1" lang="en-US" altLang="ja-JP" dirty="0" smtClean="0"/>
              <a:t>clone</a:t>
            </a:r>
          </a:p>
          <a:p>
            <a:pPr marL="958850" lvl="1" indent="-342900">
              <a:buFont typeface="+mj-lt"/>
              <a:buAutoNum type="arabicPeriod"/>
            </a:pPr>
            <a:r>
              <a:rPr kumimoji="1" lang="ja-JP" altLang="en-US" dirty="0" smtClean="0"/>
              <a:t>同期ファイルもある他のパソコンでリポジトリ編集するとどうなる</a:t>
            </a:r>
            <a:r>
              <a:rPr kumimoji="1" lang="en-US" altLang="ja-JP" dirty="0" smtClean="0"/>
              <a:t>?</a:t>
            </a:r>
          </a:p>
          <a:p>
            <a:pPr marL="787400" lvl="1" indent="-171450"/>
            <a:r>
              <a:rPr kumimoji="1" lang="ja-JP" altLang="en-US" dirty="0" smtClean="0"/>
              <a:t>目的</a:t>
            </a:r>
            <a:r>
              <a:rPr kumimoji="1" lang="en-US" altLang="ja-JP" dirty="0" smtClean="0"/>
              <a:t>:</a:t>
            </a:r>
            <a:r>
              <a:rPr kumimoji="1" lang="ja-JP" altLang="en-US" dirty="0" smtClean="0"/>
              <a:t>リポジトリを</a:t>
            </a:r>
            <a:r>
              <a:rPr kumimoji="1" lang="en-US" altLang="ja-JP" dirty="0" smtClean="0"/>
              <a:t>Nextcloud</a:t>
            </a:r>
            <a:r>
              <a:rPr kumimoji="1" lang="ja-JP" altLang="en-US" dirty="0" err="1" smtClean="0"/>
              <a:t>に置</a:t>
            </a:r>
            <a:r>
              <a:rPr kumimoji="1" lang="ja-JP" altLang="en-US" dirty="0" smtClean="0"/>
              <a:t>いて，</a:t>
            </a:r>
            <a:r>
              <a:rPr kumimoji="1" lang="en-US" altLang="ja-JP" dirty="0" smtClean="0"/>
              <a:t>clone</a:t>
            </a:r>
            <a:r>
              <a:rPr kumimoji="1" lang="ja-JP" altLang="en-US" dirty="0" smtClean="0"/>
              <a:t>していないパソコンで編集できるかどうかを確かめる</a:t>
            </a:r>
            <a:endParaRPr kumimoji="1" lang="en-US" altLang="ja-JP" dirty="0" smtClean="0"/>
          </a:p>
          <a:p>
            <a:pPr marL="501650" indent="-342900">
              <a:buFont typeface="+mj-lt"/>
              <a:buAutoNum type="arabicPeriod"/>
            </a:pPr>
            <a:endParaRPr kumimoji="1" lang="en-US" altLang="ja-JP" dirty="0" smtClean="0"/>
          </a:p>
          <a:p>
            <a:pPr marL="501650" indent="-342900">
              <a:buFont typeface="+mj-lt"/>
              <a:buAutoNum type="arabicPeriod"/>
            </a:pPr>
            <a:r>
              <a:rPr kumimoji="1" lang="ja-JP" altLang="en-US" dirty="0"/>
              <a:t>プログラミングできる</a:t>
            </a:r>
            <a:r>
              <a:rPr kumimoji="1" lang="ja-JP" altLang="en-US" dirty="0" smtClean="0"/>
              <a:t>環境フォルダと</a:t>
            </a:r>
            <a:r>
              <a:rPr kumimoji="1" lang="en-US" altLang="ja-JP" dirty="0" smtClean="0"/>
              <a:t>Nextcloud</a:t>
            </a:r>
            <a:r>
              <a:rPr kumimoji="1" lang="ja-JP" altLang="en-US" dirty="0"/>
              <a:t>を</a:t>
            </a:r>
            <a:r>
              <a:rPr kumimoji="1" lang="ja-JP" altLang="en-US" dirty="0" smtClean="0"/>
              <a:t>同期実験</a:t>
            </a:r>
            <a:endParaRPr kumimoji="1" lang="en-US" altLang="ja-JP" dirty="0" smtClean="0"/>
          </a:p>
          <a:p>
            <a:pPr marL="958850" lvl="1" indent="-342900">
              <a:buFont typeface="+mj-lt"/>
              <a:buAutoNum type="arabicPeriod"/>
            </a:pPr>
            <a:r>
              <a:rPr kumimoji="1" lang="en-US" altLang="ja-JP" dirty="0"/>
              <a:t>Eclipse</a:t>
            </a:r>
            <a:r>
              <a:rPr kumimoji="1" lang="ja-JP" altLang="en-US" dirty="0" err="1"/>
              <a:t>，</a:t>
            </a:r>
            <a:r>
              <a:rPr kumimoji="1" lang="en-US" altLang="ja-JP" dirty="0"/>
              <a:t>MySQL</a:t>
            </a:r>
            <a:r>
              <a:rPr kumimoji="1" lang="ja-JP" altLang="en-US" dirty="0" err="1"/>
              <a:t>，</a:t>
            </a:r>
            <a:r>
              <a:rPr kumimoji="1" lang="en-US" altLang="ja-JP" dirty="0"/>
              <a:t>Java</a:t>
            </a:r>
            <a:r>
              <a:rPr kumimoji="1" lang="ja-JP" altLang="en-US" dirty="0"/>
              <a:t>環境などが入っている</a:t>
            </a:r>
            <a:r>
              <a:rPr kumimoji="1" lang="ja-JP" altLang="en-US" dirty="0" smtClean="0"/>
              <a:t>フォルダを同期ファイルに入れる</a:t>
            </a:r>
            <a:endParaRPr kumimoji="1" lang="en-US" altLang="ja-JP" dirty="0" smtClean="0"/>
          </a:p>
          <a:p>
            <a:pPr marL="958850" lvl="1" indent="-342900">
              <a:buFont typeface="+mj-lt"/>
              <a:buAutoNum type="arabicPeriod"/>
            </a:pPr>
            <a:r>
              <a:rPr kumimoji="1" lang="ja-JP" altLang="en-US" dirty="0"/>
              <a:t>他</a:t>
            </a:r>
            <a:r>
              <a:rPr kumimoji="1" lang="ja-JP" altLang="en-US" dirty="0" smtClean="0"/>
              <a:t>のパソコンから</a:t>
            </a:r>
            <a:r>
              <a:rPr kumimoji="1" lang="en-US" altLang="ja-JP" dirty="0" smtClean="0"/>
              <a:t>Eclipse</a:t>
            </a:r>
            <a:r>
              <a:rPr kumimoji="1" lang="ja-JP" altLang="en-US" dirty="0" smtClean="0"/>
              <a:t>を開いて，実行する</a:t>
            </a:r>
            <a:endParaRPr kumimoji="1" lang="en-US" altLang="ja-JP" dirty="0" smtClean="0"/>
          </a:p>
          <a:p>
            <a:pPr marL="787400" lvl="1" indent="-171450"/>
            <a:r>
              <a:rPr kumimoji="1" lang="ja-JP" altLang="en-US" dirty="0" smtClean="0"/>
              <a:t>目的</a:t>
            </a:r>
            <a:r>
              <a:rPr kumimoji="1" lang="en-US" altLang="ja-JP" dirty="0" smtClean="0"/>
              <a:t>:</a:t>
            </a:r>
            <a:r>
              <a:rPr kumimoji="1" lang="ja-JP" altLang="en-US" dirty="0" smtClean="0"/>
              <a:t>ブラウザビューシステムのため，</a:t>
            </a:r>
            <a:r>
              <a:rPr kumimoji="1" lang="en-US" altLang="ja-JP" dirty="0" smtClean="0"/>
              <a:t>Java</a:t>
            </a:r>
            <a:r>
              <a:rPr kumimoji="1" lang="ja-JP" altLang="en-US" dirty="0" smtClean="0"/>
              <a:t>の環境を用意しブラウザでコーディングできるかどうかを確かめる</a:t>
            </a:r>
            <a:endParaRPr kumimoji="1" lang="ja-JP" altLang="en-US" dirty="0"/>
          </a:p>
        </p:txBody>
      </p:sp>
    </p:spTree>
    <p:extLst>
      <p:ext uri="{BB962C8B-B14F-4D97-AF65-F5344CB8AC3E}">
        <p14:creationId xmlns:p14="http://schemas.microsoft.com/office/powerpoint/2010/main" val="1945622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508000" y="1799825"/>
            <a:ext cx="6447600" cy="990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Clr>
                <a:schemeClr val="accent1"/>
              </a:buClr>
              <a:buSzPts val="3600"/>
              <a:buFont typeface="Trebuchet MS"/>
              <a:buNone/>
            </a:pPr>
            <a:r>
              <a:rPr lang="en" sz="3600"/>
              <a:t>Nextcloud</a:t>
            </a:r>
            <a:r>
              <a:rPr lang="en" sz="3600" b="0" i="0" u="none" strike="noStrike" cap="none">
                <a:solidFill>
                  <a:schemeClr val="accent1"/>
                </a:solidFill>
                <a:latin typeface="Trebuchet MS"/>
                <a:ea typeface="Trebuchet MS"/>
                <a:cs typeface="Trebuchet MS"/>
                <a:sym typeface="Trebuchet MS"/>
              </a:rPr>
              <a:t>の進捗報告</a:t>
            </a:r>
            <a:endParaRPr sz="3600" b="0" i="0" u="none" strike="noStrike" cap="none">
              <a:solidFill>
                <a:schemeClr val="accent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Nextcloud</a:t>
            </a:r>
            <a:r>
              <a:rPr kumimoji="1" lang="ja-JP" altLang="en-US" dirty="0"/>
              <a:t>の進捗まとめ</a:t>
            </a:r>
          </a:p>
        </p:txBody>
      </p:sp>
      <p:sp>
        <p:nvSpPr>
          <p:cNvPr id="3" name="テキスト プレースホルダー 2"/>
          <p:cNvSpPr>
            <a:spLocks noGrp="1"/>
          </p:cNvSpPr>
          <p:nvPr>
            <p:ph type="body" idx="1"/>
          </p:nvPr>
        </p:nvSpPr>
        <p:spPr>
          <a:xfrm>
            <a:off x="508000" y="1161739"/>
            <a:ext cx="6447600" cy="3530182"/>
          </a:xfrm>
        </p:spPr>
        <p:txBody>
          <a:bodyPr/>
          <a:lstStyle/>
          <a:p>
            <a:pPr marL="158750" indent="0">
              <a:buNone/>
            </a:pPr>
            <a:r>
              <a:rPr kumimoji="1" lang="ja-JP" altLang="en-US"/>
              <a:t>問題点</a:t>
            </a:r>
            <a:endParaRPr kumimoji="1" lang="en-US" altLang="ja-JP" dirty="0"/>
          </a:p>
          <a:p>
            <a:pPr marL="501650" indent="-342900">
              <a:buFont typeface="+mj-lt"/>
              <a:buAutoNum type="arabicPeriod"/>
            </a:pPr>
            <a:r>
              <a:rPr kumimoji="1" lang="en-US" altLang="ja-JP" dirty="0"/>
              <a:t>HTTP</a:t>
            </a:r>
            <a:r>
              <a:rPr kumimoji="1" lang="ja-JP" altLang="en-US" dirty="0"/>
              <a:t>からアクセスすると，</a:t>
            </a:r>
            <a:r>
              <a:rPr kumimoji="1" lang="en-US" altLang="ja-JP" dirty="0"/>
              <a:t>HTTPS</a:t>
            </a:r>
            <a:r>
              <a:rPr kumimoji="1" lang="ja-JP" altLang="en-US" dirty="0"/>
              <a:t>に自動変更するように設定しているができなかった．</a:t>
            </a:r>
            <a:endParaRPr kumimoji="1" lang="en-US" altLang="ja-JP" dirty="0"/>
          </a:p>
          <a:p>
            <a:pPr marL="787400" lvl="1" indent="-171450">
              <a:buFont typeface="Wingdings" pitchFamily="2" charset="2"/>
              <a:buChar char="Ø"/>
            </a:pPr>
            <a:r>
              <a:rPr kumimoji="1" lang="ja-JP" altLang="en-US" dirty="0"/>
              <a:t>対策法はあるみたい．</a:t>
            </a:r>
            <a:r>
              <a:rPr lang="en-US" altLang="ja-JP" dirty="0">
                <a:hlinkClick r:id="rId2"/>
              </a:rPr>
              <a:t>https://bit.ly/2Ks0mP7</a:t>
            </a:r>
            <a:endParaRPr lang="en-US" altLang="ja-JP" dirty="0"/>
          </a:p>
          <a:p>
            <a:pPr marL="501650" indent="-342900">
              <a:buFont typeface="+mj-lt"/>
              <a:buAutoNum type="arabicPeriod"/>
            </a:pPr>
            <a:r>
              <a:rPr lang="ja-JP" altLang="en-US"/>
              <a:t>活動がないまま</a:t>
            </a:r>
            <a:r>
              <a:rPr lang="en-US" altLang="ja-JP" dirty="0"/>
              <a:t>5</a:t>
            </a:r>
            <a:r>
              <a:rPr lang="ja-JP" altLang="en-US"/>
              <a:t>分後に自動ログアウト機能を追加しました。しかし，</a:t>
            </a:r>
            <a:r>
              <a:rPr lang="en-US" altLang="ja-JP" dirty="0"/>
              <a:t>Google Chrome</a:t>
            </a:r>
            <a:r>
              <a:rPr lang="ja-JP" altLang="en-US"/>
              <a:t>のみ，できない場合もある</a:t>
            </a:r>
            <a:r>
              <a:rPr lang="en-US" altLang="ja-JP" dirty="0"/>
              <a:t>.</a:t>
            </a:r>
          </a:p>
          <a:p>
            <a:pPr marL="501650" indent="-342900">
              <a:buFont typeface="+mj-lt"/>
              <a:buAutoNum type="arabicPeriod"/>
            </a:pPr>
            <a:r>
              <a:rPr lang="ja-JP" altLang="en-US"/>
              <a:t>追加したい機能はありますか？</a:t>
            </a:r>
            <a:endParaRPr lang="en-US" altLang="ja-JP" dirty="0"/>
          </a:p>
          <a:p>
            <a:pPr marL="501650" indent="-342900">
              <a:buFont typeface="+mj-lt"/>
              <a:buAutoNum type="arabicPeriod"/>
            </a:pPr>
            <a:endParaRPr lang="en-US" altLang="ja-JP" dirty="0"/>
          </a:p>
        </p:txBody>
      </p:sp>
    </p:spTree>
    <p:extLst>
      <p:ext uri="{BB962C8B-B14F-4D97-AF65-F5344CB8AC3E}">
        <p14:creationId xmlns:p14="http://schemas.microsoft.com/office/powerpoint/2010/main" val="3828285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発表会のま</a:t>
            </a:r>
            <a:r>
              <a:rPr kumimoji="1" lang="ja-JP" altLang="en-US" dirty="0"/>
              <a:t>とめ</a:t>
            </a:r>
          </a:p>
        </p:txBody>
      </p:sp>
      <p:sp>
        <p:nvSpPr>
          <p:cNvPr id="3" name="テキスト プレースホルダー 2"/>
          <p:cNvSpPr>
            <a:spLocks noGrp="1"/>
          </p:cNvSpPr>
          <p:nvPr>
            <p:ph type="body" idx="1"/>
          </p:nvPr>
        </p:nvSpPr>
        <p:spPr/>
        <p:txBody>
          <a:bodyPr/>
          <a:lstStyle/>
          <a:p>
            <a:pPr>
              <a:buFont typeface="Wingdings" pitchFamily="2" charset="2"/>
              <a:buChar char="Ø"/>
            </a:pPr>
            <a:r>
              <a:rPr kumimoji="1" lang="ja-JP" altLang="en-US" dirty="0"/>
              <a:t>研究でやろうとしていることははっきり伝えられなかった</a:t>
            </a:r>
            <a:endParaRPr kumimoji="1" lang="en-US" altLang="ja-JP" dirty="0"/>
          </a:p>
          <a:p>
            <a:pPr>
              <a:buFont typeface="Wingdings" pitchFamily="2" charset="2"/>
              <a:buChar char="Ø"/>
            </a:pPr>
            <a:r>
              <a:rPr kumimoji="1" lang="ja-JP" altLang="en-US" dirty="0"/>
              <a:t>開発者のためのシステムと言っても具体的に何をするのか伝えなかった</a:t>
            </a:r>
            <a:endParaRPr kumimoji="1" lang="en-US" altLang="ja-JP" dirty="0"/>
          </a:p>
        </p:txBody>
      </p:sp>
    </p:spTree>
    <p:extLst>
      <p:ext uri="{BB962C8B-B14F-4D97-AF65-F5344CB8AC3E}">
        <p14:creationId xmlns:p14="http://schemas.microsoft.com/office/powerpoint/2010/main" val="1514548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508000" y="1799825"/>
            <a:ext cx="6447600" cy="990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Clr>
                <a:schemeClr val="accent1"/>
              </a:buClr>
              <a:buSzPts val="3600"/>
              <a:buFont typeface="Trebuchet MS"/>
              <a:buNone/>
            </a:pPr>
            <a:r>
              <a:rPr lang="en" sz="3600" b="0" i="0" u="none" strike="noStrike" cap="none">
                <a:solidFill>
                  <a:schemeClr val="accent1"/>
                </a:solidFill>
                <a:latin typeface="Trebuchet MS"/>
                <a:ea typeface="Trebuchet MS"/>
                <a:cs typeface="Trebuchet MS"/>
                <a:sym typeface="Trebuchet MS"/>
              </a:rPr>
              <a:t>研究の進捗報告</a:t>
            </a:r>
            <a:endParaRPr sz="3600" b="0" i="0" u="none" strike="noStrike" cap="none">
              <a:solidFill>
                <a:schemeClr val="accent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a:t>
            </a:r>
            <a:r>
              <a:rPr kumimoji="1" lang="ja-JP" altLang="en-US" dirty="0" smtClean="0"/>
              <a:t>内容の確認・整理</a:t>
            </a:r>
            <a:endParaRPr kumimoji="1" lang="ja-JP" altLang="en-US" dirty="0"/>
          </a:p>
        </p:txBody>
      </p:sp>
      <p:sp>
        <p:nvSpPr>
          <p:cNvPr id="3" name="テキスト プレースホルダー 2"/>
          <p:cNvSpPr>
            <a:spLocks noGrp="1"/>
          </p:cNvSpPr>
          <p:nvPr>
            <p:ph type="body" idx="1"/>
          </p:nvPr>
        </p:nvSpPr>
        <p:spPr/>
        <p:txBody>
          <a:bodyPr/>
          <a:lstStyle/>
          <a:p>
            <a:pPr>
              <a:buFont typeface="Wingdings" pitchFamily="2" charset="2"/>
              <a:buChar char="Ø"/>
            </a:pPr>
            <a:r>
              <a:rPr kumimoji="1" lang="ja-JP" altLang="en-US" dirty="0"/>
              <a:t>開発者のためのファイル管理・共有・暗号化の機能を持つシステム</a:t>
            </a:r>
            <a:endParaRPr kumimoji="1" lang="en-US" altLang="ja-JP" dirty="0"/>
          </a:p>
          <a:p>
            <a:pPr>
              <a:buFont typeface="Wingdings" pitchFamily="2" charset="2"/>
              <a:buChar char="Ø"/>
            </a:pPr>
            <a:r>
              <a:rPr kumimoji="1" lang="ja-JP" altLang="en-US" dirty="0"/>
              <a:t>プラグインという形で</a:t>
            </a:r>
            <a:r>
              <a:rPr kumimoji="1" lang="en-US" altLang="ja-JP" dirty="0"/>
              <a:t>NextCloud</a:t>
            </a:r>
            <a:r>
              <a:rPr kumimoji="1" lang="ja-JP" altLang="en-US" dirty="0"/>
              <a:t>に導入</a:t>
            </a:r>
            <a:endParaRPr kumimoji="1" lang="en-US" altLang="ja-JP" dirty="0"/>
          </a:p>
          <a:p>
            <a:pPr>
              <a:buFont typeface="Wingdings" pitchFamily="2" charset="2"/>
              <a:buChar char="Ø"/>
            </a:pPr>
            <a:r>
              <a:rPr kumimoji="1" lang="en-US" altLang="ja-JP" dirty="0"/>
              <a:t>FinalCode</a:t>
            </a:r>
            <a:r>
              <a:rPr kumimoji="1" lang="ja-JP" altLang="en-US" dirty="0"/>
              <a:t>のファイルセキュリティ機能を参考</a:t>
            </a:r>
            <a:endParaRPr kumimoji="1" lang="en-US" altLang="ja-JP" dirty="0"/>
          </a:p>
          <a:p>
            <a:pPr lvl="1">
              <a:buFont typeface="Wingdings" pitchFamily="2" charset="2"/>
              <a:buChar char="Ø"/>
            </a:pPr>
            <a:r>
              <a:rPr kumimoji="1" lang="ja-JP" altLang="en-US" dirty="0"/>
              <a:t>ユーザ認証</a:t>
            </a:r>
            <a:endParaRPr kumimoji="1" lang="en-US" altLang="ja-JP" dirty="0"/>
          </a:p>
          <a:p>
            <a:pPr lvl="1">
              <a:buFont typeface="Wingdings" pitchFamily="2" charset="2"/>
              <a:buChar char="Ø"/>
            </a:pPr>
            <a:r>
              <a:rPr kumimoji="1" lang="ja-JP" altLang="en-US" dirty="0"/>
              <a:t>グループ分けシステム</a:t>
            </a:r>
            <a:endParaRPr kumimoji="1" lang="en-US" altLang="ja-JP" dirty="0"/>
          </a:p>
          <a:p>
            <a:pPr lvl="1">
              <a:buFont typeface="Wingdings" pitchFamily="2" charset="2"/>
              <a:buChar char="Ø"/>
            </a:pPr>
            <a:r>
              <a:rPr kumimoji="1" lang="ja-JP" altLang="en-US" dirty="0"/>
              <a:t>コードなどのファイルの自動暗号化・保存</a:t>
            </a:r>
            <a:endParaRPr kumimoji="1" lang="en-US" altLang="ja-JP" dirty="0"/>
          </a:p>
          <a:p>
            <a:pPr lvl="1">
              <a:buFont typeface="Wingdings" pitchFamily="2" charset="2"/>
              <a:buChar char="Ø"/>
            </a:pPr>
            <a:r>
              <a:rPr kumimoji="1" lang="ja-JP" altLang="en-US" dirty="0"/>
              <a:t>プラウザーベースのビュアー</a:t>
            </a:r>
            <a:endParaRPr kumimoji="1" lang="en-US" altLang="ja-JP" dirty="0"/>
          </a:p>
          <a:p>
            <a:pPr>
              <a:buFont typeface="Wingdings" pitchFamily="2" charset="2"/>
              <a:buChar char="Ø"/>
            </a:pPr>
            <a:r>
              <a:rPr kumimoji="1" lang="ja-JP" altLang="en-US" dirty="0"/>
              <a:t>使用</a:t>
            </a:r>
            <a:r>
              <a:rPr kumimoji="1" lang="ja-JP" altLang="en-US" dirty="0" smtClean="0"/>
              <a:t>できそうなツール</a:t>
            </a:r>
            <a:endParaRPr kumimoji="1" lang="en-US" altLang="ja-JP" dirty="0"/>
          </a:p>
          <a:p>
            <a:pPr lvl="1">
              <a:buFont typeface="Wingdings" pitchFamily="2" charset="2"/>
              <a:buChar char="Ø"/>
            </a:pPr>
            <a:r>
              <a:rPr kumimoji="1" lang="en-US" altLang="ja-JP" dirty="0">
                <a:solidFill>
                  <a:schemeClr val="tx1"/>
                </a:solidFill>
              </a:rPr>
              <a:t>git-crypt</a:t>
            </a:r>
          </a:p>
          <a:p>
            <a:pPr lvl="1">
              <a:buFont typeface="Wingdings" pitchFamily="2" charset="2"/>
              <a:buChar char="Ø"/>
            </a:pPr>
            <a:r>
              <a:rPr kumimoji="1" lang="en-US" altLang="ja-JP" dirty="0" err="1">
                <a:solidFill>
                  <a:schemeClr val="tx1"/>
                </a:solidFill>
              </a:rPr>
              <a:t>Transfer.sh</a:t>
            </a:r>
            <a:endParaRPr kumimoji="1" lang="en-US" altLang="ja-JP" dirty="0">
              <a:solidFill>
                <a:schemeClr val="tx1"/>
              </a:solidFill>
            </a:endParaRPr>
          </a:p>
        </p:txBody>
      </p:sp>
    </p:spTree>
    <p:extLst>
      <p:ext uri="{BB962C8B-B14F-4D97-AF65-F5344CB8AC3E}">
        <p14:creationId xmlns:p14="http://schemas.microsoft.com/office/powerpoint/2010/main" val="1288559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BA03FB-CFAE-BB46-B904-2D4515D672C9}"/>
              </a:ext>
            </a:extLst>
          </p:cNvPr>
          <p:cNvSpPr>
            <a:spLocks noGrp="1"/>
          </p:cNvSpPr>
          <p:nvPr>
            <p:ph type="title"/>
          </p:nvPr>
        </p:nvSpPr>
        <p:spPr/>
        <p:txBody>
          <a:bodyPr/>
          <a:lstStyle/>
          <a:p>
            <a:r>
              <a:rPr lang="ja-JP" altLang="en-US"/>
              <a:t>まとめ</a:t>
            </a:r>
            <a:endParaRPr lang="en-US" dirty="0"/>
          </a:p>
        </p:txBody>
      </p:sp>
      <p:sp>
        <p:nvSpPr>
          <p:cNvPr id="3" name="Text Placeholder 2">
            <a:extLst>
              <a:ext uri="{FF2B5EF4-FFF2-40B4-BE49-F238E27FC236}">
                <a16:creationId xmlns:a16="http://schemas.microsoft.com/office/drawing/2014/main" xmlns="" id="{BA408811-4FAB-BC40-B562-FC99E74498CC}"/>
              </a:ext>
            </a:extLst>
          </p:cNvPr>
          <p:cNvSpPr>
            <a:spLocks noGrp="1"/>
          </p:cNvSpPr>
          <p:nvPr>
            <p:ph type="body" idx="1"/>
          </p:nvPr>
        </p:nvSpPr>
        <p:spPr>
          <a:xfrm>
            <a:off x="508000" y="1554538"/>
            <a:ext cx="6447600" cy="2910600"/>
          </a:xfrm>
        </p:spPr>
        <p:txBody>
          <a:bodyPr/>
          <a:lstStyle/>
          <a:p>
            <a:pPr marL="158750" indent="0" algn="ctr">
              <a:buNone/>
            </a:pPr>
            <a:r>
              <a:rPr lang="ja-JP" altLang="en-US" sz="2400" dirty="0"/>
              <a:t>簡単</a:t>
            </a:r>
            <a:r>
              <a:rPr lang="en-US" altLang="ja-JP" sz="2400" dirty="0"/>
              <a:t> + </a:t>
            </a:r>
            <a:r>
              <a:rPr lang="ja-JP" altLang="en-US" sz="2400" dirty="0"/>
              <a:t>共有</a:t>
            </a:r>
            <a:r>
              <a:rPr lang="en-US" altLang="ja-JP" sz="2400" dirty="0"/>
              <a:t> + </a:t>
            </a:r>
            <a:r>
              <a:rPr lang="ja-JP" altLang="en-US" sz="2400" dirty="0"/>
              <a:t>管理</a:t>
            </a:r>
            <a:r>
              <a:rPr lang="en-US" altLang="ja-JP" sz="2400" dirty="0"/>
              <a:t> + </a:t>
            </a:r>
            <a:r>
              <a:rPr lang="ja-JP" altLang="en-US" sz="2400" dirty="0"/>
              <a:t>暗号化</a:t>
            </a:r>
            <a:endParaRPr lang="en-US" altLang="ja-JP" sz="2400" dirty="0"/>
          </a:p>
          <a:p>
            <a:pPr marL="158750" indent="0" algn="ctr">
              <a:buNone/>
            </a:pPr>
            <a:r>
              <a:rPr lang="en-US" altLang="ja-JP" sz="2400" dirty="0"/>
              <a:t>=</a:t>
            </a:r>
          </a:p>
          <a:p>
            <a:pPr marL="158750" indent="0" algn="ctr">
              <a:buNone/>
            </a:pPr>
            <a:r>
              <a:rPr lang="en-US" altLang="ja-JP" sz="2400" dirty="0" smtClean="0"/>
              <a:t>GUI </a:t>
            </a:r>
            <a:r>
              <a:rPr lang="en-US" altLang="ja-JP" sz="2400" dirty="0" smtClean="0"/>
              <a:t>+</a:t>
            </a:r>
            <a:r>
              <a:rPr lang="ja-JP" altLang="en-US" sz="2400" dirty="0" smtClean="0"/>
              <a:t> </a:t>
            </a:r>
            <a:r>
              <a:rPr lang="en-US" altLang="ja-JP" sz="2400" dirty="0" err="1" smtClean="0"/>
              <a:t>NextCloud</a:t>
            </a:r>
            <a:r>
              <a:rPr lang="ja-JP" altLang="en-US" sz="2400" dirty="0" smtClean="0"/>
              <a:t> </a:t>
            </a:r>
            <a:r>
              <a:rPr lang="en-US" altLang="ja-JP" sz="2400" dirty="0"/>
              <a:t>+</a:t>
            </a:r>
            <a:r>
              <a:rPr lang="ja-JP" altLang="en-US" sz="2400" dirty="0"/>
              <a:t> </a:t>
            </a:r>
            <a:r>
              <a:rPr lang="en-US" altLang="ja-JP" sz="2400" dirty="0"/>
              <a:t>git</a:t>
            </a:r>
            <a:r>
              <a:rPr lang="ja-JP" altLang="en-US" sz="2400" dirty="0"/>
              <a:t> </a:t>
            </a:r>
            <a:r>
              <a:rPr lang="en-US" altLang="ja-JP" sz="2400" dirty="0"/>
              <a:t>+ git-crypt</a:t>
            </a:r>
          </a:p>
          <a:p>
            <a:pPr marL="158750" indent="0" algn="ctr">
              <a:buNone/>
            </a:pPr>
            <a:endParaRPr lang="en-US" sz="2000" dirty="0"/>
          </a:p>
        </p:txBody>
      </p:sp>
    </p:spTree>
    <p:extLst>
      <p:ext uri="{BB962C8B-B14F-4D97-AF65-F5344CB8AC3E}">
        <p14:creationId xmlns:p14="http://schemas.microsoft.com/office/powerpoint/2010/main" val="2636974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8AA20D-ABD1-554B-8580-FA8C1EE20D0A}"/>
              </a:ext>
            </a:extLst>
          </p:cNvPr>
          <p:cNvSpPr>
            <a:spLocks noGrp="1"/>
          </p:cNvSpPr>
          <p:nvPr>
            <p:ph type="title"/>
          </p:nvPr>
        </p:nvSpPr>
        <p:spPr/>
        <p:txBody>
          <a:bodyPr/>
          <a:lstStyle/>
          <a:p>
            <a:r>
              <a:rPr lang="en-US" dirty="0"/>
              <a:t>CUI</a:t>
            </a:r>
            <a:r>
              <a:rPr lang="ja-JP" altLang="en-US"/>
              <a:t> </a:t>
            </a:r>
            <a:r>
              <a:rPr lang="en-US" altLang="ja-JP" dirty="0"/>
              <a:t>or</a:t>
            </a:r>
            <a:r>
              <a:rPr lang="ja-JP" altLang="en-US"/>
              <a:t> </a:t>
            </a:r>
            <a:r>
              <a:rPr lang="en-US" altLang="ja-JP" dirty="0"/>
              <a:t>GUI?</a:t>
            </a:r>
            <a:endParaRPr lang="en-US" dirty="0"/>
          </a:p>
        </p:txBody>
      </p:sp>
      <p:sp>
        <p:nvSpPr>
          <p:cNvPr id="3" name="Text Placeholder 2">
            <a:extLst>
              <a:ext uri="{FF2B5EF4-FFF2-40B4-BE49-F238E27FC236}">
                <a16:creationId xmlns:a16="http://schemas.microsoft.com/office/drawing/2014/main" xmlns="" id="{180EEB43-4D1E-6D4D-811B-AA0F2E905102}"/>
              </a:ext>
            </a:extLst>
          </p:cNvPr>
          <p:cNvSpPr>
            <a:spLocks noGrp="1"/>
          </p:cNvSpPr>
          <p:nvPr>
            <p:ph type="body" idx="1"/>
          </p:nvPr>
        </p:nvSpPr>
        <p:spPr>
          <a:xfrm>
            <a:off x="508000" y="1203753"/>
            <a:ext cx="6616369" cy="2910600"/>
          </a:xfrm>
        </p:spPr>
        <p:txBody>
          <a:bodyPr/>
          <a:lstStyle/>
          <a:p>
            <a:pPr marL="158750" indent="0">
              <a:buNone/>
            </a:pPr>
            <a:r>
              <a:rPr lang="ja-JP" altLang="en-US"/>
              <a:t>一般ユーザは</a:t>
            </a:r>
            <a:r>
              <a:rPr lang="en-US" altLang="ja-JP" dirty="0"/>
              <a:t>GUI</a:t>
            </a:r>
            <a:r>
              <a:rPr lang="ja-JP" altLang="en-US"/>
              <a:t>の方が簡単と思いますが，プログラマにとっての簡単はそうでもないかもしれない</a:t>
            </a:r>
            <a:endParaRPr lang="en-US" dirty="0"/>
          </a:p>
          <a:p>
            <a:pPr marL="158750" indent="0">
              <a:buNone/>
            </a:pPr>
            <a:r>
              <a:rPr lang="ja-JP" altLang="en-US" u="sng"/>
              <a:t>調べた結果</a:t>
            </a:r>
            <a:endParaRPr lang="en-US" altLang="ja-JP" u="sng" dirty="0"/>
          </a:p>
          <a:p>
            <a:pPr marL="158750" indent="0">
              <a:buNone/>
            </a:pPr>
            <a:endParaRPr lang="en-US" dirty="0"/>
          </a:p>
        </p:txBody>
      </p:sp>
      <p:pic>
        <p:nvPicPr>
          <p:cNvPr id="5" name="Picture 4">
            <a:extLst>
              <a:ext uri="{FF2B5EF4-FFF2-40B4-BE49-F238E27FC236}">
                <a16:creationId xmlns:a16="http://schemas.microsoft.com/office/drawing/2014/main" xmlns="" id="{4E1D0B1A-EF2D-1D41-846A-16A434E5DFE8}"/>
              </a:ext>
            </a:extLst>
          </p:cNvPr>
          <p:cNvPicPr>
            <a:picLocks noChangeAspect="1"/>
          </p:cNvPicPr>
          <p:nvPr/>
        </p:nvPicPr>
        <p:blipFill>
          <a:blip r:embed="rId3"/>
          <a:stretch>
            <a:fillRect/>
          </a:stretch>
        </p:blipFill>
        <p:spPr>
          <a:xfrm>
            <a:off x="836953" y="2194353"/>
            <a:ext cx="5958459" cy="2274658"/>
          </a:xfrm>
          <a:prstGeom prst="rect">
            <a:avLst/>
          </a:prstGeom>
        </p:spPr>
      </p:pic>
      <p:sp>
        <p:nvSpPr>
          <p:cNvPr id="6" name="TextBox 5">
            <a:extLst>
              <a:ext uri="{FF2B5EF4-FFF2-40B4-BE49-F238E27FC236}">
                <a16:creationId xmlns:a16="http://schemas.microsoft.com/office/drawing/2014/main" xmlns="" id="{F457F916-27B8-B742-B06F-E635468497BC}"/>
              </a:ext>
            </a:extLst>
          </p:cNvPr>
          <p:cNvSpPr txBox="1"/>
          <p:nvPr/>
        </p:nvSpPr>
        <p:spPr>
          <a:xfrm>
            <a:off x="784008" y="4531042"/>
            <a:ext cx="6064350" cy="430887"/>
          </a:xfrm>
          <a:prstGeom prst="rect">
            <a:avLst/>
          </a:prstGeom>
          <a:noFill/>
        </p:spPr>
        <p:txBody>
          <a:bodyPr wrap="square" rtlCol="0">
            <a:spAutoFit/>
          </a:bodyPr>
          <a:lstStyle/>
          <a:p>
            <a:r>
              <a:rPr lang="ja-JP" altLang="en-US" sz="1100"/>
              <a:t>飯尾　淳 ，“初学者向けプログラミング教育に関する意識調査</a:t>
            </a:r>
            <a:r>
              <a:rPr lang="en-US" altLang="ja-JP" sz="1100" dirty="0"/>
              <a:t>–GUI</a:t>
            </a:r>
            <a:r>
              <a:rPr lang="ja-JP" altLang="en-US" sz="1100"/>
              <a:t>と</a:t>
            </a:r>
            <a:r>
              <a:rPr lang="en-US" altLang="ja-JP" sz="1100" dirty="0"/>
              <a:t>CUI</a:t>
            </a:r>
            <a:r>
              <a:rPr lang="ja-JP" altLang="en-US" sz="1100"/>
              <a:t>のどちらがようか</a:t>
            </a:r>
            <a:r>
              <a:rPr lang="en-US" altLang="ja-JP" sz="1100" dirty="0"/>
              <a:t>?–”</a:t>
            </a:r>
            <a:r>
              <a:rPr lang="ja-JP" altLang="en-US" sz="1100"/>
              <a:t>，情報教育シンポジウム，</a:t>
            </a:r>
            <a:r>
              <a:rPr lang="en-US" altLang="ja-JP" sz="1100" dirty="0"/>
              <a:t>2015</a:t>
            </a:r>
            <a:r>
              <a:rPr lang="ja-JP" altLang="en-US" sz="1100"/>
              <a:t>年，</a:t>
            </a:r>
            <a:r>
              <a:rPr lang="en-US" altLang="ja-JP" sz="1100" dirty="0"/>
              <a:t>20</a:t>
            </a:r>
            <a:r>
              <a:rPr lang="ja-JP" altLang="en-US" sz="1100"/>
              <a:t>ページ</a:t>
            </a:r>
            <a:endParaRPr lang="en-US" sz="1100" dirty="0"/>
          </a:p>
        </p:txBody>
      </p:sp>
    </p:spTree>
    <p:extLst>
      <p:ext uri="{BB962C8B-B14F-4D97-AF65-F5344CB8AC3E}">
        <p14:creationId xmlns:p14="http://schemas.microsoft.com/office/powerpoint/2010/main" val="359803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repeatCount="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repeatCount="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p:cTn id="1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1" end="1"/>
                                            </p:txEl>
                                          </p:spTgt>
                                        </p:tgtEl>
                                        <p:attrNameLst>
                                          <p:attrName>ppt_h</p:attrName>
                                        </p:attrNameLst>
                                      </p:cBhvr>
                                      <p:tavLst>
                                        <p:tav tm="0">
                                          <p:val>
                                            <p:fltVal val="0"/>
                                          </p:val>
                                        </p:tav>
                                        <p:tav tm="100000">
                                          <p:val>
                                            <p:strVal val="#ppt_h"/>
                                          </p:val>
                                        </p:tav>
                                      </p:tavLst>
                                    </p:anim>
                                  </p:childTnLst>
                                </p:cTn>
                              </p:par>
                              <p:par>
                                <p:cTn id="13" presetID="23" presetClass="entr" presetSubtype="16" repeatCount="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EB2FFD-7AD6-D64B-B2CC-D04CEE15C853}"/>
              </a:ext>
            </a:extLst>
          </p:cNvPr>
          <p:cNvSpPr>
            <a:spLocks noGrp="1"/>
          </p:cNvSpPr>
          <p:nvPr>
            <p:ph type="title"/>
          </p:nvPr>
        </p:nvSpPr>
        <p:spPr/>
        <p:txBody>
          <a:bodyPr/>
          <a:lstStyle/>
          <a:p>
            <a:r>
              <a:rPr lang="ja-JP" altLang="en-US"/>
              <a:t>ファイルの管理</a:t>
            </a:r>
            <a:endParaRPr lang="en-US" dirty="0"/>
          </a:p>
        </p:txBody>
      </p:sp>
      <p:sp>
        <p:nvSpPr>
          <p:cNvPr id="3" name="Text Placeholder 2">
            <a:extLst>
              <a:ext uri="{FF2B5EF4-FFF2-40B4-BE49-F238E27FC236}">
                <a16:creationId xmlns:a16="http://schemas.microsoft.com/office/drawing/2014/main" xmlns="" id="{E998C336-2313-C24A-8295-B69BFF83CA75}"/>
              </a:ext>
            </a:extLst>
          </p:cNvPr>
          <p:cNvSpPr>
            <a:spLocks noGrp="1"/>
          </p:cNvSpPr>
          <p:nvPr>
            <p:ph type="body" idx="1"/>
          </p:nvPr>
        </p:nvSpPr>
        <p:spPr>
          <a:xfrm>
            <a:off x="508000" y="1216782"/>
            <a:ext cx="6447600" cy="2910600"/>
          </a:xfrm>
        </p:spPr>
        <p:txBody>
          <a:bodyPr/>
          <a:lstStyle/>
          <a:p>
            <a:pPr>
              <a:buFont typeface="Wingdings" pitchFamily="2" charset="2"/>
              <a:buChar char="Ø"/>
            </a:pPr>
            <a:r>
              <a:rPr lang="en-US" altLang="ja-JP" dirty="0"/>
              <a:t>Git</a:t>
            </a:r>
            <a:r>
              <a:rPr lang="ja-JP" altLang="en-US" dirty="0"/>
              <a:t>ができること</a:t>
            </a:r>
            <a:endParaRPr lang="en-US" altLang="ja-JP" dirty="0"/>
          </a:p>
          <a:p>
            <a:pPr lvl="1">
              <a:buFont typeface="Wingdings" pitchFamily="2" charset="2"/>
              <a:buChar char="Ø"/>
            </a:pPr>
            <a:r>
              <a:rPr lang="ja-JP" altLang="en-US" dirty="0"/>
              <a:t>リポジトリの</a:t>
            </a:r>
            <a:r>
              <a:rPr lang="en-US" altLang="ja-JP" dirty="0"/>
              <a:t>Clone</a:t>
            </a:r>
            <a:r>
              <a:rPr lang="ja-JP" altLang="en-US" dirty="0"/>
              <a:t>・</a:t>
            </a:r>
            <a:r>
              <a:rPr lang="en-US" altLang="ja-JP" dirty="0"/>
              <a:t>Pull</a:t>
            </a:r>
            <a:r>
              <a:rPr lang="ja-JP" altLang="en-US" dirty="0"/>
              <a:t>・</a:t>
            </a:r>
            <a:r>
              <a:rPr lang="en-US" altLang="ja-JP" dirty="0"/>
              <a:t>Add</a:t>
            </a:r>
            <a:r>
              <a:rPr lang="ja-JP" altLang="en-US" dirty="0"/>
              <a:t>・</a:t>
            </a:r>
            <a:r>
              <a:rPr lang="en-US" altLang="ja-JP" dirty="0"/>
              <a:t>Commit</a:t>
            </a:r>
            <a:r>
              <a:rPr lang="ja-JP" altLang="en-US" dirty="0"/>
              <a:t>・</a:t>
            </a:r>
            <a:r>
              <a:rPr lang="en-US" altLang="ja-JP" dirty="0"/>
              <a:t>Push</a:t>
            </a:r>
          </a:p>
          <a:p>
            <a:pPr lvl="1">
              <a:buFont typeface="Wingdings" pitchFamily="2" charset="2"/>
              <a:buChar char="Ø"/>
            </a:pPr>
            <a:r>
              <a:rPr lang="ja-JP" altLang="en-US" dirty="0"/>
              <a:t>ブランチの作成</a:t>
            </a:r>
            <a:endParaRPr lang="en-US" altLang="ja-JP" dirty="0"/>
          </a:p>
          <a:p>
            <a:pPr lvl="1">
              <a:buFont typeface="Wingdings" pitchFamily="2" charset="2"/>
              <a:buChar char="Ø"/>
            </a:pPr>
            <a:r>
              <a:rPr lang="ja-JP" altLang="en-US" dirty="0"/>
              <a:t>履歴の追跡と編集</a:t>
            </a:r>
            <a:endParaRPr lang="en-US" altLang="ja-JP" dirty="0"/>
          </a:p>
          <a:p>
            <a:pPr lvl="1">
              <a:buFont typeface="Wingdings" pitchFamily="2" charset="2"/>
              <a:buChar char="Ø"/>
            </a:pPr>
            <a:r>
              <a:rPr lang="ja-JP" altLang="en-US" dirty="0"/>
              <a:t>など</a:t>
            </a:r>
            <a:endParaRPr lang="en-US" dirty="0"/>
          </a:p>
          <a:p>
            <a:pPr marL="158750" indent="0" algn="ctr">
              <a:buNone/>
            </a:pPr>
            <a:r>
              <a:rPr lang="ja-JP" altLang="en-US" sz="1600" dirty="0"/>
              <a:t>本研究のファイル管理の部分は</a:t>
            </a:r>
            <a:r>
              <a:rPr lang="en-US" altLang="ja-JP" sz="1600" dirty="0"/>
              <a:t>git</a:t>
            </a:r>
            <a:r>
              <a:rPr lang="ja-JP" altLang="en-US" sz="1600" dirty="0"/>
              <a:t>を使う提案</a:t>
            </a:r>
            <a:endParaRPr lang="en-US" altLang="ja-JP" sz="1600" dirty="0"/>
          </a:p>
          <a:p>
            <a:pPr marL="158750" indent="0" algn="ctr">
              <a:buNone/>
            </a:pPr>
            <a:endParaRPr lang="en-US" altLang="ja-JP" dirty="0"/>
          </a:p>
          <a:p>
            <a:pPr marL="158750" indent="0" algn="ctr">
              <a:buNone/>
            </a:pPr>
            <a:r>
              <a:rPr lang="ja-JP" altLang="en-US" dirty="0"/>
              <a:t>しかし，</a:t>
            </a:r>
            <a:r>
              <a:rPr lang="en-US" altLang="ja-JP" dirty="0"/>
              <a:t>NextCloud</a:t>
            </a:r>
            <a:r>
              <a:rPr lang="ja-JP" altLang="en-US" dirty="0"/>
              <a:t>に　</a:t>
            </a:r>
            <a:endParaRPr lang="en-US" altLang="ja-JP" dirty="0"/>
          </a:p>
          <a:p>
            <a:pPr marL="158750" indent="0" algn="ctr">
              <a:buNone/>
            </a:pPr>
            <a:r>
              <a:rPr lang="en-US" altLang="ja-JP" dirty="0"/>
              <a:t>git</a:t>
            </a:r>
            <a:r>
              <a:rPr lang="ja-JP" altLang="en-US" dirty="0"/>
              <a:t>機能</a:t>
            </a:r>
            <a:r>
              <a:rPr lang="en-US" altLang="ja-JP" dirty="0"/>
              <a:t> + GUI</a:t>
            </a:r>
            <a:r>
              <a:rPr lang="ja-JP" altLang="en-US" dirty="0"/>
              <a:t> </a:t>
            </a:r>
            <a:endParaRPr lang="en-US" altLang="ja-JP" dirty="0"/>
          </a:p>
          <a:p>
            <a:pPr marL="158750" indent="0" algn="ctr">
              <a:buNone/>
            </a:pPr>
            <a:r>
              <a:rPr lang="ja-JP" altLang="en-US" dirty="0"/>
              <a:t>を導入することは技術的に可能ですか？</a:t>
            </a:r>
            <a:endParaRPr lang="en-US" altLang="ja-JP" dirty="0"/>
          </a:p>
        </p:txBody>
      </p:sp>
    </p:spTree>
    <p:extLst>
      <p:ext uri="{BB962C8B-B14F-4D97-AF65-F5344CB8AC3E}">
        <p14:creationId xmlns:p14="http://schemas.microsoft.com/office/powerpoint/2010/main" val="87291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Effect transition="in" filter="fade">
                                      <p:cBhvr>
                                        <p:cTn id="14" dur="1000"/>
                                        <p:tgtEl>
                                          <p:spTgt spid="3">
                                            <p:txEl>
                                              <p:pRg st="7" end="7"/>
                                            </p:txEl>
                                          </p:spTgt>
                                        </p:tgtEl>
                                      </p:cBhvr>
                                    </p:animEffect>
                                    <p:anim calcmode="lin" valueType="num">
                                      <p:cBhvr>
                                        <p:cTn id="1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1000"/>
                                        <p:tgtEl>
                                          <p:spTgt spid="3">
                                            <p:txEl>
                                              <p:pRg st="8" end="8"/>
                                            </p:txEl>
                                          </p:spTgt>
                                        </p:tgtEl>
                                      </p:cBhvr>
                                    </p:animEffect>
                                    <p:anim calcmode="lin" valueType="num">
                                      <p:cBhvr>
                                        <p:cTn id="2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1000"/>
                                        <p:tgtEl>
                                          <p:spTgt spid="3">
                                            <p:txEl>
                                              <p:pRg st="9" end="9"/>
                                            </p:txEl>
                                          </p:spTgt>
                                        </p:tgtEl>
                                      </p:cBhvr>
                                    </p:animEffect>
                                    <p:anim calcmode="lin" valueType="num">
                                      <p:cBhvr>
                                        <p:cTn id="2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103465-4AE2-C540-A87A-9F2B4F10D7C3}"/>
              </a:ext>
            </a:extLst>
          </p:cNvPr>
          <p:cNvSpPr>
            <a:spLocks noGrp="1"/>
          </p:cNvSpPr>
          <p:nvPr>
            <p:ph type="title"/>
          </p:nvPr>
        </p:nvSpPr>
        <p:spPr/>
        <p:txBody>
          <a:bodyPr/>
          <a:lstStyle/>
          <a:p>
            <a:r>
              <a:rPr lang="ja-JP" altLang="en-US"/>
              <a:t>ファイルの暗号化</a:t>
            </a:r>
            <a:endParaRPr lang="en-US" dirty="0"/>
          </a:p>
        </p:txBody>
      </p:sp>
      <p:sp>
        <p:nvSpPr>
          <p:cNvPr id="3" name="Text Placeholder 2">
            <a:extLst>
              <a:ext uri="{FF2B5EF4-FFF2-40B4-BE49-F238E27FC236}">
                <a16:creationId xmlns:a16="http://schemas.microsoft.com/office/drawing/2014/main" xmlns="" id="{5F15909F-F64A-4B49-95F2-0E62A3C12A98}"/>
              </a:ext>
            </a:extLst>
          </p:cNvPr>
          <p:cNvSpPr>
            <a:spLocks noGrp="1"/>
          </p:cNvSpPr>
          <p:nvPr>
            <p:ph type="body" idx="1"/>
          </p:nvPr>
        </p:nvSpPr>
        <p:spPr>
          <a:xfrm>
            <a:off x="508000" y="1620442"/>
            <a:ext cx="6749535" cy="2910600"/>
          </a:xfrm>
        </p:spPr>
        <p:txBody>
          <a:bodyPr/>
          <a:lstStyle/>
          <a:p>
            <a:pPr>
              <a:buFont typeface="Wingdings" pitchFamily="2" charset="2"/>
              <a:buChar char="Ø"/>
            </a:pPr>
            <a:r>
              <a:rPr lang="en-US" dirty="0"/>
              <a:t>git-crypt</a:t>
            </a:r>
            <a:r>
              <a:rPr lang="ja-JP" altLang="en-US" dirty="0"/>
              <a:t>とは</a:t>
            </a:r>
            <a:endParaRPr lang="en-US" altLang="ja-JP" dirty="0"/>
          </a:p>
          <a:p>
            <a:pPr lvl="1">
              <a:buFont typeface="Wingdings" pitchFamily="2" charset="2"/>
              <a:buChar char="Ø"/>
            </a:pPr>
            <a:r>
              <a:rPr lang="ja-JP" altLang="en-US" dirty="0"/>
              <a:t>選択したファイルをコミットして暗号化し，また開く時に自動復号できる</a:t>
            </a:r>
            <a:endParaRPr lang="en-US" altLang="ja-JP" dirty="0"/>
          </a:p>
          <a:p>
            <a:pPr lvl="1">
              <a:buFont typeface="Wingdings" pitchFamily="2" charset="2"/>
              <a:buChar char="Ø"/>
            </a:pPr>
            <a:r>
              <a:rPr lang="en-US" dirty="0"/>
              <a:t>GPG</a:t>
            </a:r>
            <a:r>
              <a:rPr lang="ja-JP" altLang="en-US" dirty="0"/>
              <a:t>暗号</a:t>
            </a:r>
            <a:r>
              <a:rPr lang="ja-JP" altLang="en-US" dirty="0" smtClean="0"/>
              <a:t>方式</a:t>
            </a:r>
            <a:endParaRPr lang="en-MY" altLang="ja-JP" dirty="0"/>
          </a:p>
          <a:p>
            <a:pPr>
              <a:buFont typeface="Wingdings" pitchFamily="2" charset="2"/>
              <a:buChar char="Ø"/>
            </a:pPr>
            <a:r>
              <a:rPr lang="en-MY" altLang="ja-JP" dirty="0"/>
              <a:t> </a:t>
            </a:r>
            <a:r>
              <a:rPr lang="en-MY" altLang="ja-JP" dirty="0" smtClean="0"/>
              <a:t> </a:t>
            </a:r>
            <a:r>
              <a:rPr lang="ja-JP" altLang="en-US" dirty="0" smtClean="0"/>
              <a:t>しか</a:t>
            </a:r>
            <a:r>
              <a:rPr lang="ja-JP" altLang="en-US" dirty="0"/>
              <a:t>し</a:t>
            </a:r>
            <a:endParaRPr lang="en-US" altLang="ja-JP" dirty="0"/>
          </a:p>
          <a:p>
            <a:pPr lvl="1">
              <a:buFont typeface="Wingdings" pitchFamily="2" charset="2"/>
              <a:buChar char="Ø"/>
            </a:pPr>
            <a:r>
              <a:rPr lang="ja-JP" altLang="en-US" dirty="0" smtClean="0"/>
              <a:t>「</a:t>
            </a:r>
            <a:r>
              <a:rPr lang="en-US" dirty="0" smtClean="0"/>
              <a:t>enables </a:t>
            </a:r>
            <a:r>
              <a:rPr lang="en-US" dirty="0" smtClean="0">
                <a:solidFill>
                  <a:srgbClr val="FF0000"/>
                </a:solidFill>
              </a:rPr>
              <a:t>transparent</a:t>
            </a:r>
            <a:r>
              <a:rPr lang="en-US" dirty="0" smtClean="0"/>
              <a:t> </a:t>
            </a:r>
            <a:r>
              <a:rPr lang="en-US" dirty="0"/>
              <a:t>encryption and decryption of files</a:t>
            </a:r>
            <a:r>
              <a:rPr lang="ja-JP" altLang="en-US" dirty="0"/>
              <a:t>」という言葉をわからない</a:t>
            </a:r>
            <a:endParaRPr lang="en-US" altLang="ja-JP" dirty="0"/>
          </a:p>
          <a:p>
            <a:pPr lvl="1">
              <a:buFont typeface="Wingdings" pitchFamily="2" charset="2"/>
              <a:buChar char="Ø"/>
            </a:pPr>
            <a:r>
              <a:rPr lang="ja-JP" altLang="en-US" dirty="0"/>
              <a:t>暗号化と復号のやり方・仕組も理解できない</a:t>
            </a:r>
            <a:endParaRPr lang="en-US" dirty="0"/>
          </a:p>
        </p:txBody>
      </p:sp>
    </p:spTree>
    <p:extLst>
      <p:ext uri="{BB962C8B-B14F-4D97-AF65-F5344CB8AC3E}">
        <p14:creationId xmlns:p14="http://schemas.microsoft.com/office/powerpoint/2010/main" val="290462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ファイルの共有</a:t>
            </a:r>
            <a:endParaRPr kumimoji="1" lang="ja-JP" altLang="en-US" dirty="0"/>
          </a:p>
        </p:txBody>
      </p:sp>
      <p:sp>
        <p:nvSpPr>
          <p:cNvPr id="3" name="テキスト プレースホルダー 2"/>
          <p:cNvSpPr>
            <a:spLocks noGrp="1"/>
          </p:cNvSpPr>
          <p:nvPr>
            <p:ph type="body" idx="1"/>
          </p:nvPr>
        </p:nvSpPr>
        <p:spPr/>
        <p:txBody>
          <a:bodyPr/>
          <a:lstStyle/>
          <a:p>
            <a:r>
              <a:rPr kumimoji="1" lang="en-US" altLang="ja-JP" dirty="0" err="1" smtClean="0"/>
              <a:t>NextCloud</a:t>
            </a:r>
            <a:r>
              <a:rPr kumimoji="1" lang="ja-JP" altLang="en-US" dirty="0" smtClean="0"/>
              <a:t>は特定の共有</a:t>
            </a:r>
            <a:r>
              <a:rPr kumimoji="1" lang="en-US" altLang="ja-JP" dirty="0" smtClean="0"/>
              <a:t>URL</a:t>
            </a:r>
            <a:r>
              <a:rPr kumimoji="1" lang="ja-JP" altLang="en-US" dirty="0" smtClean="0"/>
              <a:t>を作り，送ることで共有する．細かい設定もできるらしい</a:t>
            </a:r>
            <a:endParaRPr kumimoji="1" lang="en-US" altLang="ja-JP" dirty="0" smtClean="0"/>
          </a:p>
          <a:p>
            <a:r>
              <a:rPr kumimoji="1" lang="en-US" altLang="ja-JP" dirty="0" smtClean="0"/>
              <a:t>Transfer.sh</a:t>
            </a:r>
            <a:r>
              <a:rPr kumimoji="1" lang="ja-JP" altLang="en-US" dirty="0" smtClean="0"/>
              <a:t>はローカルのファイルあるいは，フォルダーをアップロードするコマンドラン．ファイルを暗号化して共有する機能もある</a:t>
            </a:r>
            <a:endParaRPr kumimoji="1" lang="en-US" altLang="ja-JP" dirty="0" smtClean="0"/>
          </a:p>
          <a:p>
            <a:pPr lvl="1"/>
            <a:r>
              <a:rPr kumimoji="1" lang="ja-JP" altLang="en-US" dirty="0" smtClean="0"/>
              <a:t>どこにアップロードするのか</a:t>
            </a:r>
            <a:r>
              <a:rPr kumimoji="1" lang="en-US" altLang="ja-JP" dirty="0" smtClean="0"/>
              <a:t>?</a:t>
            </a:r>
            <a:r>
              <a:rPr kumimoji="1" lang="ja-JP" altLang="en-US" dirty="0" smtClean="0"/>
              <a:t>どうやって送り先を設定するのか</a:t>
            </a:r>
            <a:r>
              <a:rPr kumimoji="1" lang="en-US" altLang="ja-JP" dirty="0" smtClean="0"/>
              <a:t>?</a:t>
            </a:r>
          </a:p>
          <a:p>
            <a:pPr lvl="1"/>
            <a:r>
              <a:rPr kumimoji="1" lang="ja-JP" altLang="en-US" dirty="0" smtClean="0"/>
              <a:t>ファイルを</a:t>
            </a:r>
            <a:r>
              <a:rPr kumimoji="1" lang="en-US" altLang="ja-JP" dirty="0" smtClean="0"/>
              <a:t>14</a:t>
            </a:r>
            <a:r>
              <a:rPr kumimoji="1" lang="ja-JP" altLang="en-US" dirty="0" smtClean="0"/>
              <a:t>日間まで保存できる</a:t>
            </a:r>
            <a:r>
              <a:rPr kumimoji="1" lang="en-US" altLang="ja-JP" dirty="0" smtClean="0"/>
              <a:t>?</a:t>
            </a:r>
          </a:p>
          <a:p>
            <a:pPr lvl="1"/>
            <a:r>
              <a:rPr kumimoji="1" lang="ja-JP" altLang="en-US" dirty="0" smtClean="0"/>
              <a:t>どうやって共有するのか</a:t>
            </a:r>
            <a:r>
              <a:rPr kumimoji="1" lang="en-US" altLang="ja-JP" dirty="0" smtClean="0"/>
              <a:t>?</a:t>
            </a:r>
          </a:p>
          <a:p>
            <a:pPr marL="158750" indent="0">
              <a:buNone/>
            </a:pPr>
            <a:endParaRPr kumimoji="1" lang="en-US" altLang="ja-JP" dirty="0"/>
          </a:p>
          <a:p>
            <a:pPr marL="158750" indent="0">
              <a:buNone/>
            </a:pPr>
            <a:r>
              <a:rPr kumimoji="1" lang="ja-JP" altLang="en-US" dirty="0" smtClean="0"/>
              <a:t>開発者が使うファイル共有（</a:t>
            </a:r>
            <a:r>
              <a:rPr kumimoji="1" lang="en-US" altLang="ja-JP" dirty="0" smtClean="0"/>
              <a:t>+</a:t>
            </a:r>
            <a:r>
              <a:rPr kumimoji="1" lang="ja-JP" altLang="en-US" dirty="0" smtClean="0"/>
              <a:t>簡単）に対してもっと調べる必要がある</a:t>
            </a:r>
            <a:endParaRPr kumimoji="1" lang="en-US" altLang="ja-JP" dirty="0" smtClean="0"/>
          </a:p>
        </p:txBody>
      </p:sp>
    </p:spTree>
    <p:extLst>
      <p:ext uri="{BB962C8B-B14F-4D97-AF65-F5344CB8AC3E}">
        <p14:creationId xmlns:p14="http://schemas.microsoft.com/office/powerpoint/2010/main" val="921389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3061</TotalTime>
  <Words>903</Words>
  <Application>Microsoft Office PowerPoint</Application>
  <PresentationFormat>画面に合わせる (16:9)</PresentationFormat>
  <Paragraphs>107</Paragraphs>
  <Slides>16</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16</vt:i4>
      </vt:variant>
    </vt:vector>
  </HeadingPairs>
  <TitlesOfParts>
    <vt:vector size="22" baseType="lpstr">
      <vt:lpstr>Noto Sans Symbols</vt:lpstr>
      <vt:lpstr>Arial</vt:lpstr>
      <vt:lpstr>Trebuchet MS</vt:lpstr>
      <vt:lpstr>Wingdings</vt:lpstr>
      <vt:lpstr>Simple Light</vt:lpstr>
      <vt:lpstr>Facet</vt:lpstr>
      <vt:lpstr>第13回進捗報告会</vt:lpstr>
      <vt:lpstr>発表会のまとめ</vt:lpstr>
      <vt:lpstr>研究の進捗報告</vt:lpstr>
      <vt:lpstr>研究内容の確認・整理</vt:lpstr>
      <vt:lpstr>まとめ</vt:lpstr>
      <vt:lpstr>CUI or GUI?</vt:lpstr>
      <vt:lpstr>ファイルの管理</vt:lpstr>
      <vt:lpstr>ファイルの暗号化</vt:lpstr>
      <vt:lpstr>ファイルの共有</vt:lpstr>
      <vt:lpstr>Gitの基本使用法</vt:lpstr>
      <vt:lpstr>本研究の提案</vt:lpstr>
      <vt:lpstr>考えている理想なシステム</vt:lpstr>
      <vt:lpstr>問題点</vt:lpstr>
      <vt:lpstr>今週で実験してみた</vt:lpstr>
      <vt:lpstr>Nextcloudの進捗報告</vt:lpstr>
      <vt:lpstr>Nextcloudの進捗まとめ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第6回進捗報告会</dc:title>
  <dc:creator>kenneth lee zhen kang 12345.</dc:creator>
  <cp:lastModifiedBy>Kenneth Lee Zhen Kang</cp:lastModifiedBy>
  <cp:revision>131</cp:revision>
  <dcterms:modified xsi:type="dcterms:W3CDTF">2018-07-13T08:31:26Z</dcterms:modified>
</cp:coreProperties>
</file>