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3"/>
  </p:notesMasterIdLst>
  <p:sldIdLst>
    <p:sldId id="256" r:id="rId3"/>
    <p:sldId id="257" r:id="rId4"/>
    <p:sldId id="298" r:id="rId5"/>
    <p:sldId id="284" r:id="rId6"/>
    <p:sldId id="285" r:id="rId7"/>
    <p:sldId id="286" r:id="rId8"/>
    <p:sldId id="287" r:id="rId9"/>
    <p:sldId id="289" r:id="rId10"/>
    <p:sldId id="290" r:id="rId11"/>
    <p:sldId id="292" r:id="rId12"/>
    <p:sldId id="295" r:id="rId13"/>
    <p:sldId id="291" r:id="rId14"/>
    <p:sldId id="296" r:id="rId15"/>
    <p:sldId id="297" r:id="rId16"/>
    <p:sldId id="264" r:id="rId17"/>
    <p:sldId id="283" r:id="rId18"/>
    <p:sldId id="282" r:id="rId19"/>
    <p:sldId id="266" r:id="rId20"/>
    <p:sldId id="288" r:id="rId21"/>
    <p:sldId id="29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lee zhen kang 12345." initials="klzk1"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0515" autoAdjust="0"/>
  </p:normalViewPr>
  <p:slideViewPr>
    <p:cSldViewPr snapToGrid="0">
      <p:cViewPr varScale="1">
        <p:scale>
          <a:sx n="106" d="100"/>
          <a:sy n="106" d="100"/>
        </p:scale>
        <p:origin x="754"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5986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86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84590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7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ja-JP" altLang="en-US" dirty="0" smtClean="0"/>
              <a:t>問題に対する対策だから，</a:t>
            </a:r>
            <a:r>
              <a:rPr kumimoji="1" lang="en-US" altLang="ja-JP" dirty="0" smtClean="0"/>
              <a:t>1</a:t>
            </a:r>
            <a:r>
              <a:rPr kumimoji="1" lang="ja-JP" altLang="en-US" dirty="0" smtClean="0"/>
              <a:t>つシステムとしての考えた対策ではない</a:t>
            </a:r>
            <a:endParaRPr kumimoji="1" lang="en-US" altLang="ja-JP" dirty="0" smtClean="0"/>
          </a:p>
          <a:p>
            <a:endParaRPr kumimoji="1" lang="ja-JP" altLang="en-US" dirty="0"/>
          </a:p>
        </p:txBody>
      </p:sp>
    </p:spTree>
    <p:extLst>
      <p:ext uri="{BB962C8B-B14F-4D97-AF65-F5344CB8AC3E}">
        <p14:creationId xmlns:p14="http://schemas.microsoft.com/office/powerpoint/2010/main" val="153791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ja-JP" altLang="en-US" dirty="0" smtClean="0"/>
              <a:t>問題に対する対策だから，</a:t>
            </a:r>
            <a:r>
              <a:rPr kumimoji="1" lang="en-US" altLang="ja-JP" dirty="0" smtClean="0"/>
              <a:t>1</a:t>
            </a:r>
            <a:r>
              <a:rPr kumimoji="1" lang="ja-JP" altLang="en-US" dirty="0" smtClean="0"/>
              <a:t>つシステムとしての考えた対策ではない</a:t>
            </a:r>
            <a:endParaRPr kumimoji="1" lang="en-US" altLang="ja-JP" dirty="0" smtClean="0"/>
          </a:p>
          <a:p>
            <a:endParaRPr kumimoji="1" lang="en-US" altLang="ja-JP" dirty="0" smtClean="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ja-JP" altLang="en-US" sz="1100" dirty="0" smtClean="0"/>
              <a:t>ユーザをグループ単位で管理という質問は先ほど思いついた質問なので，対策とかはまだ考えていない</a:t>
            </a:r>
            <a:endParaRPr kumimoji="1" lang="en-US" altLang="ja-JP" sz="1100" dirty="0" smtClean="0"/>
          </a:p>
        </p:txBody>
      </p:sp>
    </p:spTree>
    <p:extLst>
      <p:ext uri="{BB962C8B-B14F-4D97-AF65-F5344CB8AC3E}">
        <p14:creationId xmlns:p14="http://schemas.microsoft.com/office/powerpoint/2010/main" val="180114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smtClean="0"/>
              <a:t>これはネットワークに繋いでいると前提</a:t>
            </a:r>
            <a:endParaRPr kumimoji="1" lang="en-US" altLang="ja-JP" dirty="0" smtClean="0"/>
          </a:p>
          <a:p>
            <a:pPr marL="158750" indent="0">
              <a:buNone/>
            </a:pPr>
            <a:r>
              <a:rPr kumimoji="1" lang="ja-JP" altLang="en-US" dirty="0" smtClean="0"/>
              <a:t>全体の暗号化はサーバ行うので，ユーザ側では負担がかからない</a:t>
            </a:r>
            <a:endParaRPr kumimoji="1" lang="en-US" altLang="ja-JP" dirty="0" smtClean="0"/>
          </a:p>
          <a:p>
            <a:pPr marL="158750" indent="0">
              <a:buNone/>
            </a:pPr>
            <a:r>
              <a:rPr kumimoji="1" lang="ja-JP" altLang="en-US" dirty="0" smtClean="0"/>
              <a:t>サーバ側でセキュリティが強いと選択場合は，</a:t>
            </a:r>
            <a:r>
              <a:rPr kumimoji="1" lang="en-US" altLang="ja-JP" dirty="0" smtClean="0"/>
              <a:t>AES</a:t>
            </a:r>
            <a:r>
              <a:rPr kumimoji="1" lang="ja-JP" altLang="en-US" dirty="0" smtClean="0"/>
              <a:t>で暗号化したファイルを復号し</a:t>
            </a:r>
            <a:r>
              <a:rPr kumimoji="1" lang="en-US" altLang="ja-JP" dirty="0" smtClean="0"/>
              <a:t>RSA</a:t>
            </a:r>
            <a:r>
              <a:rPr kumimoji="1" lang="ja-JP" altLang="en-US" dirty="0" smtClean="0"/>
              <a:t>で再び暗号化する．</a:t>
            </a:r>
            <a:r>
              <a:rPr kumimoji="1" lang="en-US" altLang="ja-JP" dirty="0" smtClean="0"/>
              <a:t>Pull</a:t>
            </a:r>
            <a:r>
              <a:rPr kumimoji="1" lang="ja-JP" altLang="en-US" dirty="0" smtClean="0"/>
              <a:t>の時も，</a:t>
            </a:r>
            <a:r>
              <a:rPr kumimoji="1" lang="en-US" altLang="ja-JP" dirty="0" smtClean="0"/>
              <a:t>RSA</a:t>
            </a:r>
            <a:r>
              <a:rPr kumimoji="1" lang="ja-JP" altLang="en-US" dirty="0" smtClean="0"/>
              <a:t>で復号して</a:t>
            </a:r>
            <a:r>
              <a:rPr kumimoji="1" lang="en-US" altLang="ja-JP" dirty="0" smtClean="0"/>
              <a:t>AES</a:t>
            </a:r>
            <a:r>
              <a:rPr kumimoji="1" lang="ja-JP" altLang="en-US" dirty="0" smtClean="0"/>
              <a:t>で暗号化</a:t>
            </a:r>
            <a:endParaRPr kumimoji="1" lang="en-US" altLang="ja-JP" dirty="0" smtClean="0"/>
          </a:p>
          <a:p>
            <a:pPr marL="158750" indent="0">
              <a:buNone/>
            </a:pPr>
            <a:r>
              <a:rPr kumimoji="1" lang="en-US" altLang="ja-JP" dirty="0" smtClean="0"/>
              <a:t>Pull</a:t>
            </a:r>
            <a:r>
              <a:rPr kumimoji="1" lang="ja-JP" altLang="en-US" dirty="0" smtClean="0"/>
              <a:t>の時もう一つの方法は暗号化したまま送信し，鍵も，そしてローカルで復号する</a:t>
            </a:r>
            <a:endParaRPr kumimoji="1" lang="en-US" altLang="ja-JP" dirty="0" smtClean="0"/>
          </a:p>
          <a:p>
            <a:pPr marL="158750" indent="0">
              <a:buNone/>
            </a:pPr>
            <a:r>
              <a:rPr kumimoji="1" lang="ja-JP" altLang="en-US" dirty="0" smtClean="0"/>
              <a:t>復号ファイルの順番は最初開いたファイルが先で，そしてユーザが作業しながら，残りのファイルを復号する</a:t>
            </a:r>
            <a:endParaRPr kumimoji="1" lang="ja-JP" altLang="en-US" dirty="0"/>
          </a:p>
        </p:txBody>
      </p:sp>
    </p:spTree>
    <p:extLst>
      <p:ext uri="{BB962C8B-B14F-4D97-AF65-F5344CB8AC3E}">
        <p14:creationId xmlns:p14="http://schemas.microsoft.com/office/powerpoint/2010/main" val="260561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smtClean="0"/>
              <a:t>これはネットワークに繋いでいると前提</a:t>
            </a:r>
            <a:endParaRPr kumimoji="1" lang="ja-JP" altLang="en-US" dirty="0"/>
          </a:p>
        </p:txBody>
      </p:sp>
    </p:spTree>
    <p:extLst>
      <p:ext uri="{BB962C8B-B14F-4D97-AF65-F5344CB8AC3E}">
        <p14:creationId xmlns:p14="http://schemas.microsoft.com/office/powerpoint/2010/main" val="2504873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smtClean="0"/>
              <a:t>これはネットワークに繋いでいると前提</a:t>
            </a:r>
            <a:endParaRPr kumimoji="1" lang="ja-JP" altLang="en-US" dirty="0"/>
          </a:p>
        </p:txBody>
      </p:sp>
    </p:spTree>
    <p:extLst>
      <p:ext uri="{BB962C8B-B14F-4D97-AF65-F5344CB8AC3E}">
        <p14:creationId xmlns:p14="http://schemas.microsoft.com/office/powerpoint/2010/main" val="123735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37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Shape 68"/>
          <p:cNvGrpSpPr/>
          <p:nvPr/>
        </p:nvGrpSpPr>
        <p:grpSpPr>
          <a:xfrm>
            <a:off x="0" y="-6350"/>
            <a:ext cx="9144100" cy="5149935"/>
            <a:chOff x="0" y="-8467"/>
            <a:chExt cx="12192133" cy="6866580"/>
          </a:xfrm>
        </p:grpSpPr>
        <p:sp>
          <p:nvSpPr>
            <p:cNvPr id="69" name="Shape 69"/>
            <p:cNvSpPr/>
            <p:nvPr/>
          </p:nvSpPr>
          <p:spPr>
            <a:xfrm>
              <a:off x="0" y="-7862"/>
              <a:ext cx="863600" cy="5698067"/>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0" name="Shape 70"/>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71" name="Shape 7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72" name="Shape 72"/>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3" name="Shape 73"/>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Shape 74"/>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5" name="Shape 75"/>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76" name="Shape 76"/>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77" name="Shape 77"/>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78" name="Shape 78"/>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79" name="Shape 79"/>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0" name="Shape 80"/>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81" name="Shape 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6" name="Shape 86"/>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5" name="Shape 105"/>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6" name="Shape 10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7" name="Shape 107"/>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8" name="Shape 108"/>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9" name="Shape 10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4" name="Shape 1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Shape 1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3" name="Shape 123"/>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4" name="Shape 124"/>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125" name="Shape 12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0" name="Shape 13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1" name="Shape 131"/>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132" name="Shape 13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3" name="Shape 13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34" name="Shape 13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7" name="Shape 137"/>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38" name="Shape 13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9" name="Shape 13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0" name="Shape 14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3" name="Shape 143"/>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4" name="Shape 144"/>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45" name="Shape 14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6" name="Shape 14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7" name="Shape 14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48" name="Shape 148"/>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49" name="Shape 149"/>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2" name="Shape 152"/>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53" name="Shape 15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4" name="Shape 15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5" name="Shape 15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8" name="Shape 158"/>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59" name="Shape 159"/>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0" name="Shape 16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1" name="Shape 16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2" name="Shape 16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63" name="Shape 163"/>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64" name="Shape 16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67" name="Shape 167"/>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Shape 168"/>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9" name="Shape 16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0" name="Shape 17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1" name="Shape 17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74" name="Shape 174"/>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75" name="Shape 17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6" name="Shape 17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7" name="Shape 17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0" name="Shape 180"/>
          <p:cNvSpPr txBox="1">
            <a:spLocks noGrp="1"/>
          </p:cNvSpPr>
          <p:nvPr>
            <p:ph type="body" idx="1"/>
          </p:nvPr>
        </p:nvSpPr>
        <p:spPr>
          <a:xfrm rot="5400000">
            <a:off x="1186114" y="-221100"/>
            <a:ext cx="3938700" cy="52953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81" name="Shape 1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2" name="Shape 1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3" name="Shape 1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0" y="-6350"/>
            <a:ext cx="9144100" cy="5149935"/>
            <a:chOff x="0" y="-8467"/>
            <a:chExt cx="12192133" cy="6866580"/>
          </a:xfrm>
        </p:grpSpPr>
        <p:cxnSp>
          <p:nvCxnSpPr>
            <p:cNvPr id="52" name="Shape 52"/>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3" name="Shape 53"/>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4" name="Shape 54"/>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5" name="Shape 55"/>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Shape 5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7" name="Shape 57"/>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58" name="Shape 58"/>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59" name="Shape 59"/>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Shape 60"/>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1" name="Shape 6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62" name="Shape 62"/>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3" name="Shape 6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japan.cnet.com/article/20064319/" TargetMode="External"/><Relationship Id="rId2" Type="http://schemas.openxmlformats.org/officeDocument/2006/relationships/hyperlink" Target="https://news.yahoo.co.jp/byline/shinoharashuji/20180211-00081516/"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media.ccc.de/v/34c3-ChaosWest-12-nextcloud_end_to_end_encryption#t=171" TargetMode="External"/><Relationship Id="rId2" Type="http://schemas.openxmlformats.org/officeDocument/2006/relationships/hyperlink" Target="https://nextcloud.com/blog/what-makes-nextcloud-so-secure/"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noAutofit/>
          </a:bodyPr>
          <a:lstStyle/>
          <a:p>
            <a:pPr marL="0" marR="0" lvl="0" indent="0" algn="r" rtl="0">
              <a:spcBef>
                <a:spcPts val="0"/>
              </a:spcBef>
              <a:spcAft>
                <a:spcPts val="0"/>
              </a:spcAft>
              <a:buClr>
                <a:schemeClr val="accent1"/>
              </a:buClr>
              <a:buSzPts val="3600"/>
              <a:buFont typeface="Trebuchet MS"/>
              <a:buNone/>
            </a:pPr>
            <a:r>
              <a:rPr lang="en" sz="3600" b="0" i="0" u="none" strike="noStrike" cap="none" dirty="0">
                <a:solidFill>
                  <a:schemeClr val="accent1"/>
                </a:solidFill>
                <a:latin typeface="Trebuchet MS"/>
                <a:ea typeface="Trebuchet MS"/>
                <a:cs typeface="Trebuchet MS"/>
                <a:sym typeface="Trebuchet MS"/>
              </a:rPr>
              <a:t>第</a:t>
            </a:r>
            <a:r>
              <a:rPr lang="en" sz="3600" b="0" i="0" u="none" strike="noStrike" cap="none" dirty="0" smtClean="0">
                <a:solidFill>
                  <a:schemeClr val="accent1"/>
                </a:solidFill>
                <a:latin typeface="Trebuchet MS"/>
                <a:ea typeface="Trebuchet MS"/>
                <a:cs typeface="Trebuchet MS"/>
                <a:sym typeface="Trebuchet MS"/>
              </a:rPr>
              <a:t>16回進捗報告会</a:t>
            </a:r>
            <a:endParaRPr sz="3600" b="0" i="0" u="none" strike="noStrike" cap="none" dirty="0">
              <a:solidFill>
                <a:schemeClr val="accent1"/>
              </a:solidFill>
              <a:latin typeface="Trebuchet MS"/>
              <a:ea typeface="Trebuchet MS"/>
              <a:cs typeface="Trebuchet MS"/>
              <a:sym typeface="Trebuchet MS"/>
            </a:endParaRPr>
          </a:p>
        </p:txBody>
      </p:sp>
      <p:sp>
        <p:nvSpPr>
          <p:cNvPr id="189" name="Shape 189"/>
          <p:cNvSpPr txBox="1">
            <a:spLocks noGrp="1"/>
          </p:cNvSpPr>
          <p:nvPr>
            <p:ph type="subTitle" idx="1"/>
          </p:nvPr>
        </p:nvSpPr>
        <p:spPr>
          <a:xfrm>
            <a:off x="1143000" y="3418787"/>
            <a:ext cx="6858000" cy="7590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153111　</a:t>
            </a:r>
            <a:r>
              <a:rPr lang="en" sz="1400" b="0" i="0" u="none" strike="noStrike" cap="none" dirty="0" err="1">
                <a:solidFill>
                  <a:srgbClr val="7F7F7F"/>
                </a:solidFill>
                <a:latin typeface="Trebuchet MS"/>
                <a:ea typeface="Trebuchet MS"/>
                <a:cs typeface="Trebuchet MS"/>
                <a:sym typeface="Trebuchet MS"/>
              </a:rPr>
              <a:t>ケネス・リーゼンカン</a:t>
            </a:r>
            <a:endParaRPr sz="1400" b="0" i="0" u="none" strike="noStrike" cap="none" dirty="0">
              <a:solidFill>
                <a:srgbClr val="7F7F7F"/>
              </a:solidFill>
              <a:latin typeface="Trebuchet MS"/>
              <a:ea typeface="Trebuchet MS"/>
              <a:cs typeface="Trebuchet MS"/>
              <a:sym typeface="Trebuchet MS"/>
            </a:endParaRPr>
          </a:p>
          <a:p>
            <a:pPr marL="0" marR="0" lvl="0" indent="0" algn="r" rtl="0">
              <a:spcBef>
                <a:spcPts val="80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2018</a:t>
            </a:r>
            <a:r>
              <a:rPr lang="en" sz="1400" b="0" i="0" u="none" strike="noStrike" cap="none" dirty="0" smtClean="0">
                <a:solidFill>
                  <a:srgbClr val="7F7F7F"/>
                </a:solidFill>
                <a:latin typeface="Trebuchet MS"/>
                <a:ea typeface="Trebuchet MS"/>
                <a:cs typeface="Trebuchet MS"/>
                <a:sym typeface="Trebuchet MS"/>
              </a:rPr>
              <a:t>年8月</a:t>
            </a:r>
            <a:r>
              <a:rPr lang="en" dirty="0" smtClean="0"/>
              <a:t>03</a:t>
            </a:r>
            <a:r>
              <a:rPr lang="en" sz="1400" b="0" i="0" u="none" strike="noStrike" cap="none" dirty="0" smtClean="0">
                <a:solidFill>
                  <a:srgbClr val="7F7F7F"/>
                </a:solidFill>
                <a:latin typeface="Trebuchet MS"/>
                <a:ea typeface="Trebuchet MS"/>
                <a:cs typeface="Trebuchet MS"/>
                <a:sym typeface="Trebuchet MS"/>
              </a:rPr>
              <a:t>日</a:t>
            </a:r>
            <a:endParaRPr sz="1400" b="0" i="0" u="none" strike="noStrike" cap="none" dirty="0">
              <a:solidFill>
                <a:srgbClr val="7F7F7F"/>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考えた対策・解決法</a:t>
            </a:r>
            <a:endParaRPr kumimoji="1" lang="ja-JP" altLang="en-US" dirty="0"/>
          </a:p>
        </p:txBody>
      </p:sp>
      <p:sp>
        <p:nvSpPr>
          <p:cNvPr id="3" name="テキスト プレースホルダー 2"/>
          <p:cNvSpPr>
            <a:spLocks noGrp="1"/>
          </p:cNvSpPr>
          <p:nvPr>
            <p:ph type="body" idx="1"/>
          </p:nvPr>
        </p:nvSpPr>
        <p:spPr>
          <a:xfrm>
            <a:off x="508000" y="1210042"/>
            <a:ext cx="6447600" cy="2910600"/>
          </a:xfrm>
        </p:spPr>
        <p:txBody>
          <a:bodyPr/>
          <a:lstStyle/>
          <a:p>
            <a:pPr marL="501650" indent="-342900">
              <a:buFont typeface="+mj-lt"/>
              <a:buAutoNum type="arabicPeriod" startAt="5"/>
            </a:pPr>
            <a:r>
              <a:rPr kumimoji="1" lang="en-US" altLang="ja-JP" dirty="0"/>
              <a:t>PC</a:t>
            </a:r>
            <a:r>
              <a:rPr kumimoji="1" lang="ja-JP" altLang="en-US" dirty="0"/>
              <a:t>が盗まれ，ハッキングされなどでローカルに</a:t>
            </a:r>
            <a:r>
              <a:rPr kumimoji="1" lang="ja-JP" altLang="en-US" dirty="0" smtClean="0"/>
              <a:t>侵入</a:t>
            </a:r>
            <a:endParaRPr kumimoji="1" lang="en-US" altLang="ja-JP" dirty="0" smtClean="0"/>
          </a:p>
          <a:p>
            <a:pPr marL="787400" lvl="1" indent="-171450"/>
            <a:r>
              <a:rPr kumimoji="1" lang="ja-JP" altLang="en-US" dirty="0" smtClean="0"/>
              <a:t>暗号化したまま保存すれば，問題ないだろう</a:t>
            </a:r>
            <a:endParaRPr kumimoji="1" lang="en-US" altLang="ja-JP" dirty="0" smtClean="0"/>
          </a:p>
          <a:p>
            <a:pPr marL="787400" lvl="1" indent="-171450"/>
            <a:r>
              <a:rPr kumimoji="1" lang="ja-JP" altLang="en-US" dirty="0" smtClean="0"/>
              <a:t>ローカルに侵入されると，鍵をサーバ上に保存すべき</a:t>
            </a:r>
            <a:endParaRPr kumimoji="1" lang="en-US" altLang="ja-JP" dirty="0"/>
          </a:p>
          <a:p>
            <a:pPr marL="787400" lvl="1" indent="-171450"/>
            <a:r>
              <a:rPr kumimoji="1" lang="ja-JP" altLang="en-US" dirty="0" smtClean="0"/>
              <a:t>鍵をローカルに保存したい場合，別の方法でユーザ認証が必要になる</a:t>
            </a:r>
            <a:endParaRPr kumimoji="1" lang="en-US" altLang="ja-JP" dirty="0"/>
          </a:p>
          <a:p>
            <a:pPr marL="501650" indent="-342900">
              <a:buFont typeface="+mj-lt"/>
              <a:buAutoNum type="arabicPeriod" startAt="5"/>
            </a:pPr>
            <a:r>
              <a:rPr kumimoji="1" lang="ja-JP" altLang="en-US" dirty="0" smtClean="0"/>
              <a:t>何ら</a:t>
            </a:r>
            <a:r>
              <a:rPr kumimoji="1" lang="ja-JP" altLang="en-US" dirty="0"/>
              <a:t>か</a:t>
            </a:r>
            <a:r>
              <a:rPr kumimoji="1" lang="ja-JP" altLang="en-US" dirty="0" smtClean="0"/>
              <a:t>の方法（ウイルス）で</a:t>
            </a:r>
            <a:r>
              <a:rPr kumimoji="1" lang="ja-JP" altLang="en-US" dirty="0"/>
              <a:t>，ソースコードが</a:t>
            </a:r>
            <a:r>
              <a:rPr kumimoji="1" lang="ja-JP" altLang="en-US" dirty="0" smtClean="0"/>
              <a:t>流出</a:t>
            </a:r>
            <a:endParaRPr kumimoji="1" lang="en-US" altLang="ja-JP" dirty="0" smtClean="0"/>
          </a:p>
          <a:p>
            <a:pPr marL="958850" lvl="1" indent="-342900"/>
            <a:r>
              <a:rPr kumimoji="1" lang="ja-JP" altLang="en-US" dirty="0" smtClean="0"/>
              <a:t>以上</a:t>
            </a:r>
            <a:r>
              <a:rPr kumimoji="1" lang="en-US" altLang="ja-JP" dirty="0" smtClean="0"/>
              <a:t>5</a:t>
            </a:r>
            <a:r>
              <a:rPr kumimoji="1" lang="ja-JP" altLang="en-US" dirty="0" smtClean="0"/>
              <a:t>番と同様</a:t>
            </a:r>
            <a:endParaRPr kumimoji="1" lang="en-US" altLang="ja-JP" dirty="0"/>
          </a:p>
          <a:p>
            <a:pPr marL="501650" indent="-342900">
              <a:buFont typeface="+mj-lt"/>
              <a:buAutoNum type="arabicPeriod" startAt="5"/>
            </a:pPr>
            <a:endParaRPr kumimoji="1" lang="en-US" altLang="ja-JP" dirty="0" smtClean="0"/>
          </a:p>
          <a:p>
            <a:pPr marL="958850" lvl="1" indent="-342900">
              <a:buFont typeface="Wingdings" panose="05000000000000000000" pitchFamily="2" charset="2"/>
              <a:buChar char="Ø"/>
            </a:pPr>
            <a:endParaRPr kumimoji="1" lang="en-US" altLang="ja-JP" dirty="0"/>
          </a:p>
          <a:p>
            <a:pPr marL="158750" indent="0">
              <a:buNone/>
            </a:pPr>
            <a:endParaRPr kumimoji="1" lang="ja-JP" altLang="en-US" dirty="0"/>
          </a:p>
        </p:txBody>
      </p:sp>
    </p:spTree>
    <p:extLst>
      <p:ext uri="{BB962C8B-B14F-4D97-AF65-F5344CB8AC3E}">
        <p14:creationId xmlns:p14="http://schemas.microsoft.com/office/powerpoint/2010/main" val="3554577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モデルの紹介</a:t>
            </a:r>
            <a:endParaRPr kumimoji="1" lang="ja-JP" altLang="en-US" dirty="0"/>
          </a:p>
        </p:txBody>
      </p:sp>
      <p:sp>
        <p:nvSpPr>
          <p:cNvPr id="3" name="テキスト プレースホルダー 2"/>
          <p:cNvSpPr>
            <a:spLocks noGrp="1"/>
          </p:cNvSpPr>
          <p:nvPr>
            <p:ph type="body" idx="1"/>
          </p:nvPr>
        </p:nvSpPr>
        <p:spPr>
          <a:xfrm>
            <a:off x="2711940" y="890710"/>
            <a:ext cx="3336800" cy="422108"/>
          </a:xfrm>
        </p:spPr>
        <p:txBody>
          <a:bodyPr/>
          <a:lstStyle/>
          <a:p>
            <a:pPr marL="158750" indent="0">
              <a:buNone/>
            </a:pPr>
            <a:r>
              <a:rPr kumimoji="1" lang="ja-JP" altLang="en-US" dirty="0"/>
              <a:t>開発環境</a:t>
            </a:r>
            <a:r>
              <a:rPr kumimoji="1" lang="en-US" altLang="ja-JP" dirty="0"/>
              <a:t>	</a:t>
            </a:r>
            <a:r>
              <a:rPr kumimoji="1" lang="ja-JP" altLang="en-US" dirty="0"/>
              <a:t>：ネットワーク</a:t>
            </a:r>
            <a:r>
              <a:rPr kumimoji="1" lang="ja-JP" altLang="en-US" dirty="0" smtClean="0"/>
              <a:t>あり</a:t>
            </a:r>
            <a:endParaRPr kumimoji="1" lang="en-US" altLang="ja-JP" dirty="0" smtClean="0"/>
          </a:p>
        </p:txBody>
      </p:sp>
      <p:sp>
        <p:nvSpPr>
          <p:cNvPr id="4" name="雲 3"/>
          <p:cNvSpPr/>
          <p:nvPr/>
        </p:nvSpPr>
        <p:spPr>
          <a:xfrm>
            <a:off x="871200" y="1445408"/>
            <a:ext cx="914400" cy="582600"/>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サーバ</a:t>
            </a:r>
            <a:endParaRPr kumimoji="1" lang="ja-JP" altLang="en-US" sz="1100" dirty="0"/>
          </a:p>
        </p:txBody>
      </p:sp>
      <p:cxnSp>
        <p:nvCxnSpPr>
          <p:cNvPr id="5" name="直線矢印コネクタ 4"/>
          <p:cNvCxnSpPr/>
          <p:nvPr/>
        </p:nvCxnSpPr>
        <p:spPr>
          <a:xfrm>
            <a:off x="871200" y="2204942"/>
            <a:ext cx="926000" cy="720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939600" y="2430317"/>
            <a:ext cx="756000" cy="432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Host</a:t>
            </a:r>
            <a:endParaRPr kumimoji="1" lang="ja-JP" altLang="en-US" dirty="0"/>
          </a:p>
        </p:txBody>
      </p:sp>
      <p:sp>
        <p:nvSpPr>
          <p:cNvPr id="10" name="正方形/長方形 9"/>
          <p:cNvSpPr/>
          <p:nvPr/>
        </p:nvSpPr>
        <p:spPr>
          <a:xfrm>
            <a:off x="939600" y="2975116"/>
            <a:ext cx="756000" cy="432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あり</a:t>
            </a:r>
            <a:endParaRPr kumimoji="1" lang="ja-JP" altLang="en-US" dirty="0"/>
          </a:p>
        </p:txBody>
      </p:sp>
      <p:sp>
        <p:nvSpPr>
          <p:cNvPr id="11" name="正方形/長方形 10"/>
          <p:cNvSpPr/>
          <p:nvPr/>
        </p:nvSpPr>
        <p:spPr>
          <a:xfrm>
            <a:off x="939600" y="3519915"/>
            <a:ext cx="756000" cy="4320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なし</a:t>
            </a:r>
            <a:endParaRPr kumimoji="1" lang="ja-JP" altLang="en-US" dirty="0"/>
          </a:p>
        </p:txBody>
      </p:sp>
      <p:sp>
        <p:nvSpPr>
          <p:cNvPr id="12" name="テキスト ボックス 11"/>
          <p:cNvSpPr txBox="1"/>
          <p:nvPr/>
        </p:nvSpPr>
        <p:spPr>
          <a:xfrm>
            <a:off x="2148800" y="1576830"/>
            <a:ext cx="1519968" cy="307777"/>
          </a:xfrm>
          <a:prstGeom prst="rect">
            <a:avLst/>
          </a:prstGeom>
          <a:noFill/>
        </p:spPr>
        <p:txBody>
          <a:bodyPr wrap="none" rtlCol="0">
            <a:spAutoFit/>
          </a:bodyPr>
          <a:lstStyle/>
          <a:p>
            <a:r>
              <a:rPr kumimoji="1" lang="en-US" altLang="ja-JP" dirty="0" smtClean="0"/>
              <a:t>Nextcloud</a:t>
            </a:r>
            <a:r>
              <a:rPr kumimoji="1" lang="ja-JP" altLang="en-US" dirty="0"/>
              <a:t>サーバ</a:t>
            </a:r>
          </a:p>
        </p:txBody>
      </p:sp>
      <p:sp>
        <p:nvSpPr>
          <p:cNvPr id="13" name="テキスト ボックス 12"/>
          <p:cNvSpPr txBox="1"/>
          <p:nvPr/>
        </p:nvSpPr>
        <p:spPr>
          <a:xfrm>
            <a:off x="2148799" y="2042595"/>
            <a:ext cx="1252266" cy="307777"/>
          </a:xfrm>
          <a:prstGeom prst="rect">
            <a:avLst/>
          </a:prstGeom>
          <a:noFill/>
        </p:spPr>
        <p:txBody>
          <a:bodyPr wrap="none" rtlCol="0">
            <a:spAutoFit/>
          </a:bodyPr>
          <a:lstStyle/>
          <a:p>
            <a:r>
              <a:rPr kumimoji="1" lang="ja-JP" altLang="en-US" dirty="0" smtClean="0"/>
              <a:t>通信路 </a:t>
            </a:r>
            <a:r>
              <a:rPr kumimoji="1" lang="en-US" altLang="ja-JP" dirty="0" smtClean="0"/>
              <a:t>- SSH</a:t>
            </a:r>
            <a:endParaRPr kumimoji="1" lang="ja-JP" altLang="en-US" dirty="0"/>
          </a:p>
        </p:txBody>
      </p:sp>
      <p:sp>
        <p:nvSpPr>
          <p:cNvPr id="14" name="テキスト ボックス 13"/>
          <p:cNvSpPr txBox="1"/>
          <p:nvPr/>
        </p:nvSpPr>
        <p:spPr>
          <a:xfrm>
            <a:off x="2148799" y="2504573"/>
            <a:ext cx="3307316" cy="307777"/>
          </a:xfrm>
          <a:prstGeom prst="rect">
            <a:avLst/>
          </a:prstGeom>
          <a:noFill/>
        </p:spPr>
        <p:txBody>
          <a:bodyPr wrap="none" rtlCol="0">
            <a:spAutoFit/>
          </a:bodyPr>
          <a:lstStyle/>
          <a:p>
            <a:r>
              <a:rPr kumimoji="1" lang="ja-JP" altLang="en-US" dirty="0" smtClean="0"/>
              <a:t>リポジトリを作成した人の</a:t>
            </a:r>
            <a:r>
              <a:rPr kumimoji="1" lang="en-US" altLang="ja-JP" dirty="0" smtClean="0"/>
              <a:t>PC</a:t>
            </a:r>
            <a:r>
              <a:rPr kumimoji="1" lang="ja-JP" altLang="en-US" dirty="0" smtClean="0"/>
              <a:t>ローカル</a:t>
            </a:r>
            <a:endParaRPr kumimoji="1" lang="ja-JP" altLang="en-US" dirty="0"/>
          </a:p>
        </p:txBody>
      </p:sp>
      <p:sp>
        <p:nvSpPr>
          <p:cNvPr id="15" name="テキスト ボックス 14"/>
          <p:cNvSpPr txBox="1"/>
          <p:nvPr/>
        </p:nvSpPr>
        <p:spPr>
          <a:xfrm>
            <a:off x="2148799" y="3037227"/>
            <a:ext cx="4463081" cy="307777"/>
          </a:xfrm>
          <a:prstGeom prst="rect">
            <a:avLst/>
          </a:prstGeom>
          <a:noFill/>
        </p:spPr>
        <p:txBody>
          <a:bodyPr wrap="none" rtlCol="0">
            <a:spAutoFit/>
          </a:bodyPr>
          <a:lstStyle/>
          <a:p>
            <a:r>
              <a:rPr kumimoji="1" lang="en-US" altLang="ja-JP" dirty="0" smtClean="0"/>
              <a:t>Nextcloud</a:t>
            </a:r>
            <a:r>
              <a:rPr kumimoji="1" lang="ja-JP" altLang="en-US" dirty="0" smtClean="0"/>
              <a:t>アカウントを持っていて招待された人の</a:t>
            </a:r>
            <a:r>
              <a:rPr kumimoji="1" lang="en-US" altLang="ja-JP" dirty="0" smtClean="0"/>
              <a:t>PC</a:t>
            </a:r>
            <a:endParaRPr kumimoji="1" lang="ja-JP" altLang="en-US" dirty="0"/>
          </a:p>
        </p:txBody>
      </p:sp>
      <p:sp>
        <p:nvSpPr>
          <p:cNvPr id="16" name="テキスト ボックス 15"/>
          <p:cNvSpPr txBox="1"/>
          <p:nvPr/>
        </p:nvSpPr>
        <p:spPr>
          <a:xfrm>
            <a:off x="2148799" y="3582026"/>
            <a:ext cx="5211683" cy="307777"/>
          </a:xfrm>
          <a:prstGeom prst="rect">
            <a:avLst/>
          </a:prstGeom>
          <a:noFill/>
        </p:spPr>
        <p:txBody>
          <a:bodyPr wrap="none" rtlCol="0">
            <a:spAutoFit/>
          </a:bodyPr>
          <a:lstStyle/>
          <a:p>
            <a:r>
              <a:rPr kumimoji="1" lang="ja-JP" altLang="en-US" dirty="0" smtClean="0"/>
              <a:t>アカウントを持っていない人で，共有リンクで招待された人</a:t>
            </a:r>
            <a:endParaRPr kumimoji="1" lang="ja-JP" altLang="en-US" dirty="0"/>
          </a:p>
        </p:txBody>
      </p:sp>
      <p:cxnSp>
        <p:nvCxnSpPr>
          <p:cNvPr id="18" name="直線矢印コネクタ 17"/>
          <p:cNvCxnSpPr/>
          <p:nvPr/>
        </p:nvCxnSpPr>
        <p:spPr>
          <a:xfrm flipV="1">
            <a:off x="871200" y="4192977"/>
            <a:ext cx="926000" cy="7200"/>
          </a:xfrm>
          <a:prstGeom prst="straightConnector1">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2148799" y="4046288"/>
            <a:ext cx="4440639" cy="307777"/>
          </a:xfrm>
          <a:prstGeom prst="rect">
            <a:avLst/>
          </a:prstGeom>
          <a:noFill/>
        </p:spPr>
        <p:txBody>
          <a:bodyPr wrap="none" rtlCol="0">
            <a:spAutoFit/>
          </a:bodyPr>
          <a:lstStyle/>
          <a:p>
            <a:r>
              <a:rPr kumimoji="1" lang="ja-JP" altLang="en-US" dirty="0" smtClean="0"/>
              <a:t>鍵送信の通信路 </a:t>
            </a:r>
            <a:r>
              <a:rPr kumimoji="1" lang="en-US" altLang="ja-JP" dirty="0" smtClean="0"/>
              <a:t>- SSL</a:t>
            </a:r>
            <a:r>
              <a:rPr kumimoji="1" lang="ja-JP" altLang="en-US" dirty="0" smtClean="0"/>
              <a:t>または，</a:t>
            </a:r>
            <a:r>
              <a:rPr kumimoji="1" lang="en-US" altLang="ja-JP" dirty="0" smtClean="0"/>
              <a:t>End to End Encryption</a:t>
            </a:r>
            <a:endParaRPr kumimoji="1" lang="ja-JP" altLang="en-US" dirty="0"/>
          </a:p>
        </p:txBody>
      </p:sp>
    </p:spTree>
    <p:extLst>
      <p:ext uri="{BB962C8B-B14F-4D97-AF65-F5344CB8AC3E}">
        <p14:creationId xmlns:p14="http://schemas.microsoft.com/office/powerpoint/2010/main" val="3950217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図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164" y="2299130"/>
            <a:ext cx="400071" cy="317516"/>
          </a:xfrm>
          <a:prstGeom prst="rect">
            <a:avLst/>
          </a:prstGeom>
        </p:spPr>
      </p:pic>
      <p:sp>
        <p:nvSpPr>
          <p:cNvPr id="2" name="タイトル 1"/>
          <p:cNvSpPr>
            <a:spLocks noGrp="1"/>
          </p:cNvSpPr>
          <p:nvPr>
            <p:ph type="title"/>
          </p:nvPr>
        </p:nvSpPr>
        <p:spPr/>
        <p:txBody>
          <a:bodyPr/>
          <a:lstStyle/>
          <a:p>
            <a:r>
              <a:rPr kumimoji="1" lang="ja-JP" altLang="en-US" dirty="0" smtClean="0"/>
              <a:t>モデル</a:t>
            </a:r>
            <a:r>
              <a:rPr kumimoji="1" lang="en-US" altLang="ja-JP" dirty="0" smtClean="0"/>
              <a:t>1</a:t>
            </a:r>
            <a:endParaRPr kumimoji="1" lang="ja-JP" altLang="en-US" dirty="0"/>
          </a:p>
        </p:txBody>
      </p:sp>
      <p:sp>
        <p:nvSpPr>
          <p:cNvPr id="5" name="雲 4"/>
          <p:cNvSpPr/>
          <p:nvPr/>
        </p:nvSpPr>
        <p:spPr>
          <a:xfrm>
            <a:off x="3274600" y="1084500"/>
            <a:ext cx="914400" cy="582600"/>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サーバ</a:t>
            </a:r>
            <a:endParaRPr kumimoji="1" lang="ja-JP" altLang="en-US" sz="1100" dirty="0"/>
          </a:p>
        </p:txBody>
      </p:sp>
      <p:sp>
        <p:nvSpPr>
          <p:cNvPr id="7" name="正方形/長方形 6"/>
          <p:cNvSpPr/>
          <p:nvPr/>
        </p:nvSpPr>
        <p:spPr>
          <a:xfrm>
            <a:off x="3281800" y="33912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Host</a:t>
            </a:r>
            <a:endParaRPr kumimoji="1" lang="ja-JP" altLang="en-US" dirty="0"/>
          </a:p>
        </p:txBody>
      </p:sp>
      <p:cxnSp>
        <p:nvCxnSpPr>
          <p:cNvPr id="9" name="直線矢印コネクタ 8"/>
          <p:cNvCxnSpPr/>
          <p:nvPr/>
        </p:nvCxnSpPr>
        <p:spPr>
          <a:xfrm>
            <a:off x="3719600" y="1667100"/>
            <a:ext cx="0" cy="172472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508000" y="1216800"/>
            <a:ext cx="184731" cy="307777"/>
          </a:xfrm>
          <a:prstGeom prst="rect">
            <a:avLst/>
          </a:prstGeom>
          <a:noFill/>
        </p:spPr>
        <p:txBody>
          <a:bodyPr wrap="none" rtlCol="0">
            <a:spAutoFit/>
          </a:bodyPr>
          <a:lstStyle/>
          <a:p>
            <a:endParaRPr kumimoji="1" lang="ja-JP" altLang="en-US" dirty="0"/>
          </a:p>
        </p:txBody>
      </p:sp>
      <p:sp>
        <p:nvSpPr>
          <p:cNvPr id="14" name="テキスト ボックス 13"/>
          <p:cNvSpPr txBox="1"/>
          <p:nvPr/>
        </p:nvSpPr>
        <p:spPr>
          <a:xfrm>
            <a:off x="4634800" y="380423"/>
            <a:ext cx="2320800" cy="646331"/>
          </a:xfrm>
          <a:prstGeom prst="rect">
            <a:avLst/>
          </a:prstGeom>
          <a:noFill/>
        </p:spPr>
        <p:txBody>
          <a:bodyPr wrap="square" rtlCol="0">
            <a:spAutoFit/>
          </a:bodyPr>
          <a:lstStyle/>
          <a:p>
            <a:r>
              <a:rPr kumimoji="1" lang="en-US" altLang="ja-JP" sz="1200" dirty="0" smtClean="0"/>
              <a:t>1.</a:t>
            </a:r>
            <a:r>
              <a:rPr kumimoji="1" lang="ja-JP" altLang="en-US" sz="1200" dirty="0" smtClean="0"/>
              <a:t>ユーザは</a:t>
            </a:r>
            <a:r>
              <a:rPr kumimoji="1" lang="en-US" altLang="ja-JP" sz="1200" dirty="0" smtClean="0"/>
              <a:t>Nextcloud</a:t>
            </a:r>
            <a:r>
              <a:rPr kumimoji="1" lang="ja-JP" altLang="en-US" sz="1200" dirty="0" smtClean="0"/>
              <a:t>にリポジトリを作成し，</a:t>
            </a:r>
            <a:r>
              <a:rPr kumimoji="1" lang="en-US" altLang="ja-JP" sz="1200" dirty="0" smtClean="0"/>
              <a:t>Nextcloud</a:t>
            </a:r>
            <a:r>
              <a:rPr kumimoji="1" lang="ja-JP" altLang="en-US" sz="1200" dirty="0" smtClean="0"/>
              <a:t>と違うアカウントを登録</a:t>
            </a:r>
            <a:endParaRPr kumimoji="1" lang="ja-JP" altLang="en-US" sz="1200" dirty="0"/>
          </a:p>
        </p:txBody>
      </p:sp>
      <p:sp>
        <p:nvSpPr>
          <p:cNvPr id="15" name="テキスト ボックス 14"/>
          <p:cNvSpPr txBox="1"/>
          <p:nvPr/>
        </p:nvSpPr>
        <p:spPr>
          <a:xfrm>
            <a:off x="660400" y="1369200"/>
            <a:ext cx="184731" cy="276999"/>
          </a:xfrm>
          <a:prstGeom prst="rect">
            <a:avLst/>
          </a:prstGeom>
          <a:noFill/>
        </p:spPr>
        <p:txBody>
          <a:bodyPr wrap="none" rtlCol="0">
            <a:spAutoFit/>
          </a:bodyPr>
          <a:lstStyle/>
          <a:p>
            <a:endParaRPr kumimoji="1" lang="ja-JP" altLang="en-US" sz="1200" dirty="0"/>
          </a:p>
        </p:txBody>
      </p:sp>
      <p:sp>
        <p:nvSpPr>
          <p:cNvPr id="16" name="テキスト ボックス 15"/>
          <p:cNvSpPr txBox="1"/>
          <p:nvPr/>
        </p:nvSpPr>
        <p:spPr>
          <a:xfrm>
            <a:off x="4634801" y="1026754"/>
            <a:ext cx="2320799" cy="830997"/>
          </a:xfrm>
          <a:prstGeom prst="rect">
            <a:avLst/>
          </a:prstGeom>
          <a:noFill/>
        </p:spPr>
        <p:txBody>
          <a:bodyPr wrap="square" rtlCol="0">
            <a:spAutoFit/>
          </a:bodyPr>
          <a:lstStyle/>
          <a:p>
            <a:r>
              <a:rPr kumimoji="1" lang="en-US" altLang="ja-JP" sz="1200" dirty="0" smtClean="0"/>
              <a:t>2.</a:t>
            </a:r>
            <a:r>
              <a:rPr kumimoji="1" lang="ja-JP" altLang="en-US" sz="1200" dirty="0" smtClean="0"/>
              <a:t>作成する時に</a:t>
            </a:r>
            <a:r>
              <a:rPr kumimoji="1" lang="en-US" altLang="ja-JP" sz="1200" dirty="0" smtClean="0"/>
              <a:t>Clone</a:t>
            </a:r>
            <a:r>
              <a:rPr kumimoji="1" lang="ja-JP" altLang="en-US" sz="1200" dirty="0" smtClean="0"/>
              <a:t>の場所を選択する．同時に，</a:t>
            </a:r>
            <a:r>
              <a:rPr kumimoji="1" lang="en-US" altLang="ja-JP" sz="1200" dirty="0" smtClean="0"/>
              <a:t>SSH</a:t>
            </a:r>
            <a:r>
              <a:rPr kumimoji="1" lang="ja-JP" altLang="en-US" sz="1200" dirty="0" smtClean="0"/>
              <a:t>の鍵を自動生成し安全通信を可能にして，自動的に</a:t>
            </a:r>
            <a:r>
              <a:rPr kumimoji="1" lang="en-US" altLang="ja-JP" sz="1200" dirty="0" smtClean="0"/>
              <a:t>Clone</a:t>
            </a:r>
            <a:endParaRPr kumimoji="1" lang="ja-JP" altLang="en-US" sz="1200" dirty="0"/>
          </a:p>
        </p:txBody>
      </p:sp>
      <p:sp>
        <p:nvSpPr>
          <p:cNvPr id="18" name="テキスト ボックス 17"/>
          <p:cNvSpPr txBox="1"/>
          <p:nvPr/>
        </p:nvSpPr>
        <p:spPr>
          <a:xfrm>
            <a:off x="4634800" y="1857751"/>
            <a:ext cx="2320799" cy="830997"/>
          </a:xfrm>
          <a:prstGeom prst="rect">
            <a:avLst/>
          </a:prstGeom>
          <a:noFill/>
        </p:spPr>
        <p:txBody>
          <a:bodyPr wrap="square" rtlCol="0">
            <a:spAutoFit/>
          </a:bodyPr>
          <a:lstStyle/>
          <a:p>
            <a:r>
              <a:rPr kumimoji="1" lang="en-US" altLang="ja-JP" sz="1200" dirty="0" smtClean="0"/>
              <a:t>3.</a:t>
            </a:r>
            <a:r>
              <a:rPr kumimoji="1" lang="ja-JP" altLang="en-US" sz="1200" dirty="0" smtClean="0"/>
              <a:t>その時，</a:t>
            </a:r>
            <a:r>
              <a:rPr kumimoji="1" lang="en-US" altLang="ja-JP" sz="1200" dirty="0" smtClean="0"/>
              <a:t>CUI</a:t>
            </a:r>
            <a:r>
              <a:rPr kumimoji="1" lang="ja-JP" altLang="en-US" sz="1200" dirty="0" smtClean="0"/>
              <a:t>画面が自動的に出て，</a:t>
            </a:r>
            <a:r>
              <a:rPr kumimoji="1" lang="en-US" altLang="ja-JP" sz="1200" dirty="0" smtClean="0"/>
              <a:t>Nextcloud</a:t>
            </a:r>
            <a:r>
              <a:rPr kumimoji="1" lang="ja-JP" altLang="en-US" sz="1200" dirty="0" smtClean="0"/>
              <a:t>で</a:t>
            </a:r>
            <a:r>
              <a:rPr kumimoji="1" lang="en-US" altLang="ja-JP" sz="1200" dirty="0" smtClean="0"/>
              <a:t>GUI</a:t>
            </a:r>
            <a:r>
              <a:rPr kumimoji="1" lang="ja-JP" altLang="en-US" sz="1200" dirty="0" smtClean="0"/>
              <a:t>の機能も提供し，</a:t>
            </a:r>
            <a:r>
              <a:rPr kumimoji="1" lang="en-US" altLang="ja-JP" sz="1200" dirty="0" smtClean="0"/>
              <a:t>CUI</a:t>
            </a:r>
            <a:r>
              <a:rPr kumimoji="1" lang="ja-JP" altLang="en-US" sz="1200" dirty="0" smtClean="0"/>
              <a:t>と</a:t>
            </a:r>
            <a:r>
              <a:rPr kumimoji="1" lang="en-US" altLang="ja-JP" sz="1200" dirty="0" smtClean="0"/>
              <a:t>GUI</a:t>
            </a:r>
            <a:r>
              <a:rPr kumimoji="1" lang="ja-JP" altLang="en-US" sz="1200" dirty="0" smtClean="0"/>
              <a:t>を同時に使うことができる</a:t>
            </a:r>
            <a:endParaRPr kumimoji="1" lang="ja-JP" altLang="en-US" sz="1200" dirty="0"/>
          </a:p>
        </p:txBody>
      </p:sp>
      <p:sp>
        <p:nvSpPr>
          <p:cNvPr id="19" name="テキスト ボックス 18"/>
          <p:cNvSpPr txBox="1"/>
          <p:nvPr/>
        </p:nvSpPr>
        <p:spPr>
          <a:xfrm>
            <a:off x="4634800" y="2688748"/>
            <a:ext cx="2320799" cy="1015663"/>
          </a:xfrm>
          <a:prstGeom prst="rect">
            <a:avLst/>
          </a:prstGeom>
          <a:noFill/>
        </p:spPr>
        <p:txBody>
          <a:bodyPr wrap="square" rtlCol="0">
            <a:spAutoFit/>
          </a:bodyPr>
          <a:lstStyle/>
          <a:p>
            <a:r>
              <a:rPr kumimoji="1" lang="en-US" altLang="ja-JP" sz="1200" dirty="0" smtClean="0"/>
              <a:t>4.Clone</a:t>
            </a:r>
            <a:r>
              <a:rPr kumimoji="1" lang="ja-JP" altLang="en-US" sz="1200" dirty="0" smtClean="0"/>
              <a:t>が完了後直ぐにローカルで作業ができる．作業しながらサーバの方では，リモートとローカルで使う鍵を自動生成し，サーバに保存</a:t>
            </a:r>
            <a:endParaRPr kumimoji="1" lang="ja-JP" altLang="en-US" sz="1200" dirty="0"/>
          </a:p>
        </p:txBody>
      </p:sp>
      <p:sp>
        <p:nvSpPr>
          <p:cNvPr id="20" name="テキスト ボックス 19"/>
          <p:cNvSpPr txBox="1"/>
          <p:nvPr/>
        </p:nvSpPr>
        <p:spPr>
          <a:xfrm>
            <a:off x="4634800" y="3704411"/>
            <a:ext cx="2320799" cy="830997"/>
          </a:xfrm>
          <a:prstGeom prst="rect">
            <a:avLst/>
          </a:prstGeom>
          <a:noFill/>
        </p:spPr>
        <p:txBody>
          <a:bodyPr wrap="square" rtlCol="0">
            <a:spAutoFit/>
          </a:bodyPr>
          <a:lstStyle/>
          <a:p>
            <a:r>
              <a:rPr kumimoji="1" lang="en-US" altLang="ja-JP" sz="1200" dirty="0" smtClean="0"/>
              <a:t>5.</a:t>
            </a:r>
            <a:r>
              <a:rPr kumimoji="1" lang="ja-JP" altLang="en-US" sz="1200" dirty="0" smtClean="0"/>
              <a:t>ユーザは複数のフォルダを作成した．自動暗号化フォルダを選択しその中にファイルをコミットした</a:t>
            </a:r>
            <a:endParaRPr kumimoji="1" lang="ja-JP" altLang="en-US" sz="1200" dirty="0"/>
          </a:p>
        </p:txBody>
      </p:sp>
      <p:cxnSp>
        <p:nvCxnSpPr>
          <p:cNvPr id="55" name="直線矢印コネクタ 54"/>
          <p:cNvCxnSpPr/>
          <p:nvPr/>
        </p:nvCxnSpPr>
        <p:spPr>
          <a:xfrm>
            <a:off x="4111200" y="1524577"/>
            <a:ext cx="0" cy="1866623"/>
          </a:xfrm>
          <a:prstGeom prst="straightConnector1">
            <a:avLst/>
          </a:prstGeom>
          <a:ln w="12700">
            <a:solidFill>
              <a:schemeClr val="dk1">
                <a:shade val="95000"/>
                <a:satMod val="10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57" name="テキスト ボックス 56"/>
          <p:cNvSpPr txBox="1"/>
          <p:nvPr/>
        </p:nvSpPr>
        <p:spPr>
          <a:xfrm>
            <a:off x="665301" y="1216800"/>
            <a:ext cx="2320800" cy="1200329"/>
          </a:xfrm>
          <a:prstGeom prst="rect">
            <a:avLst/>
          </a:prstGeom>
          <a:noFill/>
        </p:spPr>
        <p:txBody>
          <a:bodyPr wrap="square" rtlCol="0">
            <a:spAutoFit/>
          </a:bodyPr>
          <a:lstStyle/>
          <a:p>
            <a:r>
              <a:rPr kumimoji="1" lang="en-US" altLang="ja-JP" sz="1200" dirty="0" smtClean="0"/>
              <a:t>6.</a:t>
            </a:r>
            <a:r>
              <a:rPr kumimoji="1" lang="ja-JP" altLang="en-US" sz="1200" dirty="0" smtClean="0"/>
              <a:t>自動暗号化する前にファイル暗号化したい時，コマンドライン</a:t>
            </a:r>
            <a:r>
              <a:rPr kumimoji="1" lang="en-US" altLang="ja-JP" sz="1200" dirty="0" smtClean="0"/>
              <a:t> or Nextcloud</a:t>
            </a:r>
            <a:r>
              <a:rPr kumimoji="1" lang="ja-JP" altLang="en-US" sz="1200" dirty="0" smtClean="0"/>
              <a:t>でファイルを選択し暗号化命令を出す．その時，</a:t>
            </a:r>
            <a:r>
              <a:rPr kumimoji="1" lang="ja-JP" altLang="en-US" sz="1200" dirty="0"/>
              <a:t>サーバ側は</a:t>
            </a:r>
            <a:r>
              <a:rPr kumimoji="1" lang="en-US" altLang="ja-JP" sz="1200" dirty="0"/>
              <a:t>AES</a:t>
            </a:r>
            <a:r>
              <a:rPr kumimoji="1" lang="ja-JP" altLang="en-US" sz="1200" dirty="0"/>
              <a:t>鍵を配布</a:t>
            </a:r>
            <a:r>
              <a:rPr kumimoji="1" lang="ja-JP" altLang="en-US" sz="1200" dirty="0" smtClean="0"/>
              <a:t>しファイル</a:t>
            </a:r>
            <a:r>
              <a:rPr kumimoji="1" lang="ja-JP" altLang="en-US" sz="1200" dirty="0"/>
              <a:t>を</a:t>
            </a:r>
            <a:r>
              <a:rPr kumimoji="1" lang="ja-JP" altLang="en-US" sz="1200" dirty="0" smtClean="0"/>
              <a:t>暗号化</a:t>
            </a:r>
            <a:endParaRPr kumimoji="1" lang="ja-JP" altLang="en-US" sz="1200" dirty="0"/>
          </a:p>
        </p:txBody>
      </p:sp>
      <p:sp>
        <p:nvSpPr>
          <p:cNvPr id="59" name="テキスト ボックス 58"/>
          <p:cNvSpPr txBox="1"/>
          <p:nvPr/>
        </p:nvSpPr>
        <p:spPr>
          <a:xfrm>
            <a:off x="692731" y="3248126"/>
            <a:ext cx="2233336" cy="646331"/>
          </a:xfrm>
          <a:prstGeom prst="rect">
            <a:avLst/>
          </a:prstGeom>
          <a:noFill/>
        </p:spPr>
        <p:txBody>
          <a:bodyPr wrap="square" rtlCol="0">
            <a:spAutoFit/>
          </a:bodyPr>
          <a:lstStyle/>
          <a:p>
            <a:r>
              <a:rPr kumimoji="1" lang="en-US" altLang="ja-JP" sz="1200" dirty="0" smtClean="0"/>
              <a:t>8.</a:t>
            </a:r>
            <a:r>
              <a:rPr kumimoji="1" lang="ja-JP" altLang="en-US" sz="1200" dirty="0" smtClean="0"/>
              <a:t>閉じる</a:t>
            </a:r>
            <a:r>
              <a:rPr kumimoji="1" lang="ja-JP" altLang="en-US" sz="1200" dirty="0"/>
              <a:t>時</a:t>
            </a:r>
            <a:r>
              <a:rPr kumimoji="1" lang="ja-JP" altLang="en-US" sz="1200" dirty="0" smtClean="0"/>
              <a:t>，同様で鍵配布し自動暗号化フォルダに暗号化していないファイルを暗号化</a:t>
            </a:r>
            <a:endParaRPr kumimoji="1" lang="ja-JP" altLang="en-US" sz="1200" dirty="0"/>
          </a:p>
        </p:txBody>
      </p:sp>
      <p:sp>
        <p:nvSpPr>
          <p:cNvPr id="60" name="テキスト ボックス 59"/>
          <p:cNvSpPr txBox="1"/>
          <p:nvPr/>
        </p:nvSpPr>
        <p:spPr>
          <a:xfrm>
            <a:off x="692731" y="2417129"/>
            <a:ext cx="2293370" cy="830997"/>
          </a:xfrm>
          <a:prstGeom prst="rect">
            <a:avLst/>
          </a:prstGeom>
          <a:noFill/>
        </p:spPr>
        <p:txBody>
          <a:bodyPr wrap="square" rtlCol="0">
            <a:spAutoFit/>
          </a:bodyPr>
          <a:lstStyle/>
          <a:p>
            <a:r>
              <a:rPr kumimoji="1" lang="en-US" altLang="ja-JP" sz="1200" dirty="0" smtClean="0"/>
              <a:t>7.Push</a:t>
            </a:r>
            <a:r>
              <a:rPr kumimoji="1" lang="ja-JP" altLang="en-US" sz="1200" dirty="0" smtClean="0"/>
              <a:t>すると，編集したファイルをサーバに送信．暗号化してないファイルは</a:t>
            </a:r>
            <a:r>
              <a:rPr kumimoji="1" lang="en-US" altLang="ja-JP" sz="1200" dirty="0" smtClean="0"/>
              <a:t>RSA</a:t>
            </a:r>
            <a:r>
              <a:rPr kumimoji="1" lang="ja-JP" altLang="en-US" sz="1200" dirty="0" smtClean="0"/>
              <a:t>で暗号化し保存</a:t>
            </a:r>
            <a:endParaRPr kumimoji="1" lang="ja-JP" altLang="en-US" sz="1200" dirty="0"/>
          </a:p>
        </p:txBody>
      </p:sp>
      <p:sp>
        <p:nvSpPr>
          <p:cNvPr id="61" name="テキスト ボックス 60"/>
          <p:cNvSpPr txBox="1"/>
          <p:nvPr/>
        </p:nvSpPr>
        <p:spPr>
          <a:xfrm>
            <a:off x="689490" y="3894457"/>
            <a:ext cx="2296611" cy="646331"/>
          </a:xfrm>
          <a:prstGeom prst="rect">
            <a:avLst/>
          </a:prstGeom>
          <a:noFill/>
        </p:spPr>
        <p:txBody>
          <a:bodyPr wrap="square" rtlCol="0">
            <a:spAutoFit/>
          </a:bodyPr>
          <a:lstStyle/>
          <a:p>
            <a:r>
              <a:rPr kumimoji="1" lang="en-US" altLang="ja-JP" sz="1200" dirty="0" smtClean="0"/>
              <a:t>9.Pull</a:t>
            </a:r>
            <a:r>
              <a:rPr kumimoji="1" lang="ja-JP" altLang="en-US" sz="1200" dirty="0" smtClean="0"/>
              <a:t>の時，更新するファイルのみ取り出してサーバで復号する．</a:t>
            </a:r>
            <a:r>
              <a:rPr kumimoji="1" lang="en-US" altLang="ja-JP" sz="1200" dirty="0" smtClean="0"/>
              <a:t>SSH</a:t>
            </a:r>
            <a:r>
              <a:rPr kumimoji="1" lang="ja-JP" altLang="en-US" sz="1200" dirty="0" smtClean="0"/>
              <a:t>経由で送信する</a:t>
            </a:r>
            <a:endParaRPr kumimoji="1" lang="ja-JP" altLang="en-US" sz="1200" dirty="0"/>
          </a:p>
        </p:txBody>
      </p:sp>
      <p:sp>
        <p:nvSpPr>
          <p:cNvPr id="63" name="テキスト ボックス 62"/>
          <p:cNvSpPr txBox="1"/>
          <p:nvPr/>
        </p:nvSpPr>
        <p:spPr>
          <a:xfrm>
            <a:off x="689490" y="4573711"/>
            <a:ext cx="5689710" cy="461665"/>
          </a:xfrm>
          <a:prstGeom prst="rect">
            <a:avLst/>
          </a:prstGeom>
          <a:noFill/>
        </p:spPr>
        <p:txBody>
          <a:bodyPr wrap="square" rtlCol="0">
            <a:spAutoFit/>
          </a:bodyPr>
          <a:lstStyle/>
          <a:p>
            <a:r>
              <a:rPr kumimoji="1" lang="en-US" altLang="ja-JP" sz="1200" dirty="0" smtClean="0"/>
              <a:t>10.</a:t>
            </a:r>
            <a:r>
              <a:rPr kumimoji="1" lang="ja-JP" altLang="en-US" sz="1200" dirty="0" smtClean="0"/>
              <a:t>ローカルで</a:t>
            </a:r>
            <a:r>
              <a:rPr kumimoji="1" lang="ja-JP" altLang="en-US" sz="1200" dirty="0"/>
              <a:t>暗号化</a:t>
            </a:r>
            <a:r>
              <a:rPr kumimoji="1" lang="ja-JP" altLang="en-US" sz="1200" dirty="0" smtClean="0"/>
              <a:t>されているファイルを開くとき，最初登録した</a:t>
            </a:r>
            <a:r>
              <a:rPr kumimoji="1" lang="en-US" altLang="ja-JP" sz="1200" dirty="0" smtClean="0"/>
              <a:t>ID</a:t>
            </a:r>
            <a:r>
              <a:rPr kumimoji="1" lang="ja-JP" altLang="en-US" sz="1200" dirty="0" err="1" smtClean="0"/>
              <a:t>で認</a:t>
            </a:r>
            <a:r>
              <a:rPr kumimoji="1" lang="ja-JP" altLang="en-US" sz="1200" dirty="0" smtClean="0"/>
              <a:t>証し復号鍵を配布．全てのファイルは復号したまま置き，閉じる時に再暗号化する</a:t>
            </a:r>
            <a:endParaRPr kumimoji="1" lang="ja-JP" altLang="en-US" sz="1200" dirty="0"/>
          </a:p>
        </p:txBody>
      </p:sp>
    </p:spTree>
    <p:extLst>
      <p:ext uri="{BB962C8B-B14F-4D97-AF65-F5344CB8AC3E}">
        <p14:creationId xmlns:p14="http://schemas.microsoft.com/office/powerpoint/2010/main" val="1204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 calcmode="lin" valueType="num">
                                      <p:cBhvr additive="base">
                                        <p:cTn id="63" dur="500" fill="hold"/>
                                        <p:tgtEl>
                                          <p:spTgt spid="61"/>
                                        </p:tgtEl>
                                        <p:attrNameLst>
                                          <p:attrName>ppt_x</p:attrName>
                                        </p:attrNameLst>
                                      </p:cBhvr>
                                      <p:tavLst>
                                        <p:tav tm="0">
                                          <p:val>
                                            <p:strVal val="#ppt_x"/>
                                          </p:val>
                                        </p:tav>
                                        <p:tav tm="100000">
                                          <p:val>
                                            <p:strVal val="#ppt_x"/>
                                          </p:val>
                                        </p:tav>
                                      </p:tavLst>
                                    </p:anim>
                                    <p:anim calcmode="lin" valueType="num">
                                      <p:cBhvr additive="base">
                                        <p:cTn id="6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19" grpId="0"/>
      <p:bldP spid="20" grpId="0"/>
      <p:bldP spid="57" grpId="0"/>
      <p:bldP spid="59" grpId="0"/>
      <p:bldP spid="60" grpId="0"/>
      <p:bldP spid="61"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a:t>
            </a:r>
            <a:r>
              <a:rPr kumimoji="1" lang="en-US" altLang="ja-JP" dirty="0" smtClean="0"/>
              <a:t>2</a:t>
            </a:r>
            <a:endParaRPr kumimoji="1" lang="ja-JP" altLang="en-US" dirty="0"/>
          </a:p>
        </p:txBody>
      </p:sp>
      <p:sp>
        <p:nvSpPr>
          <p:cNvPr id="5" name="雲 4"/>
          <p:cNvSpPr/>
          <p:nvPr/>
        </p:nvSpPr>
        <p:spPr>
          <a:xfrm>
            <a:off x="3274600" y="1084500"/>
            <a:ext cx="914400" cy="582600"/>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サーバ</a:t>
            </a:r>
            <a:endParaRPr kumimoji="1" lang="ja-JP" altLang="en-US" sz="1100" dirty="0"/>
          </a:p>
        </p:txBody>
      </p:sp>
      <p:sp>
        <p:nvSpPr>
          <p:cNvPr id="7" name="正方形/長方形 6"/>
          <p:cNvSpPr/>
          <p:nvPr/>
        </p:nvSpPr>
        <p:spPr>
          <a:xfrm>
            <a:off x="3281800" y="33912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Host</a:t>
            </a:r>
            <a:endParaRPr kumimoji="1" lang="ja-JP" altLang="en-US" dirty="0"/>
          </a:p>
        </p:txBody>
      </p:sp>
      <p:cxnSp>
        <p:nvCxnSpPr>
          <p:cNvPr id="9" name="直線矢印コネクタ 8"/>
          <p:cNvCxnSpPr/>
          <p:nvPr/>
        </p:nvCxnSpPr>
        <p:spPr>
          <a:xfrm>
            <a:off x="3719600" y="1667100"/>
            <a:ext cx="0" cy="172472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660400" y="1223834"/>
            <a:ext cx="2325702" cy="646331"/>
          </a:xfrm>
          <a:prstGeom prst="rect">
            <a:avLst/>
          </a:prstGeom>
          <a:noFill/>
        </p:spPr>
        <p:txBody>
          <a:bodyPr wrap="square" rtlCol="0">
            <a:spAutoFit/>
          </a:bodyPr>
          <a:lstStyle/>
          <a:p>
            <a:r>
              <a:rPr kumimoji="1" lang="en-US" altLang="ja-JP" sz="1200" dirty="0" smtClean="0"/>
              <a:t>1.Nextcloud</a:t>
            </a:r>
            <a:r>
              <a:rPr kumimoji="1" lang="ja-JP" altLang="en-US" sz="1200" dirty="0" smtClean="0"/>
              <a:t>アカウントを持っている人は，信頼していいと仮定する</a:t>
            </a:r>
            <a:endParaRPr kumimoji="1" lang="ja-JP" altLang="en-US" sz="1200" dirty="0"/>
          </a:p>
        </p:txBody>
      </p:sp>
      <p:sp>
        <p:nvSpPr>
          <p:cNvPr id="10" name="テキスト ボックス 9"/>
          <p:cNvSpPr txBox="1"/>
          <p:nvPr/>
        </p:nvSpPr>
        <p:spPr>
          <a:xfrm>
            <a:off x="660400" y="2135551"/>
            <a:ext cx="2325702" cy="1015663"/>
          </a:xfrm>
          <a:prstGeom prst="rect">
            <a:avLst/>
          </a:prstGeom>
          <a:noFill/>
        </p:spPr>
        <p:txBody>
          <a:bodyPr wrap="square" rtlCol="0">
            <a:spAutoFit/>
          </a:bodyPr>
          <a:lstStyle/>
          <a:p>
            <a:r>
              <a:rPr kumimoji="1" lang="en-US" altLang="ja-JP" sz="1200" dirty="0" smtClean="0"/>
              <a:t>2.Host</a:t>
            </a:r>
            <a:r>
              <a:rPr kumimoji="1" lang="ja-JP" altLang="en-US" sz="1200" dirty="0" smtClean="0"/>
              <a:t>ユーザは共有したいユーザを</a:t>
            </a:r>
            <a:r>
              <a:rPr kumimoji="1" lang="en-US" altLang="ja-JP" sz="1200" dirty="0" smtClean="0"/>
              <a:t>Nextcloud</a:t>
            </a:r>
            <a:r>
              <a:rPr kumimoji="1" lang="ja-JP" altLang="en-US" sz="1200" dirty="0" smtClean="0"/>
              <a:t>で指定する．</a:t>
            </a:r>
            <a:r>
              <a:rPr kumimoji="1" lang="en-US" altLang="ja-JP" sz="1200" dirty="0" smtClean="0"/>
              <a:t>NC</a:t>
            </a:r>
            <a:r>
              <a:rPr kumimoji="1" lang="ja-JP" altLang="en-US" sz="1200" dirty="0" smtClean="0"/>
              <a:t>ありユーザは最初はいる時に，自分の</a:t>
            </a:r>
            <a:r>
              <a:rPr kumimoji="1" lang="en-US" altLang="ja-JP" sz="1200" dirty="0" smtClean="0"/>
              <a:t>ID</a:t>
            </a:r>
            <a:r>
              <a:rPr kumimoji="1" lang="ja-JP" altLang="en-US" sz="1200" dirty="0" smtClean="0"/>
              <a:t>とパスワードを登録する</a:t>
            </a:r>
            <a:endParaRPr kumimoji="1" lang="ja-JP" altLang="en-US" sz="1200" dirty="0"/>
          </a:p>
        </p:txBody>
      </p:sp>
      <p:sp>
        <p:nvSpPr>
          <p:cNvPr id="11" name="テキスト ボックス 10"/>
          <p:cNvSpPr txBox="1"/>
          <p:nvPr/>
        </p:nvSpPr>
        <p:spPr>
          <a:xfrm>
            <a:off x="660400" y="3231935"/>
            <a:ext cx="2325702" cy="461665"/>
          </a:xfrm>
          <a:prstGeom prst="rect">
            <a:avLst/>
          </a:prstGeom>
          <a:noFill/>
        </p:spPr>
        <p:txBody>
          <a:bodyPr wrap="square" rtlCol="0">
            <a:spAutoFit/>
          </a:bodyPr>
          <a:lstStyle/>
          <a:p>
            <a:r>
              <a:rPr kumimoji="1" lang="en-US" altLang="ja-JP" sz="1200" dirty="0" smtClean="0"/>
              <a:t>3.</a:t>
            </a:r>
            <a:r>
              <a:rPr kumimoji="1" lang="ja-JP" altLang="en-US" sz="1200" dirty="0" smtClean="0"/>
              <a:t>以降はモデル</a:t>
            </a:r>
            <a:r>
              <a:rPr kumimoji="1" lang="en-US" altLang="ja-JP" sz="1200" dirty="0" smtClean="0"/>
              <a:t>1</a:t>
            </a:r>
            <a:r>
              <a:rPr kumimoji="1" lang="ja-JP" altLang="en-US" sz="1200" dirty="0" smtClean="0"/>
              <a:t>と同じ動作ができる</a:t>
            </a:r>
            <a:endParaRPr kumimoji="1" lang="ja-JP" altLang="en-US" sz="1200" dirty="0"/>
          </a:p>
        </p:txBody>
      </p:sp>
      <p:sp>
        <p:nvSpPr>
          <p:cNvPr id="12" name="正方形/長方形 11"/>
          <p:cNvSpPr/>
          <p:nvPr/>
        </p:nvSpPr>
        <p:spPr>
          <a:xfrm>
            <a:off x="5738200" y="33912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あり</a:t>
            </a:r>
            <a:r>
              <a:rPr kumimoji="1" lang="en-US" altLang="ja-JP" dirty="0" smtClean="0"/>
              <a:t>2</a:t>
            </a:r>
          </a:p>
        </p:txBody>
      </p:sp>
      <p:sp>
        <p:nvSpPr>
          <p:cNvPr id="13" name="正方形/長方形 12"/>
          <p:cNvSpPr/>
          <p:nvPr/>
        </p:nvSpPr>
        <p:spPr>
          <a:xfrm>
            <a:off x="5738200" y="10734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あり</a:t>
            </a:r>
            <a:r>
              <a:rPr kumimoji="1" lang="en-US" altLang="ja-JP" dirty="0" smtClean="0"/>
              <a:t>1</a:t>
            </a:r>
            <a:endParaRPr kumimoji="1" lang="ja-JP" altLang="en-US" dirty="0"/>
          </a:p>
        </p:txBody>
      </p:sp>
      <p:cxnSp>
        <p:nvCxnSpPr>
          <p:cNvPr id="14" name="直線矢印コネクタ 13"/>
          <p:cNvCxnSpPr>
            <a:stCxn id="5" idx="0"/>
            <a:endCxn id="13" idx="1"/>
          </p:cNvCxnSpPr>
          <p:nvPr/>
        </p:nvCxnSpPr>
        <p:spPr>
          <a:xfrm>
            <a:off x="4188238" y="1375800"/>
            <a:ext cx="1549962" cy="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a:off x="4032000" y="1546999"/>
            <a:ext cx="1706200" cy="1844201"/>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013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a:t>
            </a:r>
            <a:r>
              <a:rPr kumimoji="1" lang="en-US" altLang="ja-JP" dirty="0"/>
              <a:t>3</a:t>
            </a:r>
            <a:endParaRPr kumimoji="1" lang="ja-JP" altLang="en-US" dirty="0"/>
          </a:p>
        </p:txBody>
      </p:sp>
      <p:sp>
        <p:nvSpPr>
          <p:cNvPr id="5" name="雲 4"/>
          <p:cNvSpPr/>
          <p:nvPr/>
        </p:nvSpPr>
        <p:spPr>
          <a:xfrm>
            <a:off x="3274600" y="1084500"/>
            <a:ext cx="914400" cy="582600"/>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サーバ</a:t>
            </a:r>
            <a:endParaRPr kumimoji="1" lang="ja-JP" altLang="en-US" sz="1100" dirty="0"/>
          </a:p>
        </p:txBody>
      </p:sp>
      <p:sp>
        <p:nvSpPr>
          <p:cNvPr id="7" name="正方形/長方形 6"/>
          <p:cNvSpPr/>
          <p:nvPr/>
        </p:nvSpPr>
        <p:spPr>
          <a:xfrm>
            <a:off x="3281800" y="33912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Host</a:t>
            </a:r>
            <a:endParaRPr kumimoji="1" lang="ja-JP" altLang="en-US" dirty="0"/>
          </a:p>
        </p:txBody>
      </p:sp>
      <p:cxnSp>
        <p:nvCxnSpPr>
          <p:cNvPr id="9" name="直線矢印コネクタ 8"/>
          <p:cNvCxnSpPr/>
          <p:nvPr/>
        </p:nvCxnSpPr>
        <p:spPr>
          <a:xfrm>
            <a:off x="3719600" y="1667100"/>
            <a:ext cx="0" cy="172472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4629898" y="363769"/>
            <a:ext cx="2325702" cy="646331"/>
          </a:xfrm>
          <a:prstGeom prst="rect">
            <a:avLst/>
          </a:prstGeom>
          <a:noFill/>
        </p:spPr>
        <p:txBody>
          <a:bodyPr wrap="square" rtlCol="0">
            <a:spAutoFit/>
          </a:bodyPr>
          <a:lstStyle/>
          <a:p>
            <a:r>
              <a:rPr kumimoji="1" lang="en-US" altLang="ja-JP" sz="1200" dirty="0" smtClean="0"/>
              <a:t>1.Nextcloud</a:t>
            </a:r>
            <a:r>
              <a:rPr kumimoji="1" lang="ja-JP" altLang="en-US" sz="1200" dirty="0" smtClean="0"/>
              <a:t>アカウントを持っている人と違って，まだ信頼していないと仮定する</a:t>
            </a:r>
            <a:endParaRPr kumimoji="1" lang="ja-JP" altLang="en-US" sz="1200" dirty="0"/>
          </a:p>
        </p:txBody>
      </p:sp>
      <p:sp>
        <p:nvSpPr>
          <p:cNvPr id="12" name="正方形/長方形 11"/>
          <p:cNvSpPr/>
          <p:nvPr/>
        </p:nvSpPr>
        <p:spPr>
          <a:xfrm>
            <a:off x="921400" y="33912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なし</a:t>
            </a:r>
            <a:r>
              <a:rPr kumimoji="1" lang="en-US" altLang="ja-JP" dirty="0" smtClean="0"/>
              <a:t>2</a:t>
            </a:r>
          </a:p>
        </p:txBody>
      </p:sp>
      <p:sp>
        <p:nvSpPr>
          <p:cNvPr id="13" name="正方形/長方形 12"/>
          <p:cNvSpPr/>
          <p:nvPr/>
        </p:nvSpPr>
        <p:spPr>
          <a:xfrm>
            <a:off x="921400" y="1073400"/>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NC</a:t>
            </a:r>
            <a:r>
              <a:rPr kumimoji="1" lang="ja-JP" altLang="en-US" dirty="0" smtClean="0"/>
              <a:t>なし</a:t>
            </a:r>
            <a:r>
              <a:rPr kumimoji="1" lang="en-US" altLang="ja-JP" dirty="0" smtClean="0"/>
              <a:t>1</a:t>
            </a:r>
            <a:endParaRPr kumimoji="1" lang="ja-JP" altLang="en-US" dirty="0"/>
          </a:p>
        </p:txBody>
      </p:sp>
      <p:cxnSp>
        <p:nvCxnSpPr>
          <p:cNvPr id="17" name="直線矢印コネクタ 16"/>
          <p:cNvCxnSpPr/>
          <p:nvPr/>
        </p:nvCxnSpPr>
        <p:spPr>
          <a:xfrm flipH="1">
            <a:off x="1821400" y="1598133"/>
            <a:ext cx="1584200" cy="1793067"/>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3" idx="3"/>
            <a:endCxn id="5" idx="2"/>
          </p:cNvCxnSpPr>
          <p:nvPr/>
        </p:nvCxnSpPr>
        <p:spPr>
          <a:xfrm>
            <a:off x="1821400" y="1375800"/>
            <a:ext cx="1456036" cy="0"/>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4629898" y="1010100"/>
            <a:ext cx="2325702" cy="1015663"/>
          </a:xfrm>
          <a:prstGeom prst="rect">
            <a:avLst/>
          </a:prstGeom>
          <a:noFill/>
        </p:spPr>
        <p:txBody>
          <a:bodyPr wrap="square" rtlCol="0">
            <a:spAutoFit/>
          </a:bodyPr>
          <a:lstStyle/>
          <a:p>
            <a:r>
              <a:rPr kumimoji="1" lang="en-US" altLang="ja-JP" sz="1200" dirty="0" smtClean="0"/>
              <a:t>2.Host</a:t>
            </a:r>
            <a:r>
              <a:rPr kumimoji="1" lang="ja-JP" altLang="en-US" sz="1200" dirty="0" smtClean="0"/>
              <a:t>ユーザは</a:t>
            </a:r>
            <a:r>
              <a:rPr kumimoji="1" lang="en-US" altLang="ja-JP" sz="1200" dirty="0" smtClean="0"/>
              <a:t>Nextcloud</a:t>
            </a:r>
            <a:r>
              <a:rPr kumimoji="1" lang="ja-JP" altLang="en-US" sz="1200" dirty="0" smtClean="0"/>
              <a:t>でユーザ</a:t>
            </a:r>
            <a:r>
              <a:rPr kumimoji="1" lang="en-US" altLang="ja-JP" sz="1200" dirty="0" smtClean="0"/>
              <a:t>ID</a:t>
            </a:r>
            <a:r>
              <a:rPr kumimoji="1" lang="ja-JP" altLang="en-US" sz="1200" dirty="0" smtClean="0"/>
              <a:t>と一時的パスワードを登録する．そして，共有リンクと</a:t>
            </a:r>
            <a:r>
              <a:rPr kumimoji="1" lang="en-US" altLang="ja-JP" sz="1200" dirty="0" smtClean="0"/>
              <a:t>ID</a:t>
            </a:r>
            <a:r>
              <a:rPr kumimoji="1" lang="ja-JP" altLang="en-US" sz="1200" dirty="0" smtClean="0"/>
              <a:t>・パスワードを共有したい人に送る</a:t>
            </a:r>
            <a:endParaRPr kumimoji="1" lang="ja-JP" altLang="en-US" sz="1200" dirty="0"/>
          </a:p>
        </p:txBody>
      </p:sp>
      <p:sp>
        <p:nvSpPr>
          <p:cNvPr id="24" name="テキスト ボックス 23"/>
          <p:cNvSpPr txBox="1"/>
          <p:nvPr/>
        </p:nvSpPr>
        <p:spPr>
          <a:xfrm>
            <a:off x="4629898" y="2025763"/>
            <a:ext cx="2325702" cy="1015663"/>
          </a:xfrm>
          <a:prstGeom prst="rect">
            <a:avLst/>
          </a:prstGeom>
          <a:noFill/>
        </p:spPr>
        <p:txBody>
          <a:bodyPr wrap="square" rtlCol="0">
            <a:spAutoFit/>
          </a:bodyPr>
          <a:lstStyle/>
          <a:p>
            <a:r>
              <a:rPr kumimoji="1" lang="en-US" altLang="ja-JP" sz="1200" dirty="0" smtClean="0"/>
              <a:t>3.Host</a:t>
            </a:r>
            <a:r>
              <a:rPr kumimoji="1" lang="ja-JP" altLang="en-US" sz="1200" dirty="0" smtClean="0"/>
              <a:t>ユーザは登録したユーザのアクセスと使用権限の設定も可能．例えば，</a:t>
            </a:r>
            <a:r>
              <a:rPr kumimoji="1" lang="en-US" altLang="ja-JP" sz="1200" dirty="0" smtClean="0"/>
              <a:t>AES</a:t>
            </a:r>
            <a:r>
              <a:rPr kumimoji="1" lang="ja-JP" altLang="en-US" sz="1200" dirty="0" smtClean="0"/>
              <a:t>で暗号化したファイルはアクセス権のないユーザは鍵をもらえない</a:t>
            </a:r>
            <a:endParaRPr kumimoji="1" lang="ja-JP" altLang="en-US" sz="1200" dirty="0"/>
          </a:p>
        </p:txBody>
      </p:sp>
      <p:sp>
        <p:nvSpPr>
          <p:cNvPr id="25" name="テキスト ボックス 24"/>
          <p:cNvSpPr txBox="1"/>
          <p:nvPr/>
        </p:nvSpPr>
        <p:spPr>
          <a:xfrm>
            <a:off x="4629898" y="3041426"/>
            <a:ext cx="2325702" cy="461665"/>
          </a:xfrm>
          <a:prstGeom prst="rect">
            <a:avLst/>
          </a:prstGeom>
          <a:noFill/>
        </p:spPr>
        <p:txBody>
          <a:bodyPr wrap="square" rtlCol="0">
            <a:spAutoFit/>
          </a:bodyPr>
          <a:lstStyle/>
          <a:p>
            <a:r>
              <a:rPr kumimoji="1" lang="en-US" altLang="ja-JP" sz="1200" dirty="0" smtClean="0"/>
              <a:t>4.</a:t>
            </a:r>
            <a:r>
              <a:rPr kumimoji="1" lang="ja-JP" altLang="en-US" sz="1200" dirty="0"/>
              <a:t>以降はモデル</a:t>
            </a:r>
            <a:r>
              <a:rPr kumimoji="1" lang="en-US" altLang="ja-JP" sz="1200" dirty="0"/>
              <a:t>1</a:t>
            </a:r>
            <a:r>
              <a:rPr kumimoji="1" lang="ja-JP" altLang="en-US" sz="1200" dirty="0"/>
              <a:t>と同じ動作が</a:t>
            </a:r>
            <a:r>
              <a:rPr kumimoji="1" lang="ja-JP" altLang="en-US" sz="1200" dirty="0" smtClean="0"/>
              <a:t>できる</a:t>
            </a:r>
            <a:endParaRPr kumimoji="1" lang="ja-JP" altLang="en-US" sz="1200" dirty="0"/>
          </a:p>
        </p:txBody>
      </p:sp>
    </p:spTree>
    <p:extLst>
      <p:ext uri="{BB962C8B-B14F-4D97-AF65-F5344CB8AC3E}">
        <p14:creationId xmlns:p14="http://schemas.microsoft.com/office/powerpoint/2010/main" val="62382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ja-JP" altLang="en-US" sz="3600" dirty="0" smtClean="0"/>
              <a:t>宣言</a:t>
            </a:r>
            <a:endParaRPr sz="3600" b="0" i="0" u="none" strike="noStrike" cap="none" dirty="0">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宣言</a:t>
            </a:r>
            <a:endParaRPr kumimoji="1" lang="ja-JP" altLang="en-US" dirty="0"/>
          </a:p>
        </p:txBody>
      </p:sp>
      <p:sp>
        <p:nvSpPr>
          <p:cNvPr id="3" name="テキスト プレースホルダー 2"/>
          <p:cNvSpPr>
            <a:spLocks noGrp="1"/>
          </p:cNvSpPr>
          <p:nvPr>
            <p:ph type="body" idx="1"/>
          </p:nvPr>
        </p:nvSpPr>
        <p:spPr/>
        <p:txBody>
          <a:bodyPr/>
          <a:lstStyle/>
          <a:p>
            <a:pPr marL="501650" indent="-342900">
              <a:buFont typeface="+mj-lt"/>
              <a:buAutoNum type="arabicPeriod"/>
            </a:pPr>
            <a:r>
              <a:rPr kumimoji="1" lang="ja-JP" altLang="en-US" dirty="0"/>
              <a:t>詳細設計と理論的</a:t>
            </a:r>
            <a:r>
              <a:rPr kumimoji="1" lang="ja-JP" altLang="en-US" dirty="0" smtClean="0"/>
              <a:t>証明</a:t>
            </a:r>
            <a:endParaRPr kumimoji="1" lang="en-US" altLang="ja-JP" dirty="0" smtClean="0"/>
          </a:p>
          <a:p>
            <a:pPr marL="958850" lvl="1" indent="-342900"/>
            <a:r>
              <a:rPr kumimoji="1" lang="ja-JP" altLang="en-US" dirty="0"/>
              <a:t>進捗</a:t>
            </a:r>
            <a:r>
              <a:rPr kumimoji="1" lang="ja-JP" altLang="en-US" dirty="0" smtClean="0"/>
              <a:t>発表会の時に発表した作業計画通りに，</a:t>
            </a:r>
            <a:r>
              <a:rPr kumimoji="1" lang="en-US" altLang="ja-JP" dirty="0" smtClean="0"/>
              <a:t>10</a:t>
            </a:r>
            <a:r>
              <a:rPr kumimoji="1" lang="ja-JP" altLang="en-US" dirty="0" smtClean="0"/>
              <a:t>月前までに設定とどんな問題があってどうやって解決するかを考えること</a:t>
            </a:r>
            <a:endParaRPr kumimoji="1" lang="en-US" altLang="ja-JP" dirty="0" smtClean="0"/>
          </a:p>
          <a:p>
            <a:pPr marL="958850" lvl="1" indent="-342900"/>
            <a:r>
              <a:rPr kumimoji="1" lang="ja-JP" altLang="en-US" dirty="0" smtClean="0"/>
              <a:t>攻撃方法と解決すべき問題をもっと考えること</a:t>
            </a:r>
            <a:endParaRPr kumimoji="1" lang="ja-JP" altLang="en-US" dirty="0"/>
          </a:p>
          <a:p>
            <a:pPr marL="501650" indent="-342900">
              <a:buFont typeface="+mj-lt"/>
              <a:buAutoNum type="arabicPeriod"/>
            </a:pPr>
            <a:r>
              <a:rPr kumimoji="1" lang="en-US" altLang="ja-JP" dirty="0" smtClean="0"/>
              <a:t>NextCloud</a:t>
            </a:r>
            <a:r>
              <a:rPr kumimoji="1" lang="ja-JP" altLang="en-US" dirty="0" smtClean="0"/>
              <a:t>サーバと</a:t>
            </a:r>
            <a:r>
              <a:rPr kumimoji="1" lang="en-US" altLang="ja-JP" dirty="0" smtClean="0"/>
              <a:t>Drobo</a:t>
            </a:r>
            <a:r>
              <a:rPr kumimoji="1" lang="ja-JP" altLang="en-US" dirty="0" smtClean="0"/>
              <a:t>のセットアップガイドマニュアル作成</a:t>
            </a:r>
            <a:endParaRPr kumimoji="1" lang="en-US" altLang="ja-JP" dirty="0" smtClean="0"/>
          </a:p>
          <a:p>
            <a:pPr marL="158750" indent="0">
              <a:buNone/>
            </a:pPr>
            <a:endParaRPr kumimoji="1" lang="en-US" altLang="ja-JP" dirty="0"/>
          </a:p>
          <a:p>
            <a:pPr marL="158750" indent="0">
              <a:buNone/>
            </a:pPr>
            <a:r>
              <a:rPr kumimoji="1" lang="ja-JP" altLang="en-US" dirty="0" smtClean="0"/>
              <a:t>個人の目標</a:t>
            </a:r>
            <a:endParaRPr kumimoji="1" lang="en-US" altLang="ja-JP" dirty="0" smtClean="0"/>
          </a:p>
          <a:p>
            <a:pPr marL="501650" indent="-342900">
              <a:buFont typeface="+mj-lt"/>
              <a:buAutoNum type="arabicPeriod"/>
            </a:pPr>
            <a:r>
              <a:rPr kumimoji="1" lang="ja-JP" altLang="en-US" dirty="0" smtClean="0"/>
              <a:t>情報セキュリティの攻撃と守りを勉強する</a:t>
            </a:r>
            <a:endParaRPr kumimoji="1" lang="en-US" altLang="ja-JP" dirty="0" smtClean="0"/>
          </a:p>
        </p:txBody>
      </p:sp>
    </p:spTree>
    <p:extLst>
      <p:ext uri="{BB962C8B-B14F-4D97-AF65-F5344CB8AC3E}">
        <p14:creationId xmlns:p14="http://schemas.microsoft.com/office/powerpoint/2010/main" val="4106585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dirty="0"/>
              <a:t>Nextcloud</a:t>
            </a:r>
            <a:r>
              <a:rPr lang="en" sz="3600" b="0" i="0" u="none" strike="noStrike" cap="none" dirty="0">
                <a:solidFill>
                  <a:schemeClr val="accent1"/>
                </a:solidFill>
                <a:latin typeface="Trebuchet MS"/>
                <a:ea typeface="Trebuchet MS"/>
                <a:cs typeface="Trebuchet MS"/>
                <a:sym typeface="Trebuchet MS"/>
              </a:rPr>
              <a:t>の進捗報告</a:t>
            </a:r>
            <a:endParaRPr sz="3600" b="0" i="0" u="none" strike="noStrike" cap="none"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811620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Nextcloud</a:t>
            </a:r>
            <a:r>
              <a:rPr kumimoji="1" lang="ja-JP" altLang="en-US" dirty="0" smtClean="0"/>
              <a:t>の進捗</a:t>
            </a:r>
            <a:endParaRPr kumimoji="1" lang="ja-JP" altLang="en-US" dirty="0"/>
          </a:p>
        </p:txBody>
      </p:sp>
      <p:pic>
        <p:nvPicPr>
          <p:cNvPr id="4" name="図 3"/>
          <p:cNvPicPr>
            <a:picLocks noChangeAspect="1"/>
          </p:cNvPicPr>
          <p:nvPr/>
        </p:nvPicPr>
        <p:blipFill>
          <a:blip r:embed="rId3"/>
          <a:stretch>
            <a:fillRect/>
          </a:stretch>
        </p:blipFill>
        <p:spPr>
          <a:xfrm>
            <a:off x="508000" y="1447800"/>
            <a:ext cx="7201919" cy="3151500"/>
          </a:xfrm>
          <a:prstGeom prst="rect">
            <a:avLst/>
          </a:prstGeom>
        </p:spPr>
      </p:pic>
    </p:spTree>
    <p:extLst>
      <p:ext uri="{BB962C8B-B14F-4D97-AF65-F5344CB8AC3E}">
        <p14:creationId xmlns:p14="http://schemas.microsoft.com/office/powerpoint/2010/main" val="3828285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Nextcloud</a:t>
            </a:r>
            <a:r>
              <a:rPr kumimoji="1" lang="ja-JP" altLang="en-US" dirty="0"/>
              <a:t>の進捗</a:t>
            </a:r>
          </a:p>
        </p:txBody>
      </p:sp>
      <p:pic>
        <p:nvPicPr>
          <p:cNvPr id="4" name="図 3"/>
          <p:cNvPicPr>
            <a:picLocks noChangeAspect="1"/>
          </p:cNvPicPr>
          <p:nvPr/>
        </p:nvPicPr>
        <p:blipFill>
          <a:blip r:embed="rId2"/>
          <a:stretch>
            <a:fillRect/>
          </a:stretch>
        </p:blipFill>
        <p:spPr>
          <a:xfrm>
            <a:off x="508000" y="1528893"/>
            <a:ext cx="6397600" cy="752938"/>
          </a:xfrm>
          <a:prstGeom prst="rect">
            <a:avLst/>
          </a:prstGeom>
        </p:spPr>
      </p:pic>
      <p:pic>
        <p:nvPicPr>
          <p:cNvPr id="5" name="図 4"/>
          <p:cNvPicPr>
            <a:picLocks noChangeAspect="1"/>
          </p:cNvPicPr>
          <p:nvPr/>
        </p:nvPicPr>
        <p:blipFill>
          <a:blip r:embed="rId3"/>
          <a:stretch>
            <a:fillRect/>
          </a:stretch>
        </p:blipFill>
        <p:spPr>
          <a:xfrm>
            <a:off x="508000" y="2836800"/>
            <a:ext cx="6417304" cy="1492731"/>
          </a:xfrm>
          <a:prstGeom prst="rect">
            <a:avLst/>
          </a:prstGeom>
        </p:spPr>
      </p:pic>
      <p:sp>
        <p:nvSpPr>
          <p:cNvPr id="6" name="テキスト ボックス 5"/>
          <p:cNvSpPr txBox="1"/>
          <p:nvPr/>
        </p:nvSpPr>
        <p:spPr>
          <a:xfrm>
            <a:off x="568800" y="2377254"/>
            <a:ext cx="4291559" cy="261610"/>
          </a:xfrm>
          <a:prstGeom prst="rect">
            <a:avLst/>
          </a:prstGeom>
          <a:noFill/>
        </p:spPr>
        <p:txBody>
          <a:bodyPr wrap="none" rtlCol="0">
            <a:spAutoFit/>
          </a:bodyPr>
          <a:lstStyle/>
          <a:p>
            <a:r>
              <a:rPr lang="en-US" altLang="ja-JP" sz="1100" dirty="0" err="1"/>
              <a:t>sudo</a:t>
            </a:r>
            <a:r>
              <a:rPr lang="en-US" altLang="ja-JP" sz="1100" dirty="0"/>
              <a:t> -u www-data </a:t>
            </a:r>
            <a:r>
              <a:rPr lang="en-US" altLang="ja-JP" sz="1100" dirty="0" err="1"/>
              <a:t>php</a:t>
            </a:r>
            <a:r>
              <a:rPr lang="en-US" altLang="ja-JP" sz="1100" dirty="0"/>
              <a:t> </a:t>
            </a:r>
            <a:r>
              <a:rPr lang="en-US" altLang="ja-JP" sz="1100" dirty="0" err="1"/>
              <a:t>occ</a:t>
            </a:r>
            <a:r>
              <a:rPr lang="en-US" altLang="ja-JP" sz="1100" dirty="0"/>
              <a:t> </a:t>
            </a:r>
            <a:r>
              <a:rPr lang="en-US" altLang="ja-JP" sz="1100" dirty="0" err="1"/>
              <a:t>files:scan</a:t>
            </a:r>
            <a:r>
              <a:rPr lang="en-US" altLang="ja-JP" sz="1100" dirty="0"/>
              <a:t> </a:t>
            </a:r>
            <a:r>
              <a:rPr lang="en-US" altLang="ja-JP" sz="1100" dirty="0" smtClean="0"/>
              <a:t>–all</a:t>
            </a:r>
            <a:r>
              <a:rPr lang="ja-JP" altLang="en-US" sz="1100" dirty="0" smtClean="0"/>
              <a:t>」というコマンドで解決</a:t>
            </a:r>
            <a:endParaRPr kumimoji="1" lang="ja-JP" altLang="en-US" sz="1100" dirty="0"/>
          </a:p>
        </p:txBody>
      </p:sp>
    </p:spTree>
    <p:extLst>
      <p:ext uri="{BB962C8B-B14F-4D97-AF65-F5344CB8AC3E}">
        <p14:creationId xmlns:p14="http://schemas.microsoft.com/office/powerpoint/2010/main" val="63946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b="0" i="0" u="none" strike="noStrike" cap="none">
                <a:solidFill>
                  <a:schemeClr val="accent1"/>
                </a:solidFill>
                <a:latin typeface="Trebuchet MS"/>
                <a:ea typeface="Trebuchet MS"/>
                <a:cs typeface="Trebuchet MS"/>
                <a:sym typeface="Trebuchet MS"/>
              </a:rPr>
              <a:t>研究の進捗報告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それ以外の質問</a:t>
            </a:r>
            <a:endParaRPr kumimoji="1" lang="ja-JP" altLang="en-US" dirty="0"/>
          </a:p>
        </p:txBody>
      </p:sp>
      <p:sp>
        <p:nvSpPr>
          <p:cNvPr id="3" name="テキスト プレースホルダー 2"/>
          <p:cNvSpPr>
            <a:spLocks noGrp="1"/>
          </p:cNvSpPr>
          <p:nvPr>
            <p:ph type="body" idx="1"/>
          </p:nvPr>
        </p:nvSpPr>
        <p:spPr/>
        <p:txBody>
          <a:bodyPr/>
          <a:lstStyle/>
          <a:p>
            <a:pPr marL="158750" indent="0">
              <a:buNone/>
            </a:pPr>
            <a:r>
              <a:rPr kumimoji="1" lang="ja-JP" altLang="en-US" dirty="0" smtClean="0"/>
              <a:t>夏休み中，先生に聞きたい質問がありましたら，どうやって先生と連絡とりますか？</a:t>
            </a:r>
            <a:endParaRPr kumimoji="1" lang="en-US" altLang="ja-JP" dirty="0" smtClean="0"/>
          </a:p>
          <a:p>
            <a:pPr marL="158750" indent="0">
              <a:buNone/>
            </a:pPr>
            <a:endParaRPr kumimoji="1" lang="en-US" altLang="ja-JP" dirty="0"/>
          </a:p>
          <a:p>
            <a:pPr marL="158750" indent="0">
              <a:buNone/>
            </a:pPr>
            <a:endParaRPr kumimoji="1" lang="ja-JP" altLang="en-US" dirty="0"/>
          </a:p>
        </p:txBody>
      </p:sp>
    </p:spTree>
    <p:extLst>
      <p:ext uri="{BB962C8B-B14F-4D97-AF65-F5344CB8AC3E}">
        <p14:creationId xmlns:p14="http://schemas.microsoft.com/office/powerpoint/2010/main" val="322510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実例</a:t>
            </a:r>
            <a:endParaRPr kumimoji="1" lang="en-US" altLang="ja-JP" dirty="0" smtClean="0"/>
          </a:p>
          <a:p>
            <a:r>
              <a:rPr kumimoji="1" lang="ja-JP" altLang="en-US" dirty="0" smtClean="0"/>
              <a:t>情報整理</a:t>
            </a:r>
            <a:endParaRPr kumimoji="1" lang="en-US" altLang="ja-JP" dirty="0" smtClean="0"/>
          </a:p>
          <a:p>
            <a:r>
              <a:rPr kumimoji="1" lang="en-US" altLang="ja-JP" dirty="0" smtClean="0"/>
              <a:t>Nextcloud</a:t>
            </a:r>
            <a:r>
              <a:rPr kumimoji="1" lang="ja-JP" altLang="en-US" dirty="0" smtClean="0"/>
              <a:t>の安全性</a:t>
            </a:r>
            <a:endParaRPr kumimoji="1" lang="en-US" altLang="ja-JP" dirty="0" smtClean="0"/>
          </a:p>
          <a:p>
            <a:r>
              <a:rPr kumimoji="1" lang="ja-JP" altLang="en-US" dirty="0"/>
              <a:t>解決したい問題と考えられる</a:t>
            </a:r>
            <a:r>
              <a:rPr kumimoji="1" lang="ja-JP" altLang="en-US" dirty="0" smtClean="0"/>
              <a:t>攻撃</a:t>
            </a:r>
            <a:endParaRPr kumimoji="1" lang="en-US" altLang="ja-JP" dirty="0" smtClean="0"/>
          </a:p>
          <a:p>
            <a:r>
              <a:rPr kumimoji="1" lang="ja-JP" altLang="en-US" dirty="0" smtClean="0"/>
              <a:t>対策</a:t>
            </a:r>
            <a:endParaRPr kumimoji="1" lang="en-US" altLang="ja-JP" dirty="0" smtClean="0"/>
          </a:p>
          <a:p>
            <a:r>
              <a:rPr kumimoji="1" lang="ja-JP" altLang="en-US" dirty="0"/>
              <a:t>モデル</a:t>
            </a:r>
            <a:endParaRPr kumimoji="1" lang="en-US" altLang="ja-JP" dirty="0" smtClean="0"/>
          </a:p>
          <a:p>
            <a:endParaRPr kumimoji="1" lang="ja-JP" altLang="en-US" dirty="0"/>
          </a:p>
        </p:txBody>
      </p:sp>
    </p:spTree>
    <p:extLst>
      <p:ext uri="{BB962C8B-B14F-4D97-AF65-F5344CB8AC3E}">
        <p14:creationId xmlns:p14="http://schemas.microsoft.com/office/powerpoint/2010/main" val="168736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実例</a:t>
            </a:r>
          </a:p>
        </p:txBody>
      </p:sp>
      <p:sp>
        <p:nvSpPr>
          <p:cNvPr id="3" name="テキスト プレースホルダー 2"/>
          <p:cNvSpPr>
            <a:spLocks noGrp="1"/>
          </p:cNvSpPr>
          <p:nvPr>
            <p:ph type="body" idx="1"/>
          </p:nvPr>
        </p:nvSpPr>
        <p:spPr>
          <a:xfrm>
            <a:off x="508000" y="1447800"/>
            <a:ext cx="6447600" cy="2910600"/>
          </a:xfrm>
        </p:spPr>
        <p:txBody>
          <a:bodyPr/>
          <a:lstStyle/>
          <a:p>
            <a:pPr marL="158750" indent="0">
              <a:buNone/>
            </a:pPr>
            <a:r>
              <a:rPr kumimoji="1" lang="ja-JP" altLang="en-US" dirty="0" smtClean="0"/>
              <a:t>ソースコードの流出事件とその原因を探した</a:t>
            </a:r>
            <a:endParaRPr kumimoji="1" lang="en-US" altLang="ja-JP" dirty="0" smtClean="0"/>
          </a:p>
          <a:p>
            <a:pPr marL="501650" indent="-342900">
              <a:buFont typeface="+mj-lt"/>
              <a:buAutoNum type="arabicPeriod"/>
            </a:pPr>
            <a:r>
              <a:rPr lang="en-US" altLang="ja-JP" sz="1200" dirty="0" smtClean="0"/>
              <a:t>2</a:t>
            </a:r>
            <a:r>
              <a:rPr lang="ja-JP" altLang="en-US" sz="1200" dirty="0"/>
              <a:t>月</a:t>
            </a:r>
            <a:r>
              <a:rPr lang="en-US" altLang="ja-JP" sz="1200" dirty="0"/>
              <a:t>8</a:t>
            </a:r>
            <a:r>
              <a:rPr lang="ja-JP" altLang="en-US" sz="1200" dirty="0"/>
              <a:t>日、</a:t>
            </a:r>
            <a:r>
              <a:rPr lang="en-US" altLang="ja-JP" sz="1200" dirty="0"/>
              <a:t>iPhone</a:t>
            </a:r>
            <a:r>
              <a:rPr lang="ja-JP" altLang="en-US" sz="1200" dirty="0"/>
              <a:t>の</a:t>
            </a:r>
            <a:r>
              <a:rPr lang="en-US" altLang="ja-JP" sz="1200" dirty="0" smtClean="0"/>
              <a:t>OS</a:t>
            </a:r>
            <a:r>
              <a:rPr lang="ja-JP" altLang="en-US" sz="1200" dirty="0" smtClean="0"/>
              <a:t>「</a:t>
            </a:r>
            <a:r>
              <a:rPr lang="en-US" altLang="ja-JP" sz="1200" dirty="0" smtClean="0"/>
              <a:t>iOS</a:t>
            </a:r>
            <a:r>
              <a:rPr lang="ja-JP" altLang="en-US" sz="1200" dirty="0"/>
              <a:t>」</a:t>
            </a:r>
            <a:r>
              <a:rPr lang="ja-JP" altLang="en-US" sz="1200" dirty="0" smtClean="0"/>
              <a:t>で</a:t>
            </a:r>
            <a:r>
              <a:rPr lang="ja-JP" altLang="en-US" sz="1200" dirty="0"/>
              <a:t>使用されているソースコードの一部「</a:t>
            </a:r>
            <a:r>
              <a:rPr lang="en-US" altLang="ja-JP" sz="1200" dirty="0" err="1"/>
              <a:t>iBoot</a:t>
            </a:r>
            <a:r>
              <a:rPr lang="ja-JP" altLang="en-US" sz="1200" dirty="0"/>
              <a:t>」</a:t>
            </a:r>
            <a:r>
              <a:rPr lang="ja-JP" altLang="en-US" sz="1200" dirty="0" smtClean="0"/>
              <a:t>が</a:t>
            </a:r>
            <a:r>
              <a:rPr lang="ja-JP" altLang="en-US" sz="1200" dirty="0"/>
              <a:t>「</a:t>
            </a:r>
            <a:r>
              <a:rPr lang="en-US" altLang="ja-JP" sz="1200" dirty="0" smtClean="0"/>
              <a:t>GitHub</a:t>
            </a:r>
            <a:r>
              <a:rPr lang="ja-JP" altLang="en-US" sz="1200" dirty="0" smtClean="0"/>
              <a:t>」に流出事件</a:t>
            </a:r>
            <a:endParaRPr lang="en-US" altLang="ja-JP" sz="1200" dirty="0" smtClean="0"/>
          </a:p>
          <a:p>
            <a:pPr lvl="1">
              <a:buFont typeface="Wingdings" panose="05000000000000000000" pitchFamily="2" charset="2"/>
              <a:buChar char="l"/>
            </a:pPr>
            <a:r>
              <a:rPr lang="ja-JP" altLang="en-US" sz="1000" dirty="0"/>
              <a:t>従業員は友人</a:t>
            </a:r>
            <a:r>
              <a:rPr lang="ja-JP" altLang="en-US" sz="1000" dirty="0" smtClean="0"/>
              <a:t>からその</a:t>
            </a:r>
            <a:r>
              <a:rPr lang="ja-JP" altLang="en-US" sz="1000" dirty="0"/>
              <a:t>かされてソースコードを提供</a:t>
            </a:r>
            <a:r>
              <a:rPr lang="ja-JP" altLang="en-US" sz="1000" dirty="0" smtClean="0"/>
              <a:t>。この</a:t>
            </a:r>
            <a:r>
              <a:rPr lang="ja-JP" altLang="en-US" sz="1000" dirty="0"/>
              <a:t>ときにソースコードを保持していた人数が</a:t>
            </a:r>
            <a:r>
              <a:rPr lang="en-US" altLang="ja-JP" sz="1000" dirty="0"/>
              <a:t>5</a:t>
            </a:r>
            <a:r>
              <a:rPr lang="ja-JP" altLang="en-US" sz="1000" dirty="0"/>
              <a:t>名でしたが、今週に入ってこの</a:t>
            </a:r>
            <a:r>
              <a:rPr lang="en-US" altLang="ja-JP" sz="1000" dirty="0"/>
              <a:t>5</a:t>
            </a:r>
            <a:r>
              <a:rPr lang="ja-JP" altLang="en-US" sz="1000" dirty="0"/>
              <a:t>名のうち誰か、もしくは彼らのうち誰かがソースコードを共有したほかの誰かが、</a:t>
            </a:r>
            <a:r>
              <a:rPr lang="en-US" altLang="ja-JP" sz="1000" dirty="0"/>
              <a:t>GitHub</a:t>
            </a:r>
            <a:r>
              <a:rPr lang="ja-JP" altLang="en-US" sz="1000" dirty="0"/>
              <a:t>へ流出させました</a:t>
            </a:r>
            <a:r>
              <a:rPr lang="ja-JP" altLang="en-US" sz="1000" dirty="0" smtClean="0"/>
              <a:t>。</a:t>
            </a:r>
            <a:endParaRPr kumimoji="1" lang="en-US" altLang="ja-JP" sz="1000" dirty="0" smtClean="0">
              <a:hlinkClick r:id="rId2"/>
            </a:endParaRPr>
          </a:p>
          <a:p>
            <a:pPr marL="958850" lvl="1" indent="-342900">
              <a:buFont typeface="Wingdings" panose="05000000000000000000" pitchFamily="2" charset="2"/>
              <a:buChar char="l"/>
            </a:pPr>
            <a:r>
              <a:rPr kumimoji="1" lang="en-US" altLang="ja-JP" sz="1000" dirty="0" smtClean="0">
                <a:hlinkClick r:id="rId2"/>
              </a:rPr>
              <a:t>https</a:t>
            </a:r>
            <a:r>
              <a:rPr kumimoji="1" lang="en-US" altLang="ja-JP" sz="1000" dirty="0">
                <a:hlinkClick r:id="rId2"/>
              </a:rPr>
              <a:t>://news.yahoo.co.jp/byline/shinoharashuji/20180211-00081516</a:t>
            </a:r>
            <a:r>
              <a:rPr kumimoji="1" lang="en-US" altLang="ja-JP" sz="1000" dirty="0" smtClean="0">
                <a:hlinkClick r:id="rId2"/>
              </a:rPr>
              <a:t>/</a:t>
            </a:r>
            <a:endParaRPr kumimoji="1" lang="en-US" altLang="ja-JP" sz="1000" dirty="0" smtClean="0"/>
          </a:p>
          <a:p>
            <a:pPr marL="501650" indent="-342900">
              <a:buFont typeface="+mj-lt"/>
              <a:buAutoNum type="arabicPeriod"/>
            </a:pPr>
            <a:r>
              <a:rPr lang="en-US" altLang="ja-JP" sz="1200" dirty="0"/>
              <a:t>Windows</a:t>
            </a:r>
            <a:r>
              <a:rPr lang="ja-JP" altLang="en-US" sz="1200" dirty="0"/>
              <a:t>コード流出</a:t>
            </a:r>
            <a:r>
              <a:rPr lang="ja-JP" altLang="en-US" sz="1200" dirty="0" smtClean="0"/>
              <a:t>事件</a:t>
            </a:r>
            <a:endParaRPr lang="en-US" altLang="ja-JP" sz="1200" dirty="0" smtClean="0"/>
          </a:p>
          <a:p>
            <a:pPr marL="958850" lvl="1" indent="-342900">
              <a:buFont typeface="Wingdings" panose="05000000000000000000" pitchFamily="2" charset="2"/>
              <a:buChar char="l"/>
            </a:pPr>
            <a:r>
              <a:rPr lang="ja-JP" altLang="en-US" sz="1000" dirty="0" smtClean="0"/>
              <a:t>「</a:t>
            </a:r>
            <a:r>
              <a:rPr lang="ja-JP" altLang="en-US" sz="1000" dirty="0"/>
              <a:t>オンラインからの攻撃者によってソースコードが保管されていたコンピュータに危害が加えられたり、ハードディスクの中味を消去しないままマシンが廃棄もしくは売却されたなどの可能性も考えられる。</a:t>
            </a:r>
            <a:r>
              <a:rPr lang="ja-JP" altLang="en-US" sz="1000" dirty="0" smtClean="0"/>
              <a:t>」</a:t>
            </a:r>
            <a:endParaRPr lang="en-US" altLang="ja-JP" sz="1000" dirty="0" smtClean="0"/>
          </a:p>
          <a:p>
            <a:pPr marL="958850" lvl="1" indent="-342900">
              <a:buFont typeface="Wingdings" panose="05000000000000000000" pitchFamily="2" charset="2"/>
              <a:buChar char="l"/>
            </a:pPr>
            <a:r>
              <a:rPr lang="en-US" altLang="ja-JP" sz="1000" dirty="0">
                <a:hlinkClick r:id="rId3"/>
              </a:rPr>
              <a:t>https://japan.cnet.com/article/20064319</a:t>
            </a:r>
            <a:r>
              <a:rPr lang="en-US" altLang="ja-JP" sz="1000" dirty="0" smtClean="0">
                <a:hlinkClick r:id="rId3"/>
              </a:rPr>
              <a:t>/</a:t>
            </a:r>
            <a:endParaRPr lang="ja-JP" altLang="en-US" sz="1000" dirty="0"/>
          </a:p>
          <a:p>
            <a:pPr marL="501650" indent="-342900">
              <a:buFont typeface="+mj-lt"/>
              <a:buAutoNum type="arabicPeriod"/>
            </a:pPr>
            <a:endParaRPr kumimoji="1" lang="en-US" altLang="ja-JP" dirty="0" smtClean="0"/>
          </a:p>
          <a:p>
            <a:pPr marL="958850" lvl="1" indent="-342900">
              <a:buFont typeface="Wingdings" panose="05000000000000000000" pitchFamily="2" charset="2"/>
              <a:buChar char="l"/>
            </a:pPr>
            <a:endParaRPr kumimoji="1" lang="en-US" altLang="ja-JP" sz="1000" dirty="0"/>
          </a:p>
          <a:p>
            <a:pPr marL="958850" lvl="1" indent="-342900">
              <a:buFont typeface="Wingdings" panose="05000000000000000000" pitchFamily="2" charset="2"/>
              <a:buChar char="l"/>
            </a:pPr>
            <a:endParaRPr kumimoji="1" lang="en-US" altLang="ja-JP" sz="1000" dirty="0" smtClean="0"/>
          </a:p>
        </p:txBody>
      </p:sp>
    </p:spTree>
    <p:extLst>
      <p:ext uri="{BB962C8B-B14F-4D97-AF65-F5344CB8AC3E}">
        <p14:creationId xmlns:p14="http://schemas.microsoft.com/office/powerpoint/2010/main" val="3936952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情報整理</a:t>
            </a:r>
            <a:endParaRPr kumimoji="1" lang="ja-JP" altLang="en-US" dirty="0"/>
          </a:p>
        </p:txBody>
      </p:sp>
      <p:sp>
        <p:nvSpPr>
          <p:cNvPr id="3" name="テキスト プレースホルダー 2"/>
          <p:cNvSpPr>
            <a:spLocks noGrp="1"/>
          </p:cNvSpPr>
          <p:nvPr>
            <p:ph type="body" idx="1"/>
          </p:nvPr>
        </p:nvSpPr>
        <p:spPr/>
        <p:txBody>
          <a:bodyPr/>
          <a:lstStyle/>
          <a:p>
            <a:pPr marL="158750" indent="0">
              <a:buNone/>
            </a:pPr>
            <a:r>
              <a:rPr kumimoji="1" lang="ja-JP" altLang="en-US" dirty="0" smtClean="0"/>
              <a:t>サーバ</a:t>
            </a:r>
            <a:r>
              <a:rPr kumimoji="1" lang="en-US" altLang="ja-JP" dirty="0" smtClean="0"/>
              <a:t>	</a:t>
            </a:r>
            <a:r>
              <a:rPr kumimoji="1" lang="ja-JP" altLang="en-US" dirty="0" smtClean="0"/>
              <a:t>：</a:t>
            </a:r>
            <a:r>
              <a:rPr kumimoji="1" lang="en-US" altLang="ja-JP" dirty="0" smtClean="0"/>
              <a:t>Nextcloud</a:t>
            </a:r>
          </a:p>
          <a:p>
            <a:pPr marL="158750" indent="0">
              <a:buNone/>
            </a:pPr>
            <a:r>
              <a:rPr kumimoji="1" lang="ja-JP" altLang="en-US" dirty="0" smtClean="0"/>
              <a:t>開発環境</a:t>
            </a:r>
            <a:r>
              <a:rPr kumimoji="1" lang="en-US" altLang="ja-JP" dirty="0" smtClean="0"/>
              <a:t>	</a:t>
            </a:r>
            <a:r>
              <a:rPr kumimoji="1" lang="ja-JP" altLang="en-US" dirty="0" smtClean="0"/>
              <a:t>：ローカル．ネットワーク接続</a:t>
            </a:r>
            <a:endParaRPr kumimoji="1" lang="en-US" altLang="ja-JP" dirty="0" smtClean="0"/>
          </a:p>
          <a:p>
            <a:pPr marL="158750" indent="0">
              <a:buNone/>
            </a:pPr>
            <a:r>
              <a:rPr kumimoji="1" lang="ja-JP" altLang="en-US" dirty="0" smtClean="0"/>
              <a:t>共有</a:t>
            </a:r>
            <a:r>
              <a:rPr kumimoji="1" lang="en-US" altLang="ja-JP" dirty="0" smtClean="0"/>
              <a:t>	</a:t>
            </a:r>
            <a:r>
              <a:rPr kumimoji="1" lang="ja-JP" altLang="en-US" dirty="0" smtClean="0"/>
              <a:t>：ネットワーク経由</a:t>
            </a:r>
            <a:endParaRPr kumimoji="1" lang="en-US" altLang="ja-JP" dirty="0" smtClean="0"/>
          </a:p>
          <a:p>
            <a:pPr marL="158750" indent="0">
              <a:buNone/>
            </a:pPr>
            <a:r>
              <a:rPr kumimoji="1" lang="ja-JP" altLang="en-US" dirty="0" smtClean="0"/>
              <a:t>通信</a:t>
            </a:r>
            <a:r>
              <a:rPr kumimoji="1" lang="en-US" altLang="ja-JP" dirty="0" smtClean="0"/>
              <a:t>	</a:t>
            </a:r>
            <a:r>
              <a:rPr kumimoji="1" lang="ja-JP" altLang="en-US" dirty="0" smtClean="0"/>
              <a:t>：</a:t>
            </a:r>
            <a:r>
              <a:rPr kumimoji="1" lang="en-US" altLang="ja-JP" dirty="0" smtClean="0"/>
              <a:t>SSH</a:t>
            </a:r>
            <a:r>
              <a:rPr kumimoji="1" lang="ja-JP" altLang="en-US" dirty="0" smtClean="0"/>
              <a:t>（</a:t>
            </a:r>
            <a:r>
              <a:rPr kumimoji="1" lang="ja-JP" altLang="en-US" dirty="0"/>
              <a:t>共同開発環境のため，</a:t>
            </a:r>
            <a:r>
              <a:rPr kumimoji="1" lang="ja-JP" altLang="en-US" dirty="0" smtClean="0"/>
              <a:t>匿名性は不要）</a:t>
            </a:r>
            <a:endParaRPr kumimoji="1" lang="en-US" altLang="ja-JP" dirty="0" smtClean="0"/>
          </a:p>
          <a:p>
            <a:pPr marL="158750" indent="0">
              <a:buNone/>
            </a:pPr>
            <a:r>
              <a:rPr kumimoji="1" lang="ja-JP" altLang="en-US" dirty="0"/>
              <a:t>守る</a:t>
            </a:r>
            <a:r>
              <a:rPr kumimoji="1" lang="ja-JP" altLang="en-US" dirty="0" smtClean="0"/>
              <a:t>対象</a:t>
            </a:r>
            <a:r>
              <a:rPr kumimoji="1" lang="en-US" altLang="ja-JP" dirty="0" smtClean="0"/>
              <a:t>	</a:t>
            </a:r>
            <a:r>
              <a:rPr kumimoji="1" lang="ja-JP" altLang="en-US" dirty="0" smtClean="0"/>
              <a:t>：</a:t>
            </a:r>
            <a:r>
              <a:rPr kumimoji="1" lang="ja-JP" altLang="en-US" dirty="0"/>
              <a:t>リモートと</a:t>
            </a:r>
            <a:r>
              <a:rPr kumimoji="1" lang="ja-JP" altLang="en-US" dirty="0" smtClean="0"/>
              <a:t>ローカル</a:t>
            </a:r>
            <a:endParaRPr kumimoji="1" lang="en-US" altLang="ja-JP" dirty="0" smtClean="0"/>
          </a:p>
          <a:p>
            <a:pPr marL="158750" indent="0">
              <a:buNone/>
            </a:pPr>
            <a:r>
              <a:rPr kumimoji="1" lang="ja-JP" altLang="en-US" dirty="0" smtClean="0"/>
              <a:t>共有相手</a:t>
            </a:r>
            <a:r>
              <a:rPr kumimoji="1" lang="en-US" altLang="ja-JP" dirty="0" smtClean="0"/>
              <a:t>	</a:t>
            </a:r>
            <a:r>
              <a:rPr kumimoji="1" lang="ja-JP" altLang="en-US" dirty="0" smtClean="0"/>
              <a:t>：</a:t>
            </a:r>
            <a:r>
              <a:rPr kumimoji="1" lang="en-US" altLang="ja-JP" dirty="0" smtClean="0"/>
              <a:t>Nextcloud</a:t>
            </a:r>
            <a:r>
              <a:rPr kumimoji="1" lang="ja-JP" altLang="en-US" dirty="0" smtClean="0"/>
              <a:t>のアカウントを持っている人と持っていない人</a:t>
            </a:r>
            <a:endParaRPr kumimoji="1" lang="en-US" altLang="ja-JP" dirty="0" smtClean="0"/>
          </a:p>
          <a:p>
            <a:pPr marL="158750" indent="0">
              <a:buNone/>
            </a:pPr>
            <a:r>
              <a:rPr kumimoji="1" lang="ja-JP" altLang="en-US" dirty="0"/>
              <a:t>共有認証</a:t>
            </a:r>
            <a:r>
              <a:rPr kumimoji="1" lang="en-US" altLang="ja-JP" dirty="0"/>
              <a:t>	</a:t>
            </a:r>
            <a:r>
              <a:rPr kumimoji="1" lang="ja-JP" altLang="en-US" dirty="0"/>
              <a:t>：メールとリポジトリ専用の一時的なパスワード</a:t>
            </a:r>
            <a:endParaRPr kumimoji="1" lang="en-US" altLang="ja-JP" dirty="0"/>
          </a:p>
          <a:p>
            <a:pPr marL="158750" indent="0">
              <a:buNone/>
            </a:pPr>
            <a:r>
              <a:rPr kumimoji="1" lang="ja-JP" altLang="en-US" dirty="0" smtClean="0"/>
              <a:t>鍵</a:t>
            </a:r>
            <a:r>
              <a:rPr kumimoji="1" lang="en-US" altLang="ja-JP" dirty="0" smtClean="0"/>
              <a:t>	</a:t>
            </a:r>
            <a:r>
              <a:rPr kumimoji="1" lang="ja-JP" altLang="en-US" dirty="0" smtClean="0"/>
              <a:t>：</a:t>
            </a:r>
            <a:r>
              <a:rPr kumimoji="1" lang="en-US" altLang="ja-JP" dirty="0" smtClean="0"/>
              <a:t>RSA</a:t>
            </a:r>
            <a:r>
              <a:rPr kumimoji="1" lang="ja-JP" altLang="en-US" dirty="0" smtClean="0"/>
              <a:t>（</a:t>
            </a:r>
            <a:r>
              <a:rPr kumimoji="1" lang="ja-JP" altLang="en-US" dirty="0" smtClean="0"/>
              <a:t>リモート＆通信）</a:t>
            </a:r>
            <a:r>
              <a:rPr kumimoji="1" lang="ja-JP" altLang="en-US" dirty="0" smtClean="0"/>
              <a:t>，</a:t>
            </a:r>
            <a:r>
              <a:rPr kumimoji="1" lang="en-US" altLang="ja-JP" dirty="0" smtClean="0"/>
              <a:t>AES</a:t>
            </a:r>
            <a:r>
              <a:rPr kumimoji="1" lang="ja-JP" altLang="en-US" dirty="0" smtClean="0"/>
              <a:t>（ローカル</a:t>
            </a:r>
            <a:r>
              <a:rPr kumimoji="1" lang="ja-JP" altLang="en-US" dirty="0" smtClean="0"/>
              <a:t>），</a:t>
            </a:r>
            <a:endParaRPr kumimoji="1" lang="en-US" altLang="ja-JP" dirty="0" smtClean="0"/>
          </a:p>
          <a:p>
            <a:pPr marL="158750" indent="0">
              <a:buNone/>
            </a:pPr>
            <a:r>
              <a:rPr kumimoji="1" lang="ja-JP" altLang="en-US" dirty="0" smtClean="0"/>
              <a:t>鍵保存</a:t>
            </a:r>
            <a:r>
              <a:rPr kumimoji="1" lang="en-US" altLang="ja-JP" dirty="0" smtClean="0"/>
              <a:t>	</a:t>
            </a:r>
            <a:r>
              <a:rPr kumimoji="1" lang="ja-JP" altLang="en-US" dirty="0" smtClean="0"/>
              <a:t>：鍵は全て</a:t>
            </a:r>
            <a:r>
              <a:rPr kumimoji="1" lang="en-US" altLang="ja-JP" dirty="0" smtClean="0"/>
              <a:t>Nextcloud</a:t>
            </a:r>
            <a:r>
              <a:rPr kumimoji="1" lang="ja-JP" altLang="en-US" dirty="0" smtClean="0"/>
              <a:t>に保存．</a:t>
            </a:r>
            <a:r>
              <a:rPr kumimoji="1" lang="en-US" altLang="ja-JP" dirty="0" smtClean="0"/>
              <a:t>SSL</a:t>
            </a:r>
            <a:r>
              <a:rPr kumimoji="1" lang="ja-JP" altLang="en-US" dirty="0" smtClean="0"/>
              <a:t>で送信</a:t>
            </a:r>
            <a:endParaRPr kumimoji="1" lang="en-US" altLang="ja-JP" dirty="0" smtClean="0"/>
          </a:p>
        </p:txBody>
      </p:sp>
    </p:spTree>
    <p:extLst>
      <p:ext uri="{BB962C8B-B14F-4D97-AF65-F5344CB8AC3E}">
        <p14:creationId xmlns:p14="http://schemas.microsoft.com/office/powerpoint/2010/main" val="2116724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Nextcloud</a:t>
            </a:r>
            <a:r>
              <a:rPr kumimoji="1" lang="ja-JP" altLang="en-US" dirty="0" smtClean="0"/>
              <a:t>の安全性</a:t>
            </a:r>
            <a:endParaRPr kumimoji="1" lang="ja-JP" altLang="en-US" dirty="0"/>
          </a:p>
        </p:txBody>
      </p:sp>
      <p:sp>
        <p:nvSpPr>
          <p:cNvPr id="3" name="テキスト プレースホルダー 2"/>
          <p:cNvSpPr>
            <a:spLocks noGrp="1"/>
          </p:cNvSpPr>
          <p:nvPr>
            <p:ph type="body" idx="1"/>
          </p:nvPr>
        </p:nvSpPr>
        <p:spPr>
          <a:xfrm>
            <a:off x="508000" y="1289242"/>
            <a:ext cx="6922400" cy="3390758"/>
          </a:xfrm>
        </p:spPr>
        <p:txBody>
          <a:bodyPr/>
          <a:lstStyle/>
          <a:p>
            <a:pPr marL="158750" indent="0">
              <a:buNone/>
            </a:pPr>
            <a:r>
              <a:rPr kumimoji="1" lang="ja-JP" altLang="en-US" u="sng" dirty="0" smtClean="0"/>
              <a:t>疑問</a:t>
            </a:r>
            <a:endParaRPr kumimoji="1" lang="en-US" altLang="ja-JP" u="sng" dirty="0" smtClean="0"/>
          </a:p>
          <a:p>
            <a:pPr marL="158750" indent="0">
              <a:buNone/>
            </a:pPr>
            <a:r>
              <a:rPr kumimoji="1" lang="ja-JP" altLang="en-US" dirty="0" smtClean="0"/>
              <a:t>リポジトリや暗号鍵など，企業レベルの秘密情報を</a:t>
            </a:r>
            <a:r>
              <a:rPr kumimoji="1" lang="en-US" altLang="ja-JP" dirty="0" smtClean="0"/>
              <a:t>Nextcloud</a:t>
            </a:r>
            <a:r>
              <a:rPr kumimoji="1" lang="ja-JP" altLang="en-US" dirty="0" smtClean="0"/>
              <a:t>に置いていいのか</a:t>
            </a:r>
            <a:r>
              <a:rPr kumimoji="1" lang="en-US" altLang="ja-JP" dirty="0" smtClean="0"/>
              <a:t>?</a:t>
            </a:r>
          </a:p>
          <a:p>
            <a:pPr marL="158750" indent="0">
              <a:buNone/>
            </a:pPr>
            <a:r>
              <a:rPr kumimoji="1" lang="en-US" altLang="ja-JP" dirty="0" smtClean="0"/>
              <a:t>Nextcloud</a:t>
            </a:r>
            <a:r>
              <a:rPr kumimoji="1" lang="ja-JP" altLang="en-US" dirty="0" smtClean="0"/>
              <a:t>のセキュリティは大丈夫か</a:t>
            </a:r>
            <a:r>
              <a:rPr kumimoji="1" lang="en-US" altLang="ja-JP" dirty="0" smtClean="0"/>
              <a:t>?</a:t>
            </a:r>
          </a:p>
          <a:p>
            <a:pPr marL="158750" indent="0">
              <a:buNone/>
            </a:pPr>
            <a:r>
              <a:rPr kumimoji="1" lang="ja-JP" altLang="en-US" u="sng" dirty="0"/>
              <a:t>調べたところ</a:t>
            </a:r>
            <a:endParaRPr kumimoji="1" lang="en-US" altLang="ja-JP" u="sng" dirty="0"/>
          </a:p>
          <a:p>
            <a:r>
              <a:rPr kumimoji="1" lang="ja-JP" altLang="en-US" dirty="0" smtClean="0"/>
              <a:t>今まで</a:t>
            </a:r>
            <a:r>
              <a:rPr kumimoji="1" lang="en-US" altLang="ja-JP" dirty="0" smtClean="0"/>
              <a:t>Nextcloud</a:t>
            </a:r>
            <a:r>
              <a:rPr kumimoji="1" lang="ja-JP" altLang="en-US" dirty="0" smtClean="0"/>
              <a:t>のアカウントがハックされた事件はない</a:t>
            </a:r>
            <a:endParaRPr kumimoji="1" lang="en-US" altLang="ja-JP" dirty="0" smtClean="0"/>
          </a:p>
          <a:p>
            <a:r>
              <a:rPr kumimoji="1" lang="en-US" altLang="ja-JP" dirty="0" smtClean="0"/>
              <a:t>Nextcloud</a:t>
            </a:r>
            <a:r>
              <a:rPr kumimoji="1" lang="ja-JP" altLang="en-US" dirty="0" smtClean="0"/>
              <a:t>の安全性とセキュリティに関する記事</a:t>
            </a:r>
            <a:endParaRPr kumimoji="1" lang="en-US" altLang="ja-JP" dirty="0" smtClean="0"/>
          </a:p>
          <a:p>
            <a:pPr lvl="1"/>
            <a:r>
              <a:rPr kumimoji="1" lang="en-US" altLang="ja-JP" dirty="0">
                <a:hlinkClick r:id="rId2"/>
              </a:rPr>
              <a:t>https://nextcloud.com/blog/what-makes-nextcloud-so-secure</a:t>
            </a:r>
            <a:r>
              <a:rPr kumimoji="1" lang="en-US" altLang="ja-JP" dirty="0" smtClean="0">
                <a:hlinkClick r:id="rId2"/>
              </a:rPr>
              <a:t>/</a:t>
            </a:r>
            <a:endParaRPr kumimoji="1" lang="en-US" altLang="ja-JP" dirty="0" smtClean="0"/>
          </a:p>
          <a:p>
            <a:r>
              <a:rPr kumimoji="1" lang="en-US" altLang="ja-JP" dirty="0" smtClean="0"/>
              <a:t>Nextcloud</a:t>
            </a:r>
            <a:r>
              <a:rPr kumimoji="1" lang="ja-JP" altLang="en-US" dirty="0" smtClean="0"/>
              <a:t>の</a:t>
            </a:r>
            <a:r>
              <a:rPr kumimoji="1" lang="en-US" altLang="ja-JP" dirty="0" smtClean="0"/>
              <a:t>End</a:t>
            </a:r>
            <a:r>
              <a:rPr kumimoji="1" lang="ja-JP" altLang="en-US" dirty="0"/>
              <a:t> </a:t>
            </a:r>
            <a:r>
              <a:rPr kumimoji="1" lang="en-US" altLang="ja-JP" dirty="0" smtClean="0"/>
              <a:t>to End Encryption</a:t>
            </a:r>
          </a:p>
          <a:p>
            <a:pPr lvl="1"/>
            <a:r>
              <a:rPr kumimoji="1" lang="ja-JP" altLang="en-US" dirty="0"/>
              <a:t>今</a:t>
            </a:r>
            <a:r>
              <a:rPr kumimoji="1" lang="ja-JP" altLang="en-US" dirty="0" smtClean="0"/>
              <a:t>では</a:t>
            </a:r>
            <a:r>
              <a:rPr kumimoji="1" lang="en-US" altLang="ja-JP" dirty="0" smtClean="0"/>
              <a:t>Nextcloud13</a:t>
            </a:r>
            <a:r>
              <a:rPr kumimoji="1" lang="ja-JP" altLang="en-US" dirty="0" smtClean="0"/>
              <a:t>のみある機能</a:t>
            </a:r>
            <a:r>
              <a:rPr kumimoji="1" lang="ja-JP" altLang="en-US" dirty="0"/>
              <a:t>，</a:t>
            </a:r>
            <a:r>
              <a:rPr kumimoji="1" lang="en-US" altLang="ja-JP" dirty="0" smtClean="0"/>
              <a:t>2018</a:t>
            </a:r>
            <a:r>
              <a:rPr kumimoji="1" lang="ja-JP" altLang="en-US" dirty="0" smtClean="0"/>
              <a:t>年</a:t>
            </a:r>
            <a:r>
              <a:rPr kumimoji="1" lang="en-US" altLang="ja-JP" dirty="0" smtClean="0"/>
              <a:t>3</a:t>
            </a:r>
            <a:r>
              <a:rPr kumimoji="1" lang="ja-JP" altLang="en-US" dirty="0" smtClean="0"/>
              <a:t>月</a:t>
            </a:r>
            <a:r>
              <a:rPr kumimoji="1" lang="en-US" altLang="ja-JP" dirty="0" smtClean="0"/>
              <a:t>18</a:t>
            </a:r>
            <a:r>
              <a:rPr kumimoji="1" lang="ja-JP" altLang="en-US" dirty="0" smtClean="0"/>
              <a:t>日に発表</a:t>
            </a:r>
            <a:endParaRPr kumimoji="1" lang="en-US" altLang="ja-JP" dirty="0" smtClean="0"/>
          </a:p>
          <a:p>
            <a:pPr lvl="1"/>
            <a:r>
              <a:rPr kumimoji="1" lang="ja-JP" altLang="en-US" dirty="0" smtClean="0"/>
              <a:t>ビデオリンク．</a:t>
            </a:r>
            <a:r>
              <a:rPr kumimoji="1" lang="en-US" altLang="ja-JP" dirty="0" smtClean="0"/>
              <a:t> </a:t>
            </a:r>
            <a:r>
              <a:rPr kumimoji="1" lang="en-US" altLang="ja-JP" dirty="0">
                <a:hlinkClick r:id="rId3"/>
              </a:rPr>
              <a:t>https://</a:t>
            </a:r>
            <a:r>
              <a:rPr kumimoji="1" lang="en-US" altLang="ja-JP" dirty="0" smtClean="0">
                <a:hlinkClick r:id="rId3"/>
              </a:rPr>
              <a:t>media.ccc.de/v/34c3-ChaosWest-12-nextcloud_end_to_end_encryption#t=171</a:t>
            </a:r>
            <a:endParaRPr kumimoji="1" lang="en-US" altLang="ja-JP" dirty="0" smtClean="0"/>
          </a:p>
          <a:p>
            <a:endParaRPr kumimoji="1" lang="en-US" altLang="ja-JP" dirty="0" smtClean="0"/>
          </a:p>
        </p:txBody>
      </p:sp>
    </p:spTree>
    <p:extLst>
      <p:ext uri="{BB962C8B-B14F-4D97-AF65-F5344CB8AC3E}">
        <p14:creationId xmlns:p14="http://schemas.microsoft.com/office/powerpoint/2010/main" val="13397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Nextcloud</a:t>
            </a:r>
            <a:r>
              <a:rPr kumimoji="1" lang="ja-JP" altLang="en-US" dirty="0"/>
              <a:t>の安全性</a:t>
            </a:r>
          </a:p>
        </p:txBody>
      </p:sp>
      <p:pic>
        <p:nvPicPr>
          <p:cNvPr id="4" name="図 3"/>
          <p:cNvPicPr>
            <a:picLocks noChangeAspect="1"/>
          </p:cNvPicPr>
          <p:nvPr/>
        </p:nvPicPr>
        <p:blipFill>
          <a:blip r:embed="rId2"/>
          <a:stretch>
            <a:fillRect/>
          </a:stretch>
        </p:blipFill>
        <p:spPr>
          <a:xfrm>
            <a:off x="444660" y="1620442"/>
            <a:ext cx="6574280" cy="2839746"/>
          </a:xfrm>
          <a:prstGeom prst="rect">
            <a:avLst/>
          </a:prstGeom>
        </p:spPr>
      </p:pic>
      <p:sp>
        <p:nvSpPr>
          <p:cNvPr id="5" name="テキスト ボックス 4"/>
          <p:cNvSpPr txBox="1"/>
          <p:nvPr/>
        </p:nvSpPr>
        <p:spPr>
          <a:xfrm>
            <a:off x="2442825" y="4565184"/>
            <a:ext cx="2577950" cy="276999"/>
          </a:xfrm>
          <a:prstGeom prst="rect">
            <a:avLst/>
          </a:prstGeom>
          <a:noFill/>
        </p:spPr>
        <p:txBody>
          <a:bodyPr wrap="none" rtlCol="0">
            <a:spAutoFit/>
          </a:bodyPr>
          <a:lstStyle/>
          <a:p>
            <a:r>
              <a:rPr kumimoji="1" lang="ja-JP" altLang="en-US" sz="1200" dirty="0" smtClean="0"/>
              <a:t>出典</a:t>
            </a:r>
            <a:r>
              <a:rPr kumimoji="1" lang="en-US" altLang="ja-JP" sz="1200" dirty="0" smtClean="0"/>
              <a:t>: https</a:t>
            </a:r>
            <a:r>
              <a:rPr kumimoji="1" lang="en-US" altLang="ja-JP" sz="1200" dirty="0"/>
              <a:t>://nextcloud.com/secure</a:t>
            </a:r>
            <a:r>
              <a:rPr kumimoji="1" lang="en-US" altLang="ja-JP" sz="1200" dirty="0" smtClean="0"/>
              <a:t>/</a:t>
            </a:r>
          </a:p>
        </p:txBody>
      </p:sp>
    </p:spTree>
    <p:extLst>
      <p:ext uri="{BB962C8B-B14F-4D97-AF65-F5344CB8AC3E}">
        <p14:creationId xmlns:p14="http://schemas.microsoft.com/office/powerpoint/2010/main" val="542670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解決したい問題と考えられる攻撃</a:t>
            </a:r>
            <a:endParaRPr kumimoji="1" lang="ja-JP" altLang="en-US" dirty="0"/>
          </a:p>
        </p:txBody>
      </p:sp>
      <p:sp>
        <p:nvSpPr>
          <p:cNvPr id="3" name="テキスト プレースホルダー 2"/>
          <p:cNvSpPr>
            <a:spLocks noGrp="1"/>
          </p:cNvSpPr>
          <p:nvPr>
            <p:ph type="body" idx="1"/>
          </p:nvPr>
        </p:nvSpPr>
        <p:spPr/>
        <p:txBody>
          <a:bodyPr/>
          <a:lstStyle/>
          <a:p>
            <a:pPr marL="158750" indent="0">
              <a:buNone/>
            </a:pPr>
            <a:r>
              <a:rPr kumimoji="1" lang="ja-JP" altLang="en-US" u="sng" dirty="0" smtClean="0"/>
              <a:t>問題</a:t>
            </a:r>
            <a:endParaRPr kumimoji="1" lang="en-US" altLang="ja-JP" u="sng" dirty="0" smtClean="0"/>
          </a:p>
          <a:p>
            <a:r>
              <a:rPr kumimoji="1" lang="en-US" altLang="ja-JP" sz="1200" dirty="0" smtClean="0"/>
              <a:t>Online</a:t>
            </a:r>
            <a:r>
              <a:rPr kumimoji="1" lang="ja-JP" altLang="en-US" sz="1200" dirty="0" smtClean="0"/>
              <a:t>と</a:t>
            </a:r>
            <a:r>
              <a:rPr kumimoji="1" lang="en-US" altLang="ja-JP" sz="1200" dirty="0" smtClean="0"/>
              <a:t>Offline</a:t>
            </a:r>
            <a:r>
              <a:rPr kumimoji="1" lang="ja-JP" altLang="en-US" sz="1200" dirty="0" smtClean="0"/>
              <a:t>でも安全に開発</a:t>
            </a:r>
            <a:r>
              <a:rPr kumimoji="1" lang="ja-JP" altLang="en-US" sz="1200" dirty="0" smtClean="0"/>
              <a:t>できる環境</a:t>
            </a:r>
            <a:endParaRPr kumimoji="1" lang="en-US" altLang="ja-JP" sz="1200" dirty="0" smtClean="0"/>
          </a:p>
          <a:p>
            <a:r>
              <a:rPr kumimoji="1" lang="en-US" altLang="ja-JP" sz="1200" dirty="0" smtClean="0"/>
              <a:t>Nextcloud</a:t>
            </a:r>
            <a:r>
              <a:rPr kumimoji="1" lang="ja-JP" altLang="en-US" sz="1200" dirty="0" smtClean="0"/>
              <a:t>アカウントを持って</a:t>
            </a:r>
            <a:r>
              <a:rPr kumimoji="1" lang="ja-JP" altLang="en-US" sz="1200" dirty="0" smtClean="0"/>
              <a:t>いない人</a:t>
            </a:r>
            <a:r>
              <a:rPr kumimoji="1" lang="ja-JP" altLang="en-US" sz="1200" dirty="0" smtClean="0"/>
              <a:t>でも共有したい</a:t>
            </a:r>
            <a:endParaRPr kumimoji="1" lang="en-US" altLang="ja-JP" sz="1200" dirty="0" smtClean="0"/>
          </a:p>
          <a:p>
            <a:r>
              <a:rPr kumimoji="1" lang="ja-JP" altLang="en-US" sz="1200" dirty="0" smtClean="0"/>
              <a:t>アクセスはできるが，許可のない秘密情報にアクセスできない権限設定</a:t>
            </a:r>
            <a:endParaRPr kumimoji="1" lang="en-US" altLang="ja-JP" sz="1200" dirty="0" smtClean="0"/>
          </a:p>
          <a:p>
            <a:r>
              <a:rPr kumimoji="1" lang="ja-JP" altLang="en-US" sz="1200" dirty="0" smtClean="0"/>
              <a:t>鍵管理は</a:t>
            </a:r>
            <a:r>
              <a:rPr kumimoji="1" lang="ja-JP" altLang="en-US" sz="1200" dirty="0" smtClean="0"/>
              <a:t>簡単</a:t>
            </a:r>
            <a:endParaRPr kumimoji="1" lang="en-US" altLang="ja-JP" sz="1200" dirty="0" smtClean="0"/>
          </a:p>
          <a:p>
            <a:r>
              <a:rPr kumimoji="1" lang="ja-JP" altLang="en-US" sz="1200" dirty="0" smtClean="0"/>
              <a:t>ユーザをグループ単位で管理</a:t>
            </a:r>
            <a:endParaRPr kumimoji="1" lang="en-US" altLang="ja-JP" sz="1200" dirty="0" smtClean="0"/>
          </a:p>
          <a:p>
            <a:pPr marL="158750" indent="0">
              <a:buNone/>
            </a:pPr>
            <a:r>
              <a:rPr kumimoji="1" lang="ja-JP" altLang="en-US" u="sng" dirty="0"/>
              <a:t>攻撃</a:t>
            </a:r>
            <a:endParaRPr kumimoji="1" lang="en-US" altLang="ja-JP" u="sng" dirty="0" smtClean="0"/>
          </a:p>
          <a:p>
            <a:r>
              <a:rPr kumimoji="1" lang="en-US" altLang="ja-JP" sz="1200" dirty="0" smtClean="0"/>
              <a:t>PC</a:t>
            </a:r>
            <a:r>
              <a:rPr kumimoji="1" lang="ja-JP" altLang="en-US" sz="1200" dirty="0" smtClean="0"/>
              <a:t>が盗まれ，ハッキングされなどでローカルに侵入</a:t>
            </a:r>
            <a:endParaRPr kumimoji="1" lang="en-US" altLang="ja-JP" sz="1200" dirty="0" smtClean="0"/>
          </a:p>
          <a:p>
            <a:r>
              <a:rPr kumimoji="1" lang="ja-JP" altLang="en-US" sz="1200" dirty="0" smtClean="0"/>
              <a:t>何らかの方法で，ソースコードが流出</a:t>
            </a:r>
            <a:endParaRPr kumimoji="1" lang="ja-JP" altLang="en-US" sz="1200" dirty="0"/>
          </a:p>
        </p:txBody>
      </p:sp>
    </p:spTree>
    <p:extLst>
      <p:ext uri="{BB962C8B-B14F-4D97-AF65-F5344CB8AC3E}">
        <p14:creationId xmlns:p14="http://schemas.microsoft.com/office/powerpoint/2010/main" val="283117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考えた対策・解決法</a:t>
            </a:r>
            <a:endParaRPr kumimoji="1" lang="ja-JP" altLang="en-US" dirty="0"/>
          </a:p>
        </p:txBody>
      </p:sp>
      <p:sp>
        <p:nvSpPr>
          <p:cNvPr id="3" name="テキスト プレースホルダー 2"/>
          <p:cNvSpPr>
            <a:spLocks noGrp="1"/>
          </p:cNvSpPr>
          <p:nvPr>
            <p:ph type="body" idx="1"/>
          </p:nvPr>
        </p:nvSpPr>
        <p:spPr>
          <a:xfrm>
            <a:off x="508000" y="1210042"/>
            <a:ext cx="6447600" cy="3534758"/>
          </a:xfrm>
        </p:spPr>
        <p:txBody>
          <a:bodyPr/>
          <a:lstStyle/>
          <a:p>
            <a:pPr marL="501650" indent="-342900">
              <a:buFont typeface="+mj-lt"/>
              <a:buAutoNum type="arabicPeriod"/>
            </a:pPr>
            <a:r>
              <a:rPr kumimoji="1" lang="en-US" altLang="ja-JP" dirty="0" smtClean="0"/>
              <a:t>Online</a:t>
            </a:r>
            <a:r>
              <a:rPr kumimoji="1" lang="ja-JP" altLang="en-US" dirty="0"/>
              <a:t>と</a:t>
            </a:r>
            <a:r>
              <a:rPr kumimoji="1" lang="en-US" altLang="ja-JP" dirty="0"/>
              <a:t>Offline</a:t>
            </a:r>
            <a:r>
              <a:rPr kumimoji="1" lang="ja-JP" altLang="en-US" dirty="0" smtClean="0"/>
              <a:t>でも安全に開発</a:t>
            </a:r>
            <a:r>
              <a:rPr kumimoji="1" lang="ja-JP" altLang="en-US" dirty="0"/>
              <a:t>できる</a:t>
            </a:r>
            <a:r>
              <a:rPr kumimoji="1" lang="ja-JP" altLang="en-US" dirty="0" smtClean="0"/>
              <a:t>環境</a:t>
            </a:r>
            <a:endParaRPr kumimoji="1" lang="en-US" altLang="ja-JP" dirty="0" smtClean="0"/>
          </a:p>
          <a:p>
            <a:pPr marL="958850" lvl="1" indent="-342900"/>
            <a:r>
              <a:rPr kumimoji="1" lang="en-US" altLang="ja-JP" dirty="0" smtClean="0"/>
              <a:t>Offline</a:t>
            </a:r>
            <a:r>
              <a:rPr kumimoji="1" lang="ja-JP" altLang="en-US" dirty="0" smtClean="0"/>
              <a:t>で復号するために</a:t>
            </a:r>
            <a:r>
              <a:rPr kumimoji="1" lang="en-US" altLang="ja-JP" dirty="0" smtClean="0"/>
              <a:t>AES</a:t>
            </a:r>
            <a:r>
              <a:rPr kumimoji="1" lang="ja-JP" altLang="en-US" dirty="0" smtClean="0"/>
              <a:t>鍵をローカルに保存しなければならない</a:t>
            </a:r>
            <a:endParaRPr kumimoji="1" lang="en-US" altLang="ja-JP" dirty="0" smtClean="0"/>
          </a:p>
          <a:p>
            <a:pPr marL="501650" indent="-342900">
              <a:buFont typeface="+mj-lt"/>
              <a:buAutoNum type="arabicPeriod"/>
            </a:pPr>
            <a:r>
              <a:rPr kumimoji="1" lang="en-US" altLang="ja-JP" dirty="0"/>
              <a:t>Nextcloud</a:t>
            </a:r>
            <a:r>
              <a:rPr kumimoji="1" lang="ja-JP" altLang="en-US" dirty="0"/>
              <a:t>アカウントを持って</a:t>
            </a:r>
            <a:r>
              <a:rPr kumimoji="1" lang="ja-JP" altLang="en-US" dirty="0" smtClean="0"/>
              <a:t>いない人でも安全に共有</a:t>
            </a:r>
            <a:r>
              <a:rPr kumimoji="1" lang="ja-JP" altLang="en-US" dirty="0" smtClean="0"/>
              <a:t>したい</a:t>
            </a:r>
            <a:endParaRPr kumimoji="1" lang="en-US" altLang="ja-JP" dirty="0" smtClean="0"/>
          </a:p>
          <a:p>
            <a:pPr marL="958850" lvl="1" indent="-342900"/>
            <a:r>
              <a:rPr kumimoji="1" lang="en-US" altLang="ja-JP" dirty="0" smtClean="0"/>
              <a:t>Nextcloud</a:t>
            </a:r>
            <a:r>
              <a:rPr kumimoji="1" lang="ja-JP" altLang="en-US" dirty="0" smtClean="0"/>
              <a:t>の共有リンクを作成</a:t>
            </a:r>
            <a:endParaRPr kumimoji="1" lang="en-US" altLang="ja-JP" dirty="0" smtClean="0"/>
          </a:p>
          <a:p>
            <a:pPr marL="958850" lvl="1" indent="-342900"/>
            <a:r>
              <a:rPr kumimoji="1" lang="ja-JP" altLang="en-US" dirty="0"/>
              <a:t>安全</a:t>
            </a:r>
            <a:r>
              <a:rPr kumimoji="1" lang="ja-JP" altLang="en-US" dirty="0" smtClean="0"/>
              <a:t>のためにユーザ認証は必要である</a:t>
            </a:r>
            <a:endParaRPr kumimoji="1" lang="en-US" altLang="ja-JP" dirty="0"/>
          </a:p>
          <a:p>
            <a:pPr marL="501650" indent="-342900">
              <a:buFont typeface="+mj-lt"/>
              <a:buAutoNum type="arabicPeriod"/>
            </a:pPr>
            <a:r>
              <a:rPr kumimoji="1" lang="ja-JP" altLang="en-US" dirty="0" smtClean="0"/>
              <a:t>アクセスと使用権限</a:t>
            </a:r>
            <a:r>
              <a:rPr kumimoji="1" lang="ja-JP" altLang="en-US" dirty="0" smtClean="0"/>
              <a:t>設定</a:t>
            </a:r>
            <a:endParaRPr kumimoji="1" lang="en-US" altLang="ja-JP" dirty="0" smtClean="0"/>
          </a:p>
          <a:p>
            <a:pPr marL="958850" lvl="1" indent="-342900"/>
            <a:r>
              <a:rPr kumimoji="1" lang="ja-JP" altLang="en-US" dirty="0" smtClean="0"/>
              <a:t>ユーザ登録があれば，ユーザ指定しアクセスと使用権限の設定は可能</a:t>
            </a:r>
            <a:endParaRPr kumimoji="1" lang="en-US" altLang="ja-JP" dirty="0" smtClean="0"/>
          </a:p>
          <a:p>
            <a:pPr marL="958850" lvl="1" indent="-342900"/>
            <a:r>
              <a:rPr kumimoji="1" lang="ja-JP" altLang="en-US" dirty="0" smtClean="0"/>
              <a:t>鍵がサーバに保存する場合，指定したユーザしか鍵を</a:t>
            </a:r>
            <a:r>
              <a:rPr kumimoji="1" lang="en-US" altLang="ja-JP" dirty="0" smtClean="0"/>
              <a:t>Clone</a:t>
            </a:r>
            <a:r>
              <a:rPr kumimoji="1" lang="ja-JP" altLang="en-US" dirty="0" smtClean="0"/>
              <a:t>する許可</a:t>
            </a:r>
            <a:endParaRPr kumimoji="1" lang="en-US" altLang="ja-JP" dirty="0" smtClean="0"/>
          </a:p>
          <a:p>
            <a:pPr marL="501650" indent="-342900">
              <a:buFont typeface="+mj-lt"/>
              <a:buAutoNum type="arabicPeriod"/>
            </a:pPr>
            <a:r>
              <a:rPr kumimoji="1" lang="ja-JP" altLang="en-US" dirty="0"/>
              <a:t>鍵管理は</a:t>
            </a:r>
            <a:r>
              <a:rPr kumimoji="1" lang="ja-JP" altLang="en-US" dirty="0" smtClean="0"/>
              <a:t>簡単</a:t>
            </a:r>
            <a:endParaRPr kumimoji="1" lang="en-US" altLang="ja-JP" dirty="0" smtClean="0"/>
          </a:p>
          <a:p>
            <a:pPr marL="958850" lvl="1" indent="-342900"/>
            <a:r>
              <a:rPr kumimoji="1" lang="ja-JP" altLang="en-US" dirty="0" smtClean="0"/>
              <a:t>リポジトリを作成するとき，</a:t>
            </a:r>
            <a:r>
              <a:rPr kumimoji="1" lang="en-US" altLang="ja-JP" dirty="0" smtClean="0"/>
              <a:t>AES</a:t>
            </a:r>
            <a:r>
              <a:rPr kumimoji="1" lang="ja-JP" altLang="en-US" dirty="0" smtClean="0"/>
              <a:t>鍵と</a:t>
            </a:r>
            <a:r>
              <a:rPr kumimoji="1" lang="en-US" altLang="ja-JP" dirty="0" smtClean="0"/>
              <a:t>RSA</a:t>
            </a:r>
            <a:r>
              <a:rPr kumimoji="1" lang="ja-JP" altLang="en-US" dirty="0" smtClean="0"/>
              <a:t>鍵は自動的に生成しサーバに保存</a:t>
            </a:r>
            <a:endParaRPr kumimoji="1" lang="en-US" altLang="ja-JP" dirty="0" smtClean="0"/>
          </a:p>
          <a:p>
            <a:pPr marL="958850" lvl="1" indent="-342900"/>
            <a:r>
              <a:rPr kumimoji="1" lang="ja-JP" altLang="en-US" dirty="0" smtClean="0"/>
              <a:t>公開鍵</a:t>
            </a:r>
            <a:r>
              <a:rPr kumimoji="1" lang="ja-JP" altLang="en-US" dirty="0"/>
              <a:t>証明書</a:t>
            </a:r>
            <a:r>
              <a:rPr kumimoji="1" lang="ja-JP" altLang="en-US" dirty="0" smtClean="0"/>
              <a:t>があるので，鍵を安全に送信することはできる</a:t>
            </a:r>
            <a:endParaRPr kumimoji="1" lang="en-US" altLang="ja-JP" dirty="0" smtClean="0"/>
          </a:p>
          <a:p>
            <a:pPr marL="958850" lvl="1" indent="-342900"/>
            <a:r>
              <a:rPr kumimoji="1" lang="en-US" altLang="ja-JP" dirty="0"/>
              <a:t>End to End </a:t>
            </a:r>
            <a:r>
              <a:rPr kumimoji="1" lang="en-US" altLang="ja-JP" dirty="0" smtClean="0"/>
              <a:t>Encryption</a:t>
            </a:r>
            <a:r>
              <a:rPr kumimoji="1" lang="ja-JP" altLang="en-US" dirty="0" smtClean="0"/>
              <a:t>も使える</a:t>
            </a:r>
            <a:endParaRPr kumimoji="1" lang="en-US" altLang="ja-JP" dirty="0"/>
          </a:p>
        </p:txBody>
      </p:sp>
    </p:spTree>
    <p:extLst>
      <p:ext uri="{BB962C8B-B14F-4D97-AF65-F5344CB8AC3E}">
        <p14:creationId xmlns:p14="http://schemas.microsoft.com/office/powerpoint/2010/main" val="1420946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4802</TotalTime>
  <Words>1334</Words>
  <Application>Microsoft Office PowerPoint</Application>
  <PresentationFormat>画面に合わせる (16:9)</PresentationFormat>
  <Paragraphs>142</Paragraphs>
  <Slides>20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20</vt:i4>
      </vt:variant>
    </vt:vector>
  </HeadingPairs>
  <TitlesOfParts>
    <vt:vector size="27" baseType="lpstr">
      <vt:lpstr>ＭＳ Ｐゴシック</vt:lpstr>
      <vt:lpstr>Noto Sans Symbols</vt:lpstr>
      <vt:lpstr>Arial</vt:lpstr>
      <vt:lpstr>Trebuchet MS</vt:lpstr>
      <vt:lpstr>Wingdings</vt:lpstr>
      <vt:lpstr>Simple Light</vt:lpstr>
      <vt:lpstr>Facet</vt:lpstr>
      <vt:lpstr>第16回進捗報告会</vt:lpstr>
      <vt:lpstr>研究の進捗報告</vt:lpstr>
      <vt:lpstr>目次</vt:lpstr>
      <vt:lpstr>実例</vt:lpstr>
      <vt:lpstr>情報整理</vt:lpstr>
      <vt:lpstr>Nextcloudの安全性</vt:lpstr>
      <vt:lpstr>Nextcloudの安全性</vt:lpstr>
      <vt:lpstr>解決したい問題と考えられる攻撃</vt:lpstr>
      <vt:lpstr>考えた対策・解決法</vt:lpstr>
      <vt:lpstr>考えた対策・解決法</vt:lpstr>
      <vt:lpstr>モデルの紹介</vt:lpstr>
      <vt:lpstr>モデル1</vt:lpstr>
      <vt:lpstr>モデル2</vt:lpstr>
      <vt:lpstr>モデル3</vt:lpstr>
      <vt:lpstr>宣言</vt:lpstr>
      <vt:lpstr>宣言</vt:lpstr>
      <vt:lpstr>Nextcloudの進捗報告</vt:lpstr>
      <vt:lpstr>Nextcloudの進捗</vt:lpstr>
      <vt:lpstr>Nextcloudの進捗</vt:lpstr>
      <vt:lpstr>それ以外の質問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第6回進捗報告会</dc:title>
  <dc:creator>kenneth lee zhen kang 12345.</dc:creator>
  <cp:lastModifiedBy>Kenneth Lee Zhen Kang</cp:lastModifiedBy>
  <cp:revision>205</cp:revision>
  <dcterms:modified xsi:type="dcterms:W3CDTF">2018-08-03T07:58:15Z</dcterms:modified>
</cp:coreProperties>
</file>