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21"/>
  </p:notesMasterIdLst>
  <p:sldIdLst>
    <p:sldId id="256" r:id="rId3"/>
    <p:sldId id="257" r:id="rId4"/>
    <p:sldId id="283" r:id="rId5"/>
    <p:sldId id="289" r:id="rId6"/>
    <p:sldId id="285" r:id="rId7"/>
    <p:sldId id="298" r:id="rId8"/>
    <p:sldId id="303" r:id="rId9"/>
    <p:sldId id="299" r:id="rId10"/>
    <p:sldId id="300" r:id="rId11"/>
    <p:sldId id="301" r:id="rId12"/>
    <p:sldId id="308" r:id="rId13"/>
    <p:sldId id="305" r:id="rId14"/>
    <p:sldId id="287" r:id="rId15"/>
    <p:sldId id="304" r:id="rId16"/>
    <p:sldId id="306" r:id="rId17"/>
    <p:sldId id="307" r:id="rId18"/>
    <p:sldId id="282" r:id="rId19"/>
    <p:sldId id="266"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lee zhen kang 12345." initials="klzk1"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10" autoAdjust="0"/>
    <p:restoredTop sz="90524" autoAdjust="0"/>
  </p:normalViewPr>
  <p:slideViewPr>
    <p:cSldViewPr snapToGrid="0">
      <p:cViewPr varScale="1">
        <p:scale>
          <a:sx n="106" d="100"/>
          <a:sy n="106" d="100"/>
        </p:scale>
        <p:origin x="1070"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25986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48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2" name="Shape 19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17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Nextcloud</a:t>
            </a:r>
            <a:r>
              <a:rPr kumimoji="1" lang="ja-JP" altLang="en-US" dirty="0" smtClean="0"/>
              <a:t>サーバは</a:t>
            </a:r>
            <a:r>
              <a:rPr kumimoji="1" lang="en-US" altLang="ja-JP" dirty="0" err="1" smtClean="0"/>
              <a:t>Strorage</a:t>
            </a:r>
            <a:r>
              <a:rPr kumimoji="1" lang="ja-JP" altLang="en-US" dirty="0" smtClean="0"/>
              <a:t>の</a:t>
            </a:r>
            <a:r>
              <a:rPr kumimoji="1" lang="en-US" altLang="ja-JP" dirty="0" err="1" smtClean="0"/>
              <a:t>Drobo</a:t>
            </a:r>
            <a:r>
              <a:rPr kumimoji="1" lang="ja-JP" altLang="en-US" dirty="0" smtClean="0"/>
              <a:t>も含めて表示する</a:t>
            </a:r>
            <a:endParaRPr kumimoji="1" lang="ja-JP" altLang="en-US" dirty="0"/>
          </a:p>
        </p:txBody>
      </p:sp>
    </p:spTree>
    <p:extLst>
      <p:ext uri="{BB962C8B-B14F-4D97-AF65-F5344CB8AC3E}">
        <p14:creationId xmlns:p14="http://schemas.microsoft.com/office/powerpoint/2010/main" val="258443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33075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052440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他のアプリを使って，ファイルを守る権限も可能</a:t>
            </a:r>
            <a:endParaRPr kumimoji="1" lang="ja-JP" altLang="en-US" dirty="0"/>
          </a:p>
        </p:txBody>
      </p:sp>
    </p:spTree>
    <p:extLst>
      <p:ext uri="{BB962C8B-B14F-4D97-AF65-F5344CB8AC3E}">
        <p14:creationId xmlns:p14="http://schemas.microsoft.com/office/powerpoint/2010/main" val="4666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37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84590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grpSp>
        <p:nvGrpSpPr>
          <p:cNvPr id="68" name="Shape 68"/>
          <p:cNvGrpSpPr/>
          <p:nvPr/>
        </p:nvGrpSpPr>
        <p:grpSpPr>
          <a:xfrm>
            <a:off x="0" y="-6350"/>
            <a:ext cx="9144100" cy="5149935"/>
            <a:chOff x="0" y="-8467"/>
            <a:chExt cx="12192133" cy="6866580"/>
          </a:xfrm>
        </p:grpSpPr>
        <p:sp>
          <p:nvSpPr>
            <p:cNvPr id="69" name="Shape 69"/>
            <p:cNvSpPr/>
            <p:nvPr/>
          </p:nvSpPr>
          <p:spPr>
            <a:xfrm>
              <a:off x="0" y="-7862"/>
              <a:ext cx="863600" cy="5698067"/>
            </a:xfrm>
            <a:custGeom>
              <a:avLst/>
              <a:gdLst/>
              <a:ahLst/>
              <a:cxnLst/>
              <a:rect l="0" t="0" r="0" b="0"/>
              <a:pathLst>
                <a:path w="863600" h="5698067" extrusionOk="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70" name="Shape 70"/>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71" name="Shape 71"/>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72" name="Shape 72"/>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73" name="Shape 73"/>
            <p:cNvSpPr/>
            <p:nvPr/>
          </p:nvSpPr>
          <p:spPr>
            <a:xfrm>
              <a:off x="9603442" y="-8467"/>
              <a:ext cx="258617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4" name="Shape 74"/>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75" name="Shape 75"/>
            <p:cNvSpPr/>
            <p:nvPr/>
          </p:nvSpPr>
          <p:spPr>
            <a:xfrm>
              <a:off x="9334500" y="-8467"/>
              <a:ext cx="2850868"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76" name="Shape 76"/>
            <p:cNvSpPr/>
            <p:nvPr/>
          </p:nvSpPr>
          <p:spPr>
            <a:xfrm>
              <a:off x="10898730" y="-8467"/>
              <a:ext cx="1290094" cy="6858000"/>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77" name="Shape 77"/>
            <p:cNvSpPr/>
            <p:nvPr/>
          </p:nvSpPr>
          <p:spPr>
            <a:xfrm>
              <a:off x="10938999" y="-8467"/>
              <a:ext cx="1249825" cy="6858000"/>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78" name="Shape 78"/>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grpSp>
      <p:sp>
        <p:nvSpPr>
          <p:cNvPr id="79" name="Shape 79"/>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lstStyle>
            <a:lvl1pPr marR="0" lvl="0" algn="r" rtl="0">
              <a:spcBef>
                <a:spcPts val="0"/>
              </a:spcBef>
              <a:spcAft>
                <a:spcPts val="0"/>
              </a:spcAft>
              <a:buClr>
                <a:schemeClr val="accent1"/>
              </a:buClr>
              <a:buSzPts val="4100"/>
              <a:buFont typeface="Trebuchet MS"/>
              <a:buNone/>
              <a:defRPr sz="41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0" name="Shape 80"/>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lstStyle>
            <a:lvl1pPr marR="0" lvl="0" algn="r"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R="0" lvl="1" algn="ctr"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2pPr>
            <a:lvl3pPr marR="0" lvl="2" algn="ctr"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3pPr>
            <a:lvl4pPr marR="0" lvl="3"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4pPr>
            <a:lvl5pPr marR="0" lvl="4"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5pPr>
            <a:lvl6pPr marR="0" lvl="5"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6pPr>
            <a:lvl7pPr marR="0" lvl="6"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7pPr>
            <a:lvl8pPr marR="0" lvl="7"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8pPr>
            <a:lvl9pPr marR="0" lvl="8" algn="ctr" rtl="0">
              <a:spcBef>
                <a:spcPts val="800"/>
              </a:spcBef>
              <a:spcAft>
                <a:spcPts val="0"/>
              </a:spcAft>
              <a:buClr>
                <a:schemeClr val="accent1"/>
              </a:buClr>
              <a:buSzPts val="700"/>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81" name="Shape 8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3" name="Shape 8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86" name="Shape 86"/>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08001" y="2025650"/>
            <a:ext cx="6447600" cy="1370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000"/>
              <a:buFont typeface="Trebuchet MS"/>
              <a:buNone/>
              <a:defRPr sz="30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2" name="Shape 92"/>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200"/>
              <a:buFont typeface="Noto Sans Symbols"/>
              <a:buNone/>
              <a:defRPr sz="15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98" name="Shape 98"/>
          <p:cNvSpPr txBox="1">
            <a:spLocks noGrp="1"/>
          </p:cNvSpPr>
          <p:nvPr>
            <p:ph type="body" idx="1"/>
          </p:nvPr>
        </p:nvSpPr>
        <p:spPr>
          <a:xfrm>
            <a:off x="508000"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3817477" y="1620442"/>
            <a:ext cx="31380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05" name="Shape 105"/>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106" name="Shape 106"/>
          <p:cNvSpPr txBox="1">
            <a:spLocks noGrp="1"/>
          </p:cNvSpPr>
          <p:nvPr>
            <p:ph type="body" idx="2"/>
          </p:nvPr>
        </p:nvSpPr>
        <p:spPr>
          <a:xfrm>
            <a:off x="506809"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7" name="Shape 107"/>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200"/>
              <a:buFont typeface="Noto Sans Symbols"/>
              <a:buNone/>
              <a:defRPr sz="1500" b="1"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100"/>
              <a:buFont typeface="Noto Sans Symbols"/>
              <a:buNone/>
              <a:defRPr sz="1400" b="1"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1000"/>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108" name="Shape 108"/>
          <p:cNvSpPr txBox="1">
            <a:spLocks noGrp="1"/>
          </p:cNvSpPr>
          <p:nvPr>
            <p:ph type="body" idx="4"/>
          </p:nvPr>
        </p:nvSpPr>
        <p:spPr>
          <a:xfrm>
            <a:off x="3816288" y="2052934"/>
            <a:ext cx="3139200" cy="24780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09" name="Shape 10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1" name="Shape 11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14" name="Shape 1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5" name="Shape 11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Shape 11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9" name="Shape 11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0" name="Shape 12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508000" y="1123953"/>
            <a:ext cx="2890800" cy="9588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500"/>
              <a:buFont typeface="Trebuchet MS"/>
              <a:buNone/>
              <a:defRPr sz="15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23" name="Shape 123"/>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4" name="Shape 124"/>
          <p:cNvSpPr txBox="1">
            <a:spLocks noGrp="1"/>
          </p:cNvSpPr>
          <p:nvPr>
            <p:ph type="body" idx="2"/>
          </p:nvPr>
        </p:nvSpPr>
        <p:spPr>
          <a:xfrm>
            <a:off x="508000" y="2082802"/>
            <a:ext cx="2890800" cy="19383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125" name="Shape 12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7" name="Shape 12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1800"/>
              <a:buFont typeface="Trebuchet MS"/>
              <a:buNone/>
              <a:defRPr sz="18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0" name="Shape 130"/>
          <p:cNvSpPr>
            <a:spLocks noGrp="1"/>
          </p:cNvSpPr>
          <p:nvPr>
            <p:ph type="pic" idx="2"/>
          </p:nvPr>
        </p:nvSpPr>
        <p:spPr>
          <a:xfrm>
            <a:off x="508000" y="457200"/>
            <a:ext cx="6447600" cy="2884200"/>
          </a:xfrm>
          <a:prstGeom prst="rect">
            <a:avLst/>
          </a:prstGeom>
          <a:noFill/>
          <a:ln>
            <a:noFill/>
          </a:ln>
        </p:spPr>
        <p:txBody>
          <a:bodyPr spcFirstLastPara="1" wrap="square" lIns="68575" tIns="34275" rIns="68575" bIns="34275" anchor="t" anchorCtr="0"/>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131" name="Shape 131"/>
          <p:cNvSpPr txBox="1">
            <a:spLocks noGrp="1"/>
          </p:cNvSpPr>
          <p:nvPr>
            <p:ph type="body" idx="1"/>
          </p:nvPr>
        </p:nvSpPr>
        <p:spPr>
          <a:xfrm>
            <a:off x="508000" y="4025503"/>
            <a:ext cx="6447600" cy="50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600"/>
              <a:buFont typeface="Noto Sans Symbols"/>
              <a:buNone/>
              <a:defRPr sz="8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500"/>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132" name="Shape 13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3" name="Shape 13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34" name="Shape 13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37" name="Shape 137"/>
          <p:cNvSpPr txBox="1">
            <a:spLocks noGrp="1"/>
          </p:cNvSpPr>
          <p:nvPr>
            <p:ph type="body" idx="1"/>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38" name="Shape 13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9" name="Shape 13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0" name="Shape 14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43" name="Shape 143"/>
          <p:cNvSpPr txBox="1">
            <a:spLocks noGrp="1"/>
          </p:cNvSpPr>
          <p:nvPr>
            <p:ph type="body" idx="1"/>
          </p:nvPr>
        </p:nvSpPr>
        <p:spPr>
          <a:xfrm>
            <a:off x="1024604" y="2724150"/>
            <a:ext cx="5418300" cy="2859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000"/>
              <a:buFont typeface="Noto Sans Symbols"/>
              <a:buNone/>
              <a:defRPr sz="12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44" name="Shape 144"/>
          <p:cNvSpPr txBox="1">
            <a:spLocks noGrp="1"/>
          </p:cNvSpPr>
          <p:nvPr>
            <p:ph type="body" idx="2"/>
          </p:nvPr>
        </p:nvSpPr>
        <p:spPr>
          <a:xfrm>
            <a:off x="508001" y="3352800"/>
            <a:ext cx="6447600" cy="1178400"/>
          </a:xfrm>
          <a:prstGeom prst="rect">
            <a:avLst/>
          </a:prstGeom>
          <a:noFill/>
          <a:ln>
            <a:noFill/>
          </a:ln>
        </p:spPr>
        <p:txBody>
          <a:bodyPr spcFirstLastPara="1" wrap="square" lIns="68575" tIns="34275" rIns="68575" bIns="34275" anchor="ctr"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45" name="Shape 14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6" name="Shape 14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7" name="Shape 14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48" name="Shape 148"/>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49" name="Shape 149"/>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52" name="Shape 152"/>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53" name="Shape 15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4" name="Shape 15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5" name="Shape 15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58" name="Shape 158"/>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59" name="Shape 159"/>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60" name="Shape 16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1" name="Shape 16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2" name="Shape 16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
        <p:nvSpPr>
          <p:cNvPr id="163" name="Shape 163"/>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
        <p:nvSpPr>
          <p:cNvPr id="164" name="Shape 164"/>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514349" y="457200"/>
            <a:ext cx="6441000" cy="22668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3300"/>
              <a:buFont typeface="Trebuchet MS"/>
              <a:buNone/>
              <a:defRPr sz="33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67" name="Shape 167"/>
          <p:cNvSpPr txBox="1">
            <a:spLocks noGrp="1"/>
          </p:cNvSpPr>
          <p:nvPr>
            <p:ph type="body" idx="1"/>
          </p:nvPr>
        </p:nvSpPr>
        <p:spPr>
          <a:xfrm>
            <a:off x="507999" y="3009900"/>
            <a:ext cx="6447600" cy="385500"/>
          </a:xfrm>
          <a:prstGeom prst="rect">
            <a:avLst/>
          </a:prstGeom>
          <a:noFill/>
          <a:ln>
            <a:noFill/>
          </a:ln>
        </p:spPr>
        <p:txBody>
          <a:bodyPr spcFirstLastPara="1" wrap="square" lIns="68575" tIns="34275" rIns="68575" bIns="34275" anchor="b" anchorCtr="0"/>
          <a:lstStyle>
            <a:lvl1pPr marL="457200" marR="0" lvl="0" indent="-228600" algn="l" rtl="0">
              <a:spcBef>
                <a:spcPts val="800"/>
              </a:spcBef>
              <a:spcAft>
                <a:spcPts val="0"/>
              </a:spcAft>
              <a:buClr>
                <a:schemeClr val="accent1"/>
              </a:buClr>
              <a:buSzPts val="1400"/>
              <a:buFont typeface="Noto Sans Symbols"/>
              <a:buNone/>
              <a:defRPr sz="1800" b="0" i="0" u="none" strike="noStrike" cap="none">
                <a:solidFill>
                  <a:schemeClr val="accent1"/>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800"/>
              <a:buFont typeface="Noto Sans Symbols"/>
              <a:buNone/>
              <a:defRPr sz="1100" b="0" i="0" u="none" strike="noStrike" cap="none">
                <a:solidFill>
                  <a:srgbClr val="3F3F3F"/>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70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68" name="Shape 168"/>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lstStyle>
            <a:lvl1pPr marL="457200" marR="0" lvl="0" indent="-228600" algn="l" rtl="0">
              <a:spcBef>
                <a:spcPts val="800"/>
              </a:spcBef>
              <a:spcAft>
                <a:spcPts val="0"/>
              </a:spcAft>
              <a:buClr>
                <a:schemeClr val="accent1"/>
              </a:buClr>
              <a:buSzPts val="1100"/>
              <a:buFont typeface="Noto Sans Symbols"/>
              <a:buNone/>
              <a:defRPr sz="1400" b="0" i="0" u="none" strike="noStrike" cap="none">
                <a:solidFill>
                  <a:srgbClr val="7F7F7F"/>
                </a:solidFill>
                <a:latin typeface="Trebuchet MS"/>
                <a:ea typeface="Trebuchet MS"/>
                <a:cs typeface="Trebuchet MS"/>
                <a:sym typeface="Trebuchet MS"/>
              </a:defRPr>
            </a:lvl1pPr>
            <a:lvl2pPr marL="914400" marR="0" lvl="1" indent="-228600" algn="l" rtl="0">
              <a:spcBef>
                <a:spcPts val="800"/>
              </a:spcBef>
              <a:spcAft>
                <a:spcPts val="0"/>
              </a:spcAft>
              <a:buClr>
                <a:schemeClr val="accent1"/>
              </a:buClr>
              <a:buSzPts val="1100"/>
              <a:buFont typeface="Noto Sans Symbols"/>
              <a:buNone/>
              <a:defRPr sz="1400" b="0" i="0" u="none" strike="noStrike" cap="none">
                <a:solidFill>
                  <a:srgbClr val="888888"/>
                </a:solidFill>
                <a:latin typeface="Trebuchet MS"/>
                <a:ea typeface="Trebuchet MS"/>
                <a:cs typeface="Trebuchet MS"/>
                <a:sym typeface="Trebuchet MS"/>
              </a:defRPr>
            </a:lvl2pPr>
            <a:lvl3pPr marL="1371600" marR="0" lvl="2" indent="-228600" algn="l" rtl="0">
              <a:spcBef>
                <a:spcPts val="800"/>
              </a:spcBef>
              <a:spcAft>
                <a:spcPts val="0"/>
              </a:spcAft>
              <a:buClr>
                <a:schemeClr val="accent1"/>
              </a:buClr>
              <a:buSzPts val="1000"/>
              <a:buFont typeface="Noto Sans Symbols"/>
              <a:buNone/>
              <a:defRPr sz="1200" b="0" i="0" u="none" strike="noStrike" cap="none">
                <a:solidFill>
                  <a:srgbClr val="888888"/>
                </a:solidFill>
                <a:latin typeface="Trebuchet MS"/>
                <a:ea typeface="Trebuchet MS"/>
                <a:cs typeface="Trebuchet MS"/>
                <a:sym typeface="Trebuchet MS"/>
              </a:defRPr>
            </a:lvl3pPr>
            <a:lvl4pPr marL="1828800" marR="0" lvl="3"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4pPr>
            <a:lvl5pPr marL="2286000" marR="0" lvl="4"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5pPr>
            <a:lvl6pPr marL="2743200" marR="0" lvl="5"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6pPr>
            <a:lvl7pPr marL="3200400" marR="0" lvl="6"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7pPr>
            <a:lvl8pPr marL="3657600" marR="0" lvl="7"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8pPr>
            <a:lvl9pPr marL="4114800" marR="0" lvl="8" indent="-228600" algn="l" rtl="0">
              <a:spcBef>
                <a:spcPts val="800"/>
              </a:spcBef>
              <a:spcAft>
                <a:spcPts val="0"/>
              </a:spcAft>
              <a:buClr>
                <a:schemeClr val="accent1"/>
              </a:buClr>
              <a:buSzPts val="800"/>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69" name="Shape 16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0" name="Shape 17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1" name="Shape 17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74" name="Shape 174"/>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75" name="Shape 17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6" name="Shape 17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7" name="Shape 17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80" name="Shape 180"/>
          <p:cNvSpPr txBox="1">
            <a:spLocks noGrp="1"/>
          </p:cNvSpPr>
          <p:nvPr>
            <p:ph type="body" idx="1"/>
          </p:nvPr>
        </p:nvSpPr>
        <p:spPr>
          <a:xfrm rot="5400000">
            <a:off x="1186114" y="-221100"/>
            <a:ext cx="3938700" cy="52953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81" name="Shape 18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82" name="Shape 18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83" name="Shape 18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a:solidFill>
                  <a:schemeClr val="accent1"/>
                </a:solidFill>
                <a:latin typeface="Trebuchet MS"/>
                <a:ea typeface="Trebuchet MS"/>
                <a:cs typeface="Trebuchet MS"/>
                <a:sym typeface="Trebuchet MS"/>
              </a:defRPr>
            </a:lvl1pPr>
            <a:lvl2pPr marL="0" marR="0" lvl="1" indent="0" algn="r" rtl="0">
              <a:spcBef>
                <a:spcPts val="0"/>
              </a:spcBef>
              <a:buNone/>
              <a:defRPr sz="700">
                <a:solidFill>
                  <a:schemeClr val="accent1"/>
                </a:solidFill>
                <a:latin typeface="Trebuchet MS"/>
                <a:ea typeface="Trebuchet MS"/>
                <a:cs typeface="Trebuchet MS"/>
                <a:sym typeface="Trebuchet MS"/>
              </a:defRPr>
            </a:lvl2pPr>
            <a:lvl3pPr marL="0" marR="0" lvl="2" indent="0" algn="r" rtl="0">
              <a:spcBef>
                <a:spcPts val="0"/>
              </a:spcBef>
              <a:buNone/>
              <a:defRPr sz="700">
                <a:solidFill>
                  <a:schemeClr val="accent1"/>
                </a:solidFill>
                <a:latin typeface="Trebuchet MS"/>
                <a:ea typeface="Trebuchet MS"/>
                <a:cs typeface="Trebuchet MS"/>
                <a:sym typeface="Trebuchet MS"/>
              </a:defRPr>
            </a:lvl3pPr>
            <a:lvl4pPr marL="0" marR="0" lvl="3" indent="0" algn="r" rtl="0">
              <a:spcBef>
                <a:spcPts val="0"/>
              </a:spcBef>
              <a:buNone/>
              <a:defRPr sz="700">
                <a:solidFill>
                  <a:schemeClr val="accent1"/>
                </a:solidFill>
                <a:latin typeface="Trebuchet MS"/>
                <a:ea typeface="Trebuchet MS"/>
                <a:cs typeface="Trebuchet MS"/>
                <a:sym typeface="Trebuchet MS"/>
              </a:defRPr>
            </a:lvl4pPr>
            <a:lvl5pPr marL="0" marR="0" lvl="4" indent="0" algn="r" rtl="0">
              <a:spcBef>
                <a:spcPts val="0"/>
              </a:spcBef>
              <a:buNone/>
              <a:defRPr sz="700">
                <a:solidFill>
                  <a:schemeClr val="accent1"/>
                </a:solidFill>
                <a:latin typeface="Trebuchet MS"/>
                <a:ea typeface="Trebuchet MS"/>
                <a:cs typeface="Trebuchet MS"/>
                <a:sym typeface="Trebuchet MS"/>
              </a:defRPr>
            </a:lvl5pPr>
            <a:lvl6pPr marL="0" marR="0" lvl="5" indent="0" algn="r" rtl="0">
              <a:spcBef>
                <a:spcPts val="0"/>
              </a:spcBef>
              <a:buNone/>
              <a:defRPr sz="700">
                <a:solidFill>
                  <a:schemeClr val="accent1"/>
                </a:solidFill>
                <a:latin typeface="Trebuchet MS"/>
                <a:ea typeface="Trebuchet MS"/>
                <a:cs typeface="Trebuchet MS"/>
                <a:sym typeface="Trebuchet MS"/>
              </a:defRPr>
            </a:lvl6pPr>
            <a:lvl7pPr marL="0" marR="0" lvl="6" indent="0" algn="r" rtl="0">
              <a:spcBef>
                <a:spcPts val="0"/>
              </a:spcBef>
              <a:buNone/>
              <a:defRPr sz="700">
                <a:solidFill>
                  <a:schemeClr val="accent1"/>
                </a:solidFill>
                <a:latin typeface="Trebuchet MS"/>
                <a:ea typeface="Trebuchet MS"/>
                <a:cs typeface="Trebuchet MS"/>
                <a:sym typeface="Trebuchet MS"/>
              </a:defRPr>
            </a:lvl7pPr>
            <a:lvl8pPr marL="0" marR="0" lvl="7" indent="0" algn="r" rtl="0">
              <a:spcBef>
                <a:spcPts val="0"/>
              </a:spcBef>
              <a:buNone/>
              <a:defRPr sz="700">
                <a:solidFill>
                  <a:schemeClr val="accent1"/>
                </a:solidFill>
                <a:latin typeface="Trebuchet MS"/>
                <a:ea typeface="Trebuchet MS"/>
                <a:cs typeface="Trebuchet MS"/>
                <a:sym typeface="Trebuchet MS"/>
              </a:defRPr>
            </a:lvl8pPr>
            <a:lvl9pPr marL="0" marR="0" lvl="8" indent="0" algn="r" rtl="0">
              <a:spcBef>
                <a:spcPts val="0"/>
              </a:spcBef>
              <a:buNone/>
              <a:defRPr sz="700">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0" y="-6350"/>
            <a:ext cx="9144100" cy="5149935"/>
            <a:chOff x="0" y="-8467"/>
            <a:chExt cx="12192133" cy="6866580"/>
          </a:xfrm>
        </p:grpSpPr>
        <p:cxnSp>
          <p:nvCxnSpPr>
            <p:cNvPr id="52" name="Shape 52"/>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53" name="Shape 53"/>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54" name="Shape 54"/>
            <p:cNvSpPr/>
            <p:nvPr/>
          </p:nvSpPr>
          <p:spPr>
            <a:xfrm>
              <a:off x="9181476" y="-8467"/>
              <a:ext cx="3007349" cy="6866467"/>
            </a:xfrm>
            <a:custGeom>
              <a:avLst/>
              <a:gdLst/>
              <a:ahLst/>
              <a:cxnLst/>
              <a:rect l="0" t="0" r="0" b="0"/>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55" name="Shape 55"/>
            <p:cNvSpPr/>
            <p:nvPr/>
          </p:nvSpPr>
          <p:spPr>
            <a:xfrm>
              <a:off x="9603442" y="-8467"/>
              <a:ext cx="2586178" cy="6866467"/>
            </a:xfrm>
            <a:custGeom>
              <a:avLst/>
              <a:gdLst/>
              <a:ahLst/>
              <a:cxnLst/>
              <a:rect l="0" t="0" r="0" b="0"/>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Shape 56"/>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57" name="Shape 57"/>
            <p:cNvSpPr/>
            <p:nvPr/>
          </p:nvSpPr>
          <p:spPr>
            <a:xfrm>
              <a:off x="9334500" y="-8467"/>
              <a:ext cx="2850868" cy="6866467"/>
            </a:xfrm>
            <a:custGeom>
              <a:avLst/>
              <a:gdLst/>
              <a:ahLst/>
              <a:cxnLst/>
              <a:rect l="0" t="0" r="0" b="0"/>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58" name="Shape 58"/>
            <p:cNvSpPr/>
            <p:nvPr/>
          </p:nvSpPr>
          <p:spPr>
            <a:xfrm>
              <a:off x="10898730" y="-8467"/>
              <a:ext cx="1290094" cy="6858000"/>
            </a:xfrm>
            <a:custGeom>
              <a:avLst/>
              <a:gdLst/>
              <a:ahLst/>
              <a:cxnLst/>
              <a:rect l="0" t="0" r="0" b="0"/>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59" name="Shape 59"/>
            <p:cNvSpPr/>
            <p:nvPr/>
          </p:nvSpPr>
          <p:spPr>
            <a:xfrm>
              <a:off x="10938999" y="-8467"/>
              <a:ext cx="1249825" cy="6858000"/>
            </a:xfrm>
            <a:custGeom>
              <a:avLst/>
              <a:gdLst/>
              <a:ahLst/>
              <a:cxnLst/>
              <a:rect l="0" t="0" r="0" b="0"/>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60" name="Shape 60"/>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61" name="Shape 61"/>
            <p:cNvSpPr/>
            <p:nvPr/>
          </p:nvSpPr>
          <p:spPr>
            <a:xfrm>
              <a:off x="0" y="4013200"/>
              <a:ext cx="448800" cy="2844900"/>
            </a:xfrm>
            <a:prstGeom prst="triangle">
              <a:avLst>
                <a:gd name="adj" fmla="val 0"/>
              </a:avLst>
            </a:prstGeom>
            <a:solidFill>
              <a:schemeClr val="accent1">
                <a:alpha val="69800"/>
              </a:schemeClr>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grpSp>
      <p:sp>
        <p:nvSpPr>
          <p:cNvPr id="62" name="Shape 62"/>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3" name="Shape 6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media.ccc.de/v/34c3-ChaosWest-12-nextcloud_end_to_end_encryption#t=171" TargetMode="External"/><Relationship Id="rId4" Type="http://schemas.openxmlformats.org/officeDocument/2006/relationships/hyperlink" Target="https://nextcloud.com/blog/what-makes-nextcloud-so-secur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tsfoss.com/nextcloud-14-release/" TargetMode="External"/><Relationship Id="rId2" Type="http://schemas.openxmlformats.org/officeDocument/2006/relationships/hyperlink" Target="https://nextcloud.com/blog/nextcloud-14-focus-on-security-and-compliance/"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noAutofit/>
          </a:bodyPr>
          <a:lstStyle/>
          <a:p>
            <a:pPr marL="0" marR="0" lvl="0" indent="0" algn="r" rtl="0">
              <a:spcBef>
                <a:spcPts val="0"/>
              </a:spcBef>
              <a:spcAft>
                <a:spcPts val="0"/>
              </a:spcAft>
              <a:buClr>
                <a:schemeClr val="accent1"/>
              </a:buClr>
              <a:buSzPts val="3600"/>
              <a:buFont typeface="Trebuchet MS"/>
              <a:buNone/>
            </a:pPr>
            <a:r>
              <a:rPr lang="en" sz="3600" b="0" i="0" u="none" strike="noStrike" cap="none" dirty="0">
                <a:solidFill>
                  <a:schemeClr val="accent1"/>
                </a:solidFill>
                <a:latin typeface="Trebuchet MS"/>
                <a:ea typeface="Trebuchet MS"/>
                <a:cs typeface="Trebuchet MS"/>
                <a:sym typeface="Trebuchet MS"/>
              </a:rPr>
              <a:t>第17回進捗報告会</a:t>
            </a:r>
            <a:endParaRPr sz="3600" b="0" i="0" u="none" strike="noStrike" cap="none" dirty="0">
              <a:solidFill>
                <a:schemeClr val="accent1"/>
              </a:solidFill>
              <a:latin typeface="Trebuchet MS"/>
              <a:ea typeface="Trebuchet MS"/>
              <a:cs typeface="Trebuchet MS"/>
              <a:sym typeface="Trebuchet MS"/>
            </a:endParaRPr>
          </a:p>
        </p:txBody>
      </p:sp>
      <p:sp>
        <p:nvSpPr>
          <p:cNvPr id="189" name="Shape 189"/>
          <p:cNvSpPr txBox="1">
            <a:spLocks noGrp="1"/>
          </p:cNvSpPr>
          <p:nvPr>
            <p:ph type="subTitle" idx="1"/>
          </p:nvPr>
        </p:nvSpPr>
        <p:spPr>
          <a:xfrm>
            <a:off x="1143000" y="3418787"/>
            <a:ext cx="6858000" cy="759000"/>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Clr>
                <a:schemeClr val="accent1"/>
              </a:buClr>
              <a:buSzPts val="1100"/>
              <a:buFont typeface="Noto Sans Symbols"/>
              <a:buNone/>
            </a:pPr>
            <a:r>
              <a:rPr lang="en" sz="1400" b="0" i="0" u="none" strike="noStrike" cap="none" dirty="0">
                <a:solidFill>
                  <a:srgbClr val="7F7F7F"/>
                </a:solidFill>
                <a:latin typeface="Trebuchet MS"/>
                <a:ea typeface="Trebuchet MS"/>
                <a:cs typeface="Trebuchet MS"/>
                <a:sym typeface="Trebuchet MS"/>
              </a:rPr>
              <a:t>153111　</a:t>
            </a:r>
            <a:r>
              <a:rPr lang="en" sz="1400" b="0" i="0" u="none" strike="noStrike" cap="none" dirty="0" err="1">
                <a:solidFill>
                  <a:srgbClr val="7F7F7F"/>
                </a:solidFill>
                <a:latin typeface="Trebuchet MS"/>
                <a:ea typeface="Trebuchet MS"/>
                <a:cs typeface="Trebuchet MS"/>
                <a:sym typeface="Trebuchet MS"/>
              </a:rPr>
              <a:t>ケネス・リーゼンカン</a:t>
            </a:r>
            <a:endParaRPr sz="1400" b="0" i="0" u="none" strike="noStrike" cap="none" dirty="0">
              <a:solidFill>
                <a:srgbClr val="7F7F7F"/>
              </a:solidFill>
              <a:latin typeface="Trebuchet MS"/>
              <a:ea typeface="Trebuchet MS"/>
              <a:cs typeface="Trebuchet MS"/>
              <a:sym typeface="Trebuchet MS"/>
            </a:endParaRPr>
          </a:p>
          <a:p>
            <a:pPr marL="0" marR="0" lvl="0" indent="0" algn="r" rtl="0">
              <a:spcBef>
                <a:spcPts val="800"/>
              </a:spcBef>
              <a:spcAft>
                <a:spcPts val="0"/>
              </a:spcAft>
              <a:buClr>
                <a:schemeClr val="accent1"/>
              </a:buClr>
              <a:buSzPts val="1100"/>
              <a:buFont typeface="Noto Sans Symbols"/>
              <a:buNone/>
            </a:pPr>
            <a:r>
              <a:rPr lang="en" sz="1400" b="0" i="0" u="none" strike="noStrike" cap="none" dirty="0">
                <a:solidFill>
                  <a:srgbClr val="7F7F7F"/>
                </a:solidFill>
                <a:latin typeface="Trebuchet MS"/>
                <a:ea typeface="Trebuchet MS"/>
                <a:cs typeface="Trebuchet MS"/>
                <a:sym typeface="Trebuchet MS"/>
              </a:rPr>
              <a:t>2018年9月21日</a:t>
            </a:r>
            <a:endParaRPr sz="1400" b="0" i="0" u="none" strike="noStrike" cap="none" dirty="0">
              <a:solidFill>
                <a:srgbClr val="7F7F7F"/>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9107F6-1E10-3640-927D-6F312283C3AB}"/>
              </a:ext>
            </a:extLst>
          </p:cNvPr>
          <p:cNvSpPr>
            <a:spLocks noGrp="1"/>
          </p:cNvSpPr>
          <p:nvPr>
            <p:ph type="title"/>
          </p:nvPr>
        </p:nvSpPr>
        <p:spPr/>
        <p:txBody>
          <a:bodyPr/>
          <a:lstStyle/>
          <a:p>
            <a:r>
              <a:rPr lang="ja-JP" altLang="en-US"/>
              <a:t>ユーザ側</a:t>
            </a:r>
            <a:endParaRPr lang="en-US" dirty="0"/>
          </a:p>
        </p:txBody>
      </p:sp>
      <p:sp>
        <p:nvSpPr>
          <p:cNvPr id="3" name="Text Placeholder 2">
            <a:extLst>
              <a:ext uri="{FF2B5EF4-FFF2-40B4-BE49-F238E27FC236}">
                <a16:creationId xmlns:a16="http://schemas.microsoft.com/office/drawing/2014/main" xmlns="" id="{A9C3D1A5-551C-224E-835D-D5E37BD84195}"/>
              </a:ext>
            </a:extLst>
          </p:cNvPr>
          <p:cNvSpPr>
            <a:spLocks noGrp="1"/>
          </p:cNvSpPr>
          <p:nvPr>
            <p:ph type="body" idx="1"/>
          </p:nvPr>
        </p:nvSpPr>
        <p:spPr/>
        <p:txBody>
          <a:bodyPr/>
          <a:lstStyle/>
          <a:p>
            <a:r>
              <a:rPr lang="en-US" altLang="ja-JP" dirty="0"/>
              <a:t>Nextcloud</a:t>
            </a:r>
            <a:r>
              <a:rPr lang="ja-JP" altLang="en-US" dirty="0"/>
              <a:t>のアプリで生成した</a:t>
            </a:r>
            <a:r>
              <a:rPr lang="en-US" altLang="ja-JP" dirty="0"/>
              <a:t>Git</a:t>
            </a:r>
            <a:r>
              <a:rPr lang="ja-JP" altLang="en-US" dirty="0"/>
              <a:t>ファイルを同期し自動</a:t>
            </a:r>
            <a:r>
              <a:rPr lang="ja-JP" altLang="en-US" dirty="0" smtClean="0"/>
              <a:t>ダウンロード．</a:t>
            </a:r>
            <a:endParaRPr lang="en-US" altLang="ja-JP" dirty="0"/>
          </a:p>
          <a:p>
            <a:r>
              <a:rPr lang="ja-JP" altLang="en-US" dirty="0"/>
              <a:t>自分のパソコンで作業を</a:t>
            </a:r>
            <a:r>
              <a:rPr lang="ja-JP" altLang="en-US" dirty="0" smtClean="0"/>
              <a:t>する．</a:t>
            </a:r>
            <a:endParaRPr lang="en-US" altLang="ja-JP" dirty="0"/>
          </a:p>
          <a:p>
            <a:r>
              <a:rPr lang="en-US" dirty="0"/>
              <a:t>Git</a:t>
            </a:r>
            <a:r>
              <a:rPr lang="ja-JP" altLang="en-US" dirty="0"/>
              <a:t>のコマンドを</a:t>
            </a:r>
            <a:r>
              <a:rPr lang="en-US" altLang="ja-JP" dirty="0"/>
              <a:t>Nextcloud</a:t>
            </a:r>
            <a:r>
              <a:rPr lang="ja-JP" altLang="en-US" dirty="0"/>
              <a:t>のアプリの</a:t>
            </a:r>
            <a:r>
              <a:rPr lang="en-US" altLang="ja-JP" dirty="0"/>
              <a:t>GUI</a:t>
            </a:r>
            <a:r>
              <a:rPr lang="ja-JP" altLang="en-US" dirty="0" err="1"/>
              <a:t>，</a:t>
            </a:r>
            <a:r>
              <a:rPr lang="ja-JP" altLang="en-US" dirty="0"/>
              <a:t>または，</a:t>
            </a:r>
            <a:r>
              <a:rPr lang="en-US" altLang="ja-JP" dirty="0"/>
              <a:t>CUI</a:t>
            </a:r>
            <a:r>
              <a:rPr lang="ja-JP" altLang="en-US" dirty="0"/>
              <a:t>で実行</a:t>
            </a:r>
            <a:r>
              <a:rPr lang="ja-JP" altLang="en-US" dirty="0" smtClean="0"/>
              <a:t>する．</a:t>
            </a:r>
            <a:endParaRPr lang="en-US" altLang="ja-JP" dirty="0" smtClean="0"/>
          </a:p>
          <a:p>
            <a:r>
              <a:rPr lang="en-US" altLang="ja-JP" dirty="0" smtClean="0"/>
              <a:t>App</a:t>
            </a:r>
            <a:r>
              <a:rPr lang="ja-JP" altLang="en-US" dirty="0" smtClean="0"/>
              <a:t>でユーザのローカルフォルダを暗号化する場合，作業終了後自動暗号化する．また開くときに自動復号する．</a:t>
            </a:r>
            <a:endParaRPr lang="en-US" altLang="ja-JP" dirty="0" smtClean="0"/>
          </a:p>
          <a:p>
            <a:r>
              <a:rPr lang="ja-JP" altLang="en-US" dirty="0" smtClean="0"/>
              <a:t>新しく</a:t>
            </a:r>
            <a:r>
              <a:rPr lang="en-US" altLang="ja-JP" dirty="0" smtClean="0"/>
              <a:t>Clone</a:t>
            </a:r>
            <a:r>
              <a:rPr lang="ja-JP" altLang="en-US" dirty="0" smtClean="0"/>
              <a:t>するときに，信頼するパソコンかどうかを確認する．信頼ではないパソコンならば，作業終了後自動削除．</a:t>
            </a:r>
            <a:endParaRPr lang="en-US" dirty="0"/>
          </a:p>
        </p:txBody>
      </p:sp>
    </p:spTree>
    <p:extLst>
      <p:ext uri="{BB962C8B-B14F-4D97-AF65-F5344CB8AC3E}">
        <p14:creationId xmlns:p14="http://schemas.microsoft.com/office/powerpoint/2010/main" val="2130422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Nextcloud</a:t>
            </a:r>
            <a:r>
              <a:rPr kumimoji="1" lang="ja-JP" altLang="en-US" dirty="0" smtClean="0"/>
              <a:t>の自動削除</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996" y="1077587"/>
            <a:ext cx="4709419" cy="3755670"/>
          </a:xfrm>
          <a:prstGeom prst="rect">
            <a:avLst/>
          </a:prstGeom>
        </p:spPr>
      </p:pic>
    </p:spTree>
    <p:extLst>
      <p:ext uri="{BB962C8B-B14F-4D97-AF65-F5344CB8AC3E}">
        <p14:creationId xmlns:p14="http://schemas.microsoft.com/office/powerpoint/2010/main" val="2706657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Git‐Nextcloud</a:t>
            </a:r>
            <a:r>
              <a:rPr kumimoji="1" lang="ja-JP" altLang="en-US" dirty="0" smtClean="0"/>
              <a:t>のローカルネットワーク</a:t>
            </a:r>
            <a:r>
              <a:rPr kumimoji="1" lang="en-US" altLang="ja-JP" dirty="0" smtClean="0"/>
              <a:t/>
            </a:r>
            <a:br>
              <a:rPr kumimoji="1" lang="en-US" altLang="ja-JP" dirty="0" smtClean="0"/>
            </a:br>
            <a:r>
              <a:rPr kumimoji="1" lang="ja-JP" altLang="en-US" dirty="0"/>
              <a:t>理由</a:t>
            </a:r>
          </a:p>
        </p:txBody>
      </p:sp>
      <p:sp>
        <p:nvSpPr>
          <p:cNvPr id="3" name="テキスト プレースホルダー 2"/>
          <p:cNvSpPr>
            <a:spLocks noGrp="1"/>
          </p:cNvSpPr>
          <p:nvPr>
            <p:ph type="body" idx="1"/>
          </p:nvPr>
        </p:nvSpPr>
        <p:spPr/>
        <p:txBody>
          <a:bodyPr/>
          <a:lstStyle/>
          <a:p>
            <a:r>
              <a:rPr kumimoji="1" lang="ja-JP" altLang="en-US" dirty="0" smtClean="0"/>
              <a:t>ローカルの利点は盗聴されることは難しい．</a:t>
            </a:r>
            <a:endParaRPr kumimoji="1" lang="en-US" altLang="ja-JP" dirty="0" smtClean="0"/>
          </a:p>
          <a:p>
            <a:r>
              <a:rPr kumimoji="1" lang="en-US" altLang="ja-JP" dirty="0" smtClean="0"/>
              <a:t>Git</a:t>
            </a:r>
            <a:r>
              <a:rPr kumimoji="1" lang="ja-JP" altLang="en-US" dirty="0" smtClean="0"/>
              <a:t>と</a:t>
            </a:r>
            <a:r>
              <a:rPr kumimoji="1" lang="en-US" altLang="ja-JP" dirty="0" smtClean="0"/>
              <a:t>Nextcloud</a:t>
            </a:r>
            <a:r>
              <a:rPr kumimoji="1" lang="ja-JP" altLang="en-US" dirty="0" smtClean="0"/>
              <a:t>サーバは同じパソコンであれば負担は減る．</a:t>
            </a:r>
            <a:endParaRPr kumimoji="1" lang="en-US" altLang="ja-JP" dirty="0" smtClean="0"/>
          </a:p>
          <a:p>
            <a:pPr lvl="1"/>
            <a:r>
              <a:rPr kumimoji="1" lang="ja-JP" altLang="en-US" dirty="0" smtClean="0"/>
              <a:t>調べた結果，</a:t>
            </a:r>
            <a:r>
              <a:rPr kumimoji="1" lang="en-US" altLang="ja-JP" dirty="0" smtClean="0"/>
              <a:t>Git</a:t>
            </a:r>
            <a:r>
              <a:rPr kumimoji="1" lang="ja-JP" altLang="en-US" dirty="0" smtClean="0"/>
              <a:t>サーバの負担は低いので，</a:t>
            </a:r>
            <a:r>
              <a:rPr kumimoji="1" lang="en-US" altLang="ja-JP" dirty="0" smtClean="0"/>
              <a:t>2</a:t>
            </a:r>
            <a:r>
              <a:rPr kumimoji="1" lang="ja-JP" altLang="en-US" dirty="0" smtClean="0"/>
              <a:t>つサーバを同時に運用しても問題ないはず</a:t>
            </a:r>
            <a:endParaRPr kumimoji="1" lang="en-US" altLang="ja-JP" dirty="0" smtClean="0"/>
          </a:p>
          <a:p>
            <a:pPr lvl="2"/>
            <a:r>
              <a:rPr lang="en-US" altLang="ja-JP" dirty="0" smtClean="0"/>
              <a:t>1 </a:t>
            </a:r>
            <a:r>
              <a:rPr lang="en-US" altLang="ja-JP" dirty="0"/>
              <a:t>GB total </a:t>
            </a:r>
            <a:r>
              <a:rPr lang="en-US" altLang="ja-JP" dirty="0" smtClean="0"/>
              <a:t>RAM</a:t>
            </a:r>
          </a:p>
          <a:p>
            <a:pPr lvl="2"/>
            <a:r>
              <a:rPr lang="en-US" altLang="ja-JP" dirty="0"/>
              <a:t>1/20th the size of an SVN </a:t>
            </a:r>
            <a:r>
              <a:rPr lang="en-US" altLang="ja-JP" dirty="0" smtClean="0"/>
              <a:t>repository</a:t>
            </a:r>
            <a:r>
              <a:rPr lang="en-MY" altLang="ja-JP" dirty="0"/>
              <a:t> </a:t>
            </a:r>
            <a:r>
              <a:rPr lang="en-MY" altLang="ja-JP" dirty="0" smtClean="0"/>
              <a:t>disk space</a:t>
            </a:r>
          </a:p>
          <a:p>
            <a:pPr lvl="2"/>
            <a:r>
              <a:rPr kumimoji="1" lang="en-MY" altLang="ja-JP" dirty="0" smtClean="0"/>
              <a:t>CPU</a:t>
            </a:r>
            <a:r>
              <a:rPr kumimoji="1" lang="ja-JP" altLang="en-US" dirty="0" smtClean="0"/>
              <a:t>の負担も低い</a:t>
            </a:r>
            <a:endParaRPr kumimoji="1" lang="en-US" altLang="ja-JP" dirty="0" smtClean="0"/>
          </a:p>
          <a:p>
            <a:endParaRPr kumimoji="1" lang="en-MY" altLang="ja-JP" dirty="0" smtClean="0"/>
          </a:p>
        </p:txBody>
      </p:sp>
    </p:spTree>
    <p:extLst>
      <p:ext uri="{BB962C8B-B14F-4D97-AF65-F5344CB8AC3E}">
        <p14:creationId xmlns:p14="http://schemas.microsoft.com/office/powerpoint/2010/main" val="748319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Nextcloud</a:t>
            </a:r>
            <a:r>
              <a:rPr kumimoji="1" lang="ja-JP" altLang="en-US" dirty="0" smtClean="0"/>
              <a:t>の</a:t>
            </a:r>
            <a:r>
              <a:rPr kumimoji="1" lang="ja-JP" altLang="en-US" dirty="0"/>
              <a:t>セキュリティ</a:t>
            </a:r>
            <a:endParaRPr kumimoji="1" lang="ja-JP" altLang="en-US" dirty="0"/>
          </a:p>
        </p:txBody>
      </p:sp>
      <p:pic>
        <p:nvPicPr>
          <p:cNvPr id="4" name="図 3"/>
          <p:cNvPicPr>
            <a:picLocks noChangeAspect="1"/>
          </p:cNvPicPr>
          <p:nvPr/>
        </p:nvPicPr>
        <p:blipFill>
          <a:blip r:embed="rId3"/>
          <a:stretch>
            <a:fillRect/>
          </a:stretch>
        </p:blipFill>
        <p:spPr>
          <a:xfrm>
            <a:off x="604980" y="953386"/>
            <a:ext cx="6253639" cy="2701246"/>
          </a:xfrm>
          <a:prstGeom prst="rect">
            <a:avLst/>
          </a:prstGeom>
        </p:spPr>
      </p:pic>
      <p:sp>
        <p:nvSpPr>
          <p:cNvPr id="5" name="テキスト ボックス 4"/>
          <p:cNvSpPr txBox="1"/>
          <p:nvPr/>
        </p:nvSpPr>
        <p:spPr>
          <a:xfrm>
            <a:off x="2442824" y="3516132"/>
            <a:ext cx="2577950" cy="276999"/>
          </a:xfrm>
          <a:prstGeom prst="rect">
            <a:avLst/>
          </a:prstGeom>
          <a:noFill/>
        </p:spPr>
        <p:txBody>
          <a:bodyPr wrap="none" rtlCol="0">
            <a:spAutoFit/>
          </a:bodyPr>
          <a:lstStyle/>
          <a:p>
            <a:r>
              <a:rPr kumimoji="1" lang="ja-JP" altLang="en-US" sz="1200" dirty="0"/>
              <a:t>出典</a:t>
            </a:r>
            <a:r>
              <a:rPr kumimoji="1" lang="en-US" altLang="ja-JP" sz="1200" dirty="0"/>
              <a:t>: https://nextcloud.com/secure/</a:t>
            </a:r>
          </a:p>
        </p:txBody>
      </p:sp>
      <p:sp>
        <p:nvSpPr>
          <p:cNvPr id="3" name="テキスト ボックス 2"/>
          <p:cNvSpPr txBox="1"/>
          <p:nvPr/>
        </p:nvSpPr>
        <p:spPr>
          <a:xfrm>
            <a:off x="260336" y="3791862"/>
            <a:ext cx="6942926" cy="1169551"/>
          </a:xfrm>
          <a:prstGeom prst="rect">
            <a:avLst/>
          </a:prstGeom>
          <a:noFill/>
        </p:spPr>
        <p:txBody>
          <a:bodyPr wrap="none" rtlCol="0">
            <a:spAutoFit/>
          </a:bodyPr>
          <a:lstStyle/>
          <a:p>
            <a:r>
              <a:rPr kumimoji="1" lang="en-US" altLang="ja-JP" dirty="0"/>
              <a:t>Nextcloud</a:t>
            </a:r>
            <a:r>
              <a:rPr kumimoji="1" lang="ja-JP" altLang="en-US" dirty="0"/>
              <a:t>の安全性とセキュリティに関する記事</a:t>
            </a:r>
            <a:endParaRPr kumimoji="1" lang="en-US" altLang="ja-JP" dirty="0"/>
          </a:p>
          <a:p>
            <a:pPr lvl="1"/>
            <a:r>
              <a:rPr kumimoji="1" lang="en-US" altLang="ja-JP" dirty="0">
                <a:hlinkClick r:id="rId4"/>
              </a:rPr>
              <a:t>https://nextcloud.com/blog/what-makes-nextcloud-so-secure/</a:t>
            </a:r>
            <a:endParaRPr kumimoji="1" lang="en-US" altLang="ja-JP" dirty="0"/>
          </a:p>
          <a:p>
            <a:r>
              <a:rPr kumimoji="1" lang="en-US" altLang="ja-JP" dirty="0"/>
              <a:t>Nextcloud</a:t>
            </a:r>
            <a:r>
              <a:rPr kumimoji="1" lang="ja-JP" altLang="en-US" dirty="0"/>
              <a:t>の</a:t>
            </a:r>
            <a:r>
              <a:rPr kumimoji="1" lang="en-US" altLang="ja-JP" dirty="0"/>
              <a:t>End</a:t>
            </a:r>
            <a:r>
              <a:rPr kumimoji="1" lang="ja-JP" altLang="en-US" dirty="0"/>
              <a:t> </a:t>
            </a:r>
            <a:r>
              <a:rPr kumimoji="1" lang="en-US" altLang="ja-JP" dirty="0"/>
              <a:t>to End </a:t>
            </a:r>
            <a:r>
              <a:rPr kumimoji="1" lang="en-US" altLang="ja-JP" dirty="0" smtClean="0"/>
              <a:t>Encryption. </a:t>
            </a:r>
            <a:r>
              <a:rPr kumimoji="1" lang="ja-JP" altLang="en-US" dirty="0" smtClean="0"/>
              <a:t>今</a:t>
            </a:r>
            <a:r>
              <a:rPr kumimoji="1" lang="ja-JP" altLang="en-US" dirty="0"/>
              <a:t>では</a:t>
            </a:r>
            <a:r>
              <a:rPr kumimoji="1" lang="en-US" altLang="ja-JP" dirty="0"/>
              <a:t>Nextcloud13</a:t>
            </a:r>
            <a:r>
              <a:rPr kumimoji="1" lang="ja-JP" altLang="en-US" dirty="0"/>
              <a:t>のみある</a:t>
            </a:r>
            <a:r>
              <a:rPr kumimoji="1" lang="ja-JP" altLang="en-US" dirty="0" smtClean="0"/>
              <a:t>機能．</a:t>
            </a:r>
            <a:r>
              <a:rPr kumimoji="1" lang="en-US" altLang="ja-JP" dirty="0" smtClean="0"/>
              <a:t> </a:t>
            </a:r>
          </a:p>
          <a:p>
            <a:pPr lvl="1"/>
            <a:r>
              <a:rPr kumimoji="1" lang="en-US" altLang="ja-JP" dirty="0" smtClean="0">
                <a:hlinkClick r:id="rId5"/>
              </a:rPr>
              <a:t>https</a:t>
            </a:r>
            <a:r>
              <a:rPr kumimoji="1" lang="en-US" altLang="ja-JP" dirty="0">
                <a:hlinkClick r:id="rId5"/>
              </a:rPr>
              <a:t>://media.ccc.de/v/34c3-ChaosWest-12-nextcloud_end_to_end_encryption#t=171</a:t>
            </a:r>
            <a:endParaRPr kumimoji="1" lang="en-US" altLang="ja-JP" dirty="0"/>
          </a:p>
          <a:p>
            <a:endParaRPr kumimoji="1" lang="ja-JP" altLang="en-US" dirty="0"/>
          </a:p>
        </p:txBody>
      </p:sp>
    </p:spTree>
    <p:extLst>
      <p:ext uri="{BB962C8B-B14F-4D97-AF65-F5344CB8AC3E}">
        <p14:creationId xmlns:p14="http://schemas.microsoft.com/office/powerpoint/2010/main" val="542670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MY" altLang="ja-JP" dirty="0" err="1" smtClean="0"/>
              <a:t>Nextcloud</a:t>
            </a:r>
            <a:r>
              <a:rPr kumimoji="1" lang="ja-JP" altLang="en-US" dirty="0" smtClean="0"/>
              <a:t>セキュリティ</a:t>
            </a:r>
            <a:r>
              <a:rPr kumimoji="1" lang="en-MY" altLang="ja-JP" dirty="0" smtClean="0"/>
              <a:t>Level-UP!</a:t>
            </a:r>
            <a:endParaRPr kumimoji="1" lang="ja-JP" altLang="en-US" dirty="0"/>
          </a:p>
        </p:txBody>
      </p:sp>
      <p:sp>
        <p:nvSpPr>
          <p:cNvPr id="3" name="テキスト プレースホルダー 2"/>
          <p:cNvSpPr>
            <a:spLocks noGrp="1"/>
          </p:cNvSpPr>
          <p:nvPr>
            <p:ph type="body" idx="1"/>
          </p:nvPr>
        </p:nvSpPr>
        <p:spPr/>
        <p:txBody>
          <a:bodyPr/>
          <a:lstStyle/>
          <a:p>
            <a:r>
              <a:rPr kumimoji="1" lang="en-MY" altLang="ja-JP" dirty="0" err="1" smtClean="0"/>
              <a:t>Nextcloud</a:t>
            </a:r>
            <a:r>
              <a:rPr kumimoji="1" lang="en-MY" altLang="ja-JP" dirty="0" smtClean="0"/>
              <a:t> 14</a:t>
            </a:r>
            <a:r>
              <a:rPr kumimoji="1" lang="ja-JP" altLang="en-US" dirty="0" smtClean="0"/>
              <a:t>：</a:t>
            </a:r>
            <a:r>
              <a:rPr kumimoji="1" lang="en-US" altLang="ja-JP" dirty="0" smtClean="0"/>
              <a:t>focus on security and compliance</a:t>
            </a:r>
          </a:p>
          <a:p>
            <a:pPr lvl="1"/>
            <a:r>
              <a:rPr kumimoji="1" lang="en-US" altLang="ja-JP" dirty="0">
                <a:hlinkClick r:id="rId2"/>
              </a:rPr>
              <a:t>https://nextcloud.com/blog/nextcloud-14-focus-on-security-and-compliance</a:t>
            </a:r>
            <a:r>
              <a:rPr kumimoji="1" lang="en-US" altLang="ja-JP" dirty="0" smtClean="0">
                <a:hlinkClick r:id="rId2"/>
              </a:rPr>
              <a:t>/</a:t>
            </a:r>
            <a:endParaRPr kumimoji="1" lang="en-US" altLang="ja-JP" dirty="0" smtClean="0"/>
          </a:p>
          <a:p>
            <a:r>
              <a:rPr lang="en-US" altLang="ja-JP" dirty="0" smtClean="0"/>
              <a:t>Collaboration</a:t>
            </a:r>
            <a:endParaRPr lang="en-US" altLang="ja-JP" dirty="0"/>
          </a:p>
          <a:p>
            <a:pPr lvl="1"/>
            <a:r>
              <a:rPr lang="en-US" altLang="ja-JP" dirty="0"/>
              <a:t>Nextcloud allows you to edit or comment on files shared with you. Now, if you accidentally delete a file that has been shared with you, you can easily recover it. Files can also be </a:t>
            </a:r>
            <a:r>
              <a:rPr lang="en-US" altLang="ja-JP" b="1" dirty="0"/>
              <a:t>shared with groups on other Nextcloud servers </a:t>
            </a:r>
            <a:r>
              <a:rPr lang="en-US" altLang="ja-JP" dirty="0"/>
              <a:t>using federation</a:t>
            </a:r>
            <a:r>
              <a:rPr lang="en-US" altLang="ja-JP" dirty="0" smtClean="0"/>
              <a:t>.</a:t>
            </a:r>
          </a:p>
          <a:p>
            <a:pPr lvl="1"/>
            <a:r>
              <a:rPr lang="en-US" altLang="ja-JP" dirty="0">
                <a:hlinkClick r:id="rId3"/>
              </a:rPr>
              <a:t>https://itsfoss.com/nextcloud-14-release</a:t>
            </a:r>
            <a:r>
              <a:rPr lang="en-US" altLang="ja-JP" dirty="0" smtClean="0">
                <a:hlinkClick r:id="rId3"/>
              </a:rPr>
              <a:t>/</a:t>
            </a:r>
            <a:endParaRPr lang="en-US" altLang="ja-JP" dirty="0"/>
          </a:p>
          <a:p>
            <a:endParaRPr kumimoji="1" lang="en-US" altLang="ja-JP" dirty="0" smtClean="0"/>
          </a:p>
          <a:p>
            <a:pPr marL="158750" indent="0">
              <a:buNone/>
            </a:pPr>
            <a:endParaRPr kumimoji="1" lang="ja-JP" altLang="en-US" dirty="0"/>
          </a:p>
        </p:txBody>
      </p:sp>
    </p:spTree>
    <p:extLst>
      <p:ext uri="{BB962C8B-B14F-4D97-AF65-F5344CB8AC3E}">
        <p14:creationId xmlns:p14="http://schemas.microsoft.com/office/powerpoint/2010/main" val="3453301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MY" altLang="ja-JP" dirty="0" err="1"/>
              <a:t>Nextcloud</a:t>
            </a:r>
            <a:r>
              <a:rPr kumimoji="1" lang="ja-JP" altLang="en-US" dirty="0"/>
              <a:t>セキュリティ</a:t>
            </a:r>
            <a:r>
              <a:rPr kumimoji="1" lang="en-MY" altLang="ja-JP" dirty="0"/>
              <a:t>Level-UP!</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57" y="1447800"/>
            <a:ext cx="3856054" cy="2682472"/>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747" y="1447800"/>
            <a:ext cx="4027752" cy="2789272"/>
          </a:xfrm>
          <a:prstGeom prst="rect">
            <a:avLst/>
          </a:prstGeom>
        </p:spPr>
      </p:pic>
      <p:sp>
        <p:nvSpPr>
          <p:cNvPr id="6" name="テキスト ボックス 5"/>
          <p:cNvSpPr txBox="1"/>
          <p:nvPr/>
        </p:nvSpPr>
        <p:spPr>
          <a:xfrm>
            <a:off x="1262893" y="4237072"/>
            <a:ext cx="1954381" cy="253916"/>
          </a:xfrm>
          <a:prstGeom prst="rect">
            <a:avLst/>
          </a:prstGeom>
          <a:noFill/>
        </p:spPr>
        <p:txBody>
          <a:bodyPr wrap="none" rtlCol="0">
            <a:spAutoFit/>
          </a:bodyPr>
          <a:lstStyle/>
          <a:p>
            <a:r>
              <a:rPr kumimoji="1" lang="ja-JP" altLang="en-US" sz="1050" dirty="0" smtClean="0"/>
              <a:t>図</a:t>
            </a:r>
            <a:r>
              <a:rPr kumimoji="1" lang="en-US" altLang="ja-JP" sz="1050" dirty="0" smtClean="0"/>
              <a:t>1</a:t>
            </a:r>
            <a:r>
              <a:rPr kumimoji="1" lang="ja-JP" altLang="en-US" sz="1050" dirty="0" smtClean="0"/>
              <a:t>　</a:t>
            </a:r>
            <a:r>
              <a:rPr kumimoji="1" lang="en-US" altLang="ja-JP" sz="1050" dirty="0" smtClean="0"/>
              <a:t>Nextcloud13</a:t>
            </a:r>
            <a:r>
              <a:rPr kumimoji="1" lang="ja-JP" altLang="en-US" sz="1050" dirty="0" smtClean="0"/>
              <a:t>の共有権限</a:t>
            </a:r>
            <a:endParaRPr kumimoji="1" lang="ja-JP" altLang="en-US" sz="1050" dirty="0"/>
          </a:p>
        </p:txBody>
      </p:sp>
      <p:sp>
        <p:nvSpPr>
          <p:cNvPr id="7" name="テキスト ボックス 6"/>
          <p:cNvSpPr txBox="1"/>
          <p:nvPr/>
        </p:nvSpPr>
        <p:spPr>
          <a:xfrm>
            <a:off x="5345460" y="4237072"/>
            <a:ext cx="2013693" cy="253916"/>
          </a:xfrm>
          <a:prstGeom prst="rect">
            <a:avLst/>
          </a:prstGeom>
          <a:noFill/>
        </p:spPr>
        <p:txBody>
          <a:bodyPr wrap="none" rtlCol="0">
            <a:spAutoFit/>
          </a:bodyPr>
          <a:lstStyle/>
          <a:p>
            <a:r>
              <a:rPr kumimoji="1" lang="ja-JP" altLang="en-US" sz="1050" dirty="0" smtClean="0"/>
              <a:t>図</a:t>
            </a:r>
            <a:r>
              <a:rPr kumimoji="1" lang="en-US" altLang="ja-JP" sz="1050" dirty="0"/>
              <a:t>2</a:t>
            </a:r>
            <a:r>
              <a:rPr kumimoji="1" lang="ja-JP" altLang="en-US" sz="1050" dirty="0" smtClean="0"/>
              <a:t>　</a:t>
            </a:r>
            <a:r>
              <a:rPr kumimoji="1" lang="en-US" altLang="ja-JP" sz="1050" dirty="0" smtClean="0"/>
              <a:t>Nextcloud14</a:t>
            </a:r>
            <a:r>
              <a:rPr kumimoji="1" lang="ja-JP" altLang="en-US" sz="1050" dirty="0" smtClean="0"/>
              <a:t>の共有権限</a:t>
            </a:r>
            <a:endParaRPr kumimoji="1" lang="ja-JP" altLang="en-US" sz="1050" dirty="0"/>
          </a:p>
        </p:txBody>
      </p:sp>
    </p:spTree>
    <p:extLst>
      <p:ext uri="{BB962C8B-B14F-4D97-AF65-F5344CB8AC3E}">
        <p14:creationId xmlns:p14="http://schemas.microsoft.com/office/powerpoint/2010/main" val="4224691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解決したい問題と考えられる攻撃</a:t>
            </a:r>
          </a:p>
        </p:txBody>
      </p:sp>
      <p:sp>
        <p:nvSpPr>
          <p:cNvPr id="3" name="テキスト プレースホルダー 2"/>
          <p:cNvSpPr>
            <a:spLocks noGrp="1"/>
          </p:cNvSpPr>
          <p:nvPr>
            <p:ph type="body" idx="1"/>
          </p:nvPr>
        </p:nvSpPr>
        <p:spPr>
          <a:xfrm>
            <a:off x="508000" y="1347059"/>
            <a:ext cx="6447600" cy="2910600"/>
          </a:xfrm>
        </p:spPr>
        <p:txBody>
          <a:bodyPr/>
          <a:lstStyle/>
          <a:p>
            <a:pPr marL="158750" indent="0">
              <a:buNone/>
            </a:pPr>
            <a:r>
              <a:rPr kumimoji="1" lang="ja-JP" altLang="en-US" u="sng" dirty="0">
                <a:solidFill>
                  <a:schemeClr val="tx1"/>
                </a:solidFill>
              </a:rPr>
              <a:t>問題</a:t>
            </a:r>
            <a:endParaRPr kumimoji="1" lang="en-US" altLang="ja-JP" u="sng" dirty="0">
              <a:solidFill>
                <a:schemeClr val="tx1"/>
              </a:solidFill>
            </a:endParaRPr>
          </a:p>
          <a:p>
            <a:r>
              <a:rPr kumimoji="1" lang="en-US" altLang="ja-JP" sz="1200" dirty="0">
                <a:solidFill>
                  <a:srgbClr val="FF0000"/>
                </a:solidFill>
              </a:rPr>
              <a:t>Online</a:t>
            </a:r>
            <a:r>
              <a:rPr kumimoji="1" lang="ja-JP" altLang="en-US" sz="1200" dirty="0">
                <a:solidFill>
                  <a:schemeClr val="tx1"/>
                </a:solidFill>
              </a:rPr>
              <a:t>と</a:t>
            </a:r>
            <a:r>
              <a:rPr kumimoji="1" lang="en-US" altLang="ja-JP" sz="1200" dirty="0">
                <a:solidFill>
                  <a:schemeClr val="tx1"/>
                </a:solidFill>
              </a:rPr>
              <a:t>Offline</a:t>
            </a:r>
            <a:r>
              <a:rPr kumimoji="1" lang="ja-JP" altLang="en-US" sz="1200" dirty="0">
                <a:solidFill>
                  <a:schemeClr val="tx1"/>
                </a:solidFill>
              </a:rPr>
              <a:t>でも</a:t>
            </a:r>
            <a:r>
              <a:rPr kumimoji="1" lang="ja-JP" altLang="en-US" sz="1200" dirty="0">
                <a:solidFill>
                  <a:srgbClr val="FF0000"/>
                </a:solidFill>
              </a:rPr>
              <a:t>安全に開発できる環境</a:t>
            </a:r>
            <a:endParaRPr kumimoji="1" lang="en-US" altLang="ja-JP" sz="1200" dirty="0">
              <a:solidFill>
                <a:srgbClr val="FF0000"/>
              </a:solidFill>
            </a:endParaRPr>
          </a:p>
          <a:p>
            <a:r>
              <a:rPr kumimoji="1" lang="en-US" altLang="ja-JP" sz="1200" dirty="0">
                <a:solidFill>
                  <a:srgbClr val="FF0000"/>
                </a:solidFill>
              </a:rPr>
              <a:t>Nextcloud</a:t>
            </a:r>
            <a:r>
              <a:rPr kumimoji="1" lang="ja-JP" altLang="en-US" sz="1200" dirty="0">
                <a:solidFill>
                  <a:srgbClr val="FF0000"/>
                </a:solidFill>
              </a:rPr>
              <a:t>アカウントを</a:t>
            </a:r>
            <a:r>
              <a:rPr kumimoji="1" lang="ja-JP" altLang="en-US" sz="1200" dirty="0" smtClean="0">
                <a:solidFill>
                  <a:srgbClr val="FF0000"/>
                </a:solidFill>
              </a:rPr>
              <a:t>持ってる人に共有</a:t>
            </a:r>
            <a:r>
              <a:rPr kumimoji="1" lang="ja-JP" altLang="en-US" sz="1200" dirty="0">
                <a:solidFill>
                  <a:srgbClr val="FF0000"/>
                </a:solidFill>
              </a:rPr>
              <a:t>したい</a:t>
            </a:r>
            <a:endParaRPr kumimoji="1" lang="en-US" altLang="ja-JP" sz="1200" dirty="0">
              <a:solidFill>
                <a:srgbClr val="FF0000"/>
              </a:solidFill>
            </a:endParaRPr>
          </a:p>
          <a:p>
            <a:r>
              <a:rPr kumimoji="1" lang="ja-JP" altLang="en-US" sz="1200" dirty="0">
                <a:solidFill>
                  <a:schemeClr val="tx1"/>
                </a:solidFill>
              </a:rPr>
              <a:t>アクセスはできるが，許可のない秘密情報にアクセスできない権限設定</a:t>
            </a:r>
            <a:endParaRPr kumimoji="1" lang="en-US" altLang="ja-JP" sz="1200" dirty="0">
              <a:solidFill>
                <a:schemeClr val="tx1"/>
              </a:solidFill>
            </a:endParaRPr>
          </a:p>
          <a:p>
            <a:r>
              <a:rPr kumimoji="1" lang="ja-JP" altLang="en-US" sz="1200" dirty="0">
                <a:solidFill>
                  <a:srgbClr val="FF0000"/>
                </a:solidFill>
              </a:rPr>
              <a:t>鍵管理は簡単</a:t>
            </a:r>
            <a:endParaRPr kumimoji="1" lang="en-US" altLang="ja-JP" sz="1200" dirty="0">
              <a:solidFill>
                <a:srgbClr val="FF0000"/>
              </a:solidFill>
            </a:endParaRPr>
          </a:p>
          <a:p>
            <a:r>
              <a:rPr kumimoji="1" lang="ja-JP" altLang="en-US" sz="1200" dirty="0">
                <a:solidFill>
                  <a:schemeClr val="tx1"/>
                </a:solidFill>
              </a:rPr>
              <a:t>ユーザをグループ単位で管理</a:t>
            </a:r>
            <a:endParaRPr kumimoji="1" lang="en-US" altLang="ja-JP" sz="1200" dirty="0">
              <a:solidFill>
                <a:schemeClr val="tx1"/>
              </a:solidFill>
            </a:endParaRPr>
          </a:p>
          <a:p>
            <a:r>
              <a:rPr kumimoji="1" lang="ja-JP" altLang="en-US" sz="1200" u="sng" dirty="0">
                <a:solidFill>
                  <a:schemeClr val="tx1"/>
                </a:solidFill>
              </a:rPr>
              <a:t>ユーザの方ではできるだけ負担をかからない</a:t>
            </a:r>
            <a:endParaRPr kumimoji="1" lang="en-US" altLang="ja-JP" sz="1200" u="sng" dirty="0">
              <a:solidFill>
                <a:schemeClr val="tx1"/>
              </a:solidFill>
            </a:endParaRPr>
          </a:p>
          <a:p>
            <a:pPr marL="158750" indent="0">
              <a:buNone/>
            </a:pPr>
            <a:r>
              <a:rPr kumimoji="1" lang="ja-JP" altLang="en-US" u="sng" dirty="0">
                <a:solidFill>
                  <a:schemeClr val="tx1"/>
                </a:solidFill>
              </a:rPr>
              <a:t>攻撃</a:t>
            </a:r>
            <a:endParaRPr kumimoji="1" lang="en-US" altLang="ja-JP" u="sng" dirty="0">
              <a:solidFill>
                <a:schemeClr val="tx1"/>
              </a:solidFill>
            </a:endParaRPr>
          </a:p>
          <a:p>
            <a:r>
              <a:rPr kumimoji="1" lang="en-US" altLang="ja-JP" sz="1200" dirty="0">
                <a:solidFill>
                  <a:srgbClr val="FF0000"/>
                </a:solidFill>
              </a:rPr>
              <a:t>PC</a:t>
            </a:r>
            <a:r>
              <a:rPr kumimoji="1" lang="ja-JP" altLang="en-US" sz="1200" dirty="0">
                <a:solidFill>
                  <a:srgbClr val="FF0000"/>
                </a:solidFill>
              </a:rPr>
              <a:t>が盗まれ，ハッキングされなど</a:t>
            </a:r>
            <a:r>
              <a:rPr kumimoji="1" lang="ja-JP" altLang="en-US" sz="1200" dirty="0" smtClean="0">
                <a:solidFill>
                  <a:srgbClr val="FF0000"/>
                </a:solidFill>
              </a:rPr>
              <a:t>でユーザのローカル</a:t>
            </a:r>
            <a:r>
              <a:rPr kumimoji="1" lang="ja-JP" altLang="en-US" sz="1200" dirty="0">
                <a:solidFill>
                  <a:srgbClr val="FF0000"/>
                </a:solidFill>
              </a:rPr>
              <a:t>に侵入</a:t>
            </a:r>
            <a:endParaRPr kumimoji="1" lang="en-US" altLang="ja-JP" sz="1200" dirty="0">
              <a:solidFill>
                <a:srgbClr val="FF0000"/>
              </a:solidFill>
            </a:endParaRPr>
          </a:p>
          <a:p>
            <a:r>
              <a:rPr kumimoji="1" lang="ja-JP" altLang="en-US" sz="1200" b="1" dirty="0">
                <a:solidFill>
                  <a:srgbClr val="FF0000"/>
                </a:solidFill>
              </a:rPr>
              <a:t>データ送信している時，盗聴される</a:t>
            </a:r>
            <a:endParaRPr kumimoji="1" lang="en-US" altLang="ja-JP" sz="1200" b="1" dirty="0">
              <a:solidFill>
                <a:srgbClr val="FF0000"/>
              </a:solidFill>
            </a:endParaRPr>
          </a:p>
          <a:p>
            <a:r>
              <a:rPr kumimoji="1" lang="ja-JP" altLang="en-US" sz="1200" b="1" dirty="0">
                <a:solidFill>
                  <a:srgbClr val="FF0000"/>
                </a:solidFill>
              </a:rPr>
              <a:t>仮に他のパソコンで作業をやることになった．終わりの時にファイルを削除することを忘れた，または完全に消していない．</a:t>
            </a:r>
            <a:endParaRPr kumimoji="1" lang="en-US" altLang="ja-JP" sz="1200" b="1" dirty="0">
              <a:solidFill>
                <a:srgbClr val="FF0000"/>
              </a:solidFill>
            </a:endParaRPr>
          </a:p>
        </p:txBody>
      </p:sp>
      <p:sp>
        <p:nvSpPr>
          <p:cNvPr id="4" name="テキスト ボックス 3"/>
          <p:cNvSpPr txBox="1"/>
          <p:nvPr/>
        </p:nvSpPr>
        <p:spPr>
          <a:xfrm>
            <a:off x="5509076" y="3785278"/>
            <a:ext cx="2159566" cy="261610"/>
          </a:xfrm>
          <a:prstGeom prst="rect">
            <a:avLst/>
          </a:prstGeom>
          <a:noFill/>
        </p:spPr>
        <p:txBody>
          <a:bodyPr wrap="none" rtlCol="0">
            <a:spAutoFit/>
          </a:bodyPr>
          <a:lstStyle/>
          <a:p>
            <a:r>
              <a:rPr kumimoji="1" lang="ja-JP" altLang="en-US" sz="1100" dirty="0" smtClean="0"/>
              <a:t>ユーザに暗号化の選択をあげる</a:t>
            </a:r>
            <a:endParaRPr kumimoji="1" lang="ja-JP" altLang="en-US" sz="1100" dirty="0"/>
          </a:p>
        </p:txBody>
      </p:sp>
      <p:sp>
        <p:nvSpPr>
          <p:cNvPr id="5" name="テキスト ボックス 4"/>
          <p:cNvSpPr txBox="1"/>
          <p:nvPr/>
        </p:nvSpPr>
        <p:spPr>
          <a:xfrm>
            <a:off x="5509076" y="4046888"/>
            <a:ext cx="1787669" cy="261610"/>
          </a:xfrm>
          <a:prstGeom prst="rect">
            <a:avLst/>
          </a:prstGeom>
          <a:noFill/>
        </p:spPr>
        <p:txBody>
          <a:bodyPr wrap="none" rtlCol="0">
            <a:spAutoFit/>
          </a:bodyPr>
          <a:lstStyle/>
          <a:p>
            <a:r>
              <a:rPr kumimoji="1" lang="en-US" altLang="ja-JP" sz="1100" dirty="0" smtClean="0"/>
              <a:t>HTTPS</a:t>
            </a:r>
            <a:r>
              <a:rPr kumimoji="1" lang="ja-JP" altLang="en-US" sz="1100" dirty="0" smtClean="0"/>
              <a:t>と</a:t>
            </a:r>
            <a:r>
              <a:rPr kumimoji="1" lang="en-US" altLang="ja-JP" sz="1100" dirty="0" smtClean="0"/>
              <a:t>SSH</a:t>
            </a:r>
            <a:r>
              <a:rPr kumimoji="1" lang="ja-JP" altLang="en-US" sz="1100" dirty="0" smtClean="0"/>
              <a:t>の安全通信</a:t>
            </a:r>
            <a:endParaRPr kumimoji="1" lang="ja-JP" altLang="en-US" sz="1100" dirty="0"/>
          </a:p>
        </p:txBody>
      </p:sp>
      <p:sp>
        <p:nvSpPr>
          <p:cNvPr id="6" name="テキスト ボックス 5"/>
          <p:cNvSpPr txBox="1"/>
          <p:nvPr/>
        </p:nvSpPr>
        <p:spPr>
          <a:xfrm>
            <a:off x="5509076" y="4567499"/>
            <a:ext cx="1031051" cy="261610"/>
          </a:xfrm>
          <a:prstGeom prst="rect">
            <a:avLst/>
          </a:prstGeom>
          <a:noFill/>
        </p:spPr>
        <p:txBody>
          <a:bodyPr wrap="none" rtlCol="0">
            <a:spAutoFit/>
          </a:bodyPr>
          <a:lstStyle/>
          <a:p>
            <a:r>
              <a:rPr kumimoji="1" lang="ja-JP" altLang="en-US" sz="1100" dirty="0" smtClean="0"/>
              <a:t>自動削除機能</a:t>
            </a:r>
            <a:endParaRPr kumimoji="1" lang="ja-JP" altLang="en-US" sz="1100" dirty="0"/>
          </a:p>
        </p:txBody>
      </p:sp>
      <p:sp>
        <p:nvSpPr>
          <p:cNvPr id="7" name="テキスト ボックス 6"/>
          <p:cNvSpPr txBox="1"/>
          <p:nvPr/>
        </p:nvSpPr>
        <p:spPr>
          <a:xfrm>
            <a:off x="5509076" y="2671554"/>
            <a:ext cx="2159566" cy="261610"/>
          </a:xfrm>
          <a:prstGeom prst="rect">
            <a:avLst/>
          </a:prstGeom>
          <a:noFill/>
        </p:spPr>
        <p:txBody>
          <a:bodyPr wrap="none" rtlCol="0">
            <a:spAutoFit/>
          </a:bodyPr>
          <a:lstStyle/>
          <a:p>
            <a:r>
              <a:rPr kumimoji="1" lang="ja-JP" altLang="en-US" sz="1100" dirty="0" smtClean="0"/>
              <a:t>鍵の生成，管理，保存全て自動</a:t>
            </a:r>
            <a:endParaRPr kumimoji="1" lang="ja-JP" altLang="en-US" sz="1100" dirty="0"/>
          </a:p>
        </p:txBody>
      </p:sp>
      <p:sp>
        <p:nvSpPr>
          <p:cNvPr id="8" name="テキスト ボックス 7"/>
          <p:cNvSpPr txBox="1"/>
          <p:nvPr/>
        </p:nvSpPr>
        <p:spPr>
          <a:xfrm>
            <a:off x="5567876" y="2038304"/>
            <a:ext cx="2380780" cy="261610"/>
          </a:xfrm>
          <a:prstGeom prst="rect">
            <a:avLst/>
          </a:prstGeom>
          <a:noFill/>
        </p:spPr>
        <p:txBody>
          <a:bodyPr wrap="none" rtlCol="0">
            <a:spAutoFit/>
          </a:bodyPr>
          <a:lstStyle/>
          <a:p>
            <a:r>
              <a:rPr kumimoji="1" lang="en-US" altLang="ja-JP" sz="1100" dirty="0" smtClean="0"/>
              <a:t>NC14</a:t>
            </a:r>
            <a:r>
              <a:rPr kumimoji="1" lang="ja-JP" altLang="en-US" sz="1100" dirty="0" smtClean="0"/>
              <a:t>は他のサーバでも共有できる</a:t>
            </a:r>
            <a:endParaRPr kumimoji="1" lang="ja-JP" altLang="en-US" sz="1100" dirty="0"/>
          </a:p>
        </p:txBody>
      </p:sp>
    </p:spTree>
    <p:extLst>
      <p:ext uri="{BB962C8B-B14F-4D97-AF65-F5344CB8AC3E}">
        <p14:creationId xmlns:p14="http://schemas.microsoft.com/office/powerpoint/2010/main" val="151604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en" sz="3600" dirty="0"/>
              <a:t>Nextcloud</a:t>
            </a:r>
            <a:r>
              <a:rPr lang="en" sz="3600" b="0" i="0" u="none" strike="noStrike" cap="none" dirty="0" smtClean="0">
                <a:solidFill>
                  <a:schemeClr val="accent1"/>
                </a:solidFill>
                <a:latin typeface="Trebuchet MS"/>
                <a:ea typeface="Trebuchet MS"/>
                <a:cs typeface="Trebuchet MS"/>
                <a:sym typeface="Trebuchet MS"/>
              </a:rPr>
              <a:t>の報告</a:t>
            </a:r>
            <a:endParaRPr sz="3600" b="0" i="0" u="none" strike="noStrike" cap="none" dirty="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811620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292524"/>
            <a:ext cx="7408800" cy="3221876"/>
          </a:xfrm>
          <a:prstGeom prst="rect">
            <a:avLst/>
          </a:prstGeom>
          <a:ln>
            <a:noFill/>
          </a:ln>
        </p:spPr>
      </p:pic>
      <p:sp>
        <p:nvSpPr>
          <p:cNvPr id="2" name="タイトル 1"/>
          <p:cNvSpPr>
            <a:spLocks noGrp="1"/>
          </p:cNvSpPr>
          <p:nvPr>
            <p:ph type="title"/>
          </p:nvPr>
        </p:nvSpPr>
        <p:spPr/>
        <p:txBody>
          <a:bodyPr/>
          <a:lstStyle/>
          <a:p>
            <a:r>
              <a:rPr kumimoji="1" lang="en-US" altLang="ja-JP" dirty="0" smtClean="0"/>
              <a:t>Nextcloud</a:t>
            </a:r>
            <a:endParaRPr kumimoji="1" lang="ja-JP" altLang="en-US" dirty="0"/>
          </a:p>
        </p:txBody>
      </p:sp>
      <p:cxnSp>
        <p:nvCxnSpPr>
          <p:cNvPr id="6" name="直線コネクタ 5"/>
          <p:cNvCxnSpPr/>
          <p:nvPr/>
        </p:nvCxnSpPr>
        <p:spPr>
          <a:xfrm flipV="1">
            <a:off x="3017200" y="1512000"/>
            <a:ext cx="2505200" cy="144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017200" y="1801200"/>
            <a:ext cx="2505200" cy="144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017200" y="4422000"/>
            <a:ext cx="2505200" cy="144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975200" y="690890"/>
            <a:ext cx="1531188" cy="523220"/>
          </a:xfrm>
          <a:prstGeom prst="rect">
            <a:avLst/>
          </a:prstGeom>
          <a:noFill/>
        </p:spPr>
        <p:txBody>
          <a:bodyPr wrap="none" rtlCol="0">
            <a:spAutoFit/>
          </a:bodyPr>
          <a:lstStyle/>
          <a:p>
            <a:r>
              <a:rPr kumimoji="1" lang="ja-JP" altLang="en-US" dirty="0" smtClean="0"/>
              <a:t>中国の</a:t>
            </a:r>
            <a:r>
              <a:rPr kumimoji="1" lang="en-US" altLang="ja-JP" dirty="0" smtClean="0"/>
              <a:t>IP</a:t>
            </a:r>
            <a:r>
              <a:rPr kumimoji="1" lang="ja-JP" altLang="en-US" dirty="0" smtClean="0"/>
              <a:t>：</a:t>
            </a:r>
            <a:r>
              <a:rPr kumimoji="1" lang="en-US" altLang="ja-JP" dirty="0" smtClean="0"/>
              <a:t>2</a:t>
            </a:r>
            <a:r>
              <a:rPr kumimoji="1" lang="ja-JP" altLang="en-US" dirty="0" smtClean="0"/>
              <a:t>つ</a:t>
            </a:r>
            <a:r>
              <a:rPr kumimoji="1" lang="en-US" altLang="ja-JP" dirty="0" smtClean="0"/>
              <a:t/>
            </a:r>
            <a:br>
              <a:rPr kumimoji="1" lang="en-US" altLang="ja-JP" dirty="0" smtClean="0"/>
            </a:br>
            <a:r>
              <a:rPr kumimoji="1" lang="ja-JP" altLang="en-US" dirty="0" smtClean="0"/>
              <a:t>ロシアの</a:t>
            </a:r>
            <a:r>
              <a:rPr kumimoji="1" lang="en-US" altLang="ja-JP" dirty="0" smtClean="0"/>
              <a:t>IP</a:t>
            </a:r>
            <a:r>
              <a:rPr kumimoji="1" lang="ja-JP" altLang="en-US" dirty="0" smtClean="0"/>
              <a:t>：</a:t>
            </a:r>
            <a:r>
              <a:rPr kumimoji="1" lang="en-US" altLang="ja-JP" dirty="0" smtClean="0"/>
              <a:t>1</a:t>
            </a:r>
            <a:r>
              <a:rPr kumimoji="1" lang="ja-JP" altLang="en-US" dirty="0" smtClean="0"/>
              <a:t>つ</a:t>
            </a:r>
            <a:endParaRPr kumimoji="1" lang="ja-JP" altLang="en-US" dirty="0"/>
          </a:p>
        </p:txBody>
      </p:sp>
    </p:spTree>
    <p:extLst>
      <p:ext uri="{BB962C8B-B14F-4D97-AF65-F5344CB8AC3E}">
        <p14:creationId xmlns:p14="http://schemas.microsoft.com/office/powerpoint/2010/main" val="3828285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508000" y="1799825"/>
            <a:ext cx="6447600" cy="990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accent1"/>
              </a:buClr>
              <a:buSzPts val="3600"/>
              <a:buFont typeface="Trebuchet MS"/>
              <a:buNone/>
            </a:pPr>
            <a:r>
              <a:rPr lang="en" sz="3600" b="0" i="0" u="none" strike="noStrike" cap="none">
                <a:solidFill>
                  <a:schemeClr val="accent1"/>
                </a:solidFill>
                <a:latin typeface="Trebuchet MS"/>
                <a:ea typeface="Trebuchet MS"/>
                <a:cs typeface="Trebuchet MS"/>
                <a:sym typeface="Trebuchet MS"/>
              </a:rPr>
              <a:t>研究の進捗報告</a:t>
            </a:r>
            <a:endParaRPr sz="3600" b="0" i="0" u="none" strike="noStrike" cap="none">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夏休間の宣言</a:t>
            </a:r>
            <a:endParaRPr kumimoji="1" lang="ja-JP" altLang="en-US" dirty="0"/>
          </a:p>
        </p:txBody>
      </p:sp>
      <p:sp>
        <p:nvSpPr>
          <p:cNvPr id="3" name="テキスト プレースホルダー 2"/>
          <p:cNvSpPr>
            <a:spLocks noGrp="1"/>
          </p:cNvSpPr>
          <p:nvPr>
            <p:ph type="body" idx="1"/>
          </p:nvPr>
        </p:nvSpPr>
        <p:spPr/>
        <p:txBody>
          <a:bodyPr/>
          <a:lstStyle/>
          <a:p>
            <a:pPr marL="501650" indent="-342900">
              <a:buFont typeface="+mj-lt"/>
              <a:buAutoNum type="arabicPeriod"/>
            </a:pPr>
            <a:r>
              <a:rPr kumimoji="1" lang="ja-JP" altLang="en-US" dirty="0"/>
              <a:t>詳細設計と理論的証明</a:t>
            </a:r>
            <a:endParaRPr kumimoji="1" lang="en-US" altLang="ja-JP" dirty="0"/>
          </a:p>
          <a:p>
            <a:pPr marL="958850" lvl="1" indent="-342900"/>
            <a:r>
              <a:rPr kumimoji="1" lang="ja-JP" altLang="en-US" dirty="0"/>
              <a:t>進捗発表会の時に発表した作業計画通りに，</a:t>
            </a:r>
            <a:r>
              <a:rPr kumimoji="1" lang="en-US" altLang="ja-JP" dirty="0"/>
              <a:t>10</a:t>
            </a:r>
            <a:r>
              <a:rPr kumimoji="1" lang="ja-JP" altLang="en-US" dirty="0"/>
              <a:t>月前までに設定とどんな問題があってどうやって解決するかを考えること</a:t>
            </a:r>
            <a:endParaRPr kumimoji="1" lang="en-US" altLang="ja-JP" dirty="0"/>
          </a:p>
          <a:p>
            <a:pPr marL="958850" lvl="1" indent="-342900"/>
            <a:r>
              <a:rPr kumimoji="1" lang="ja-JP" altLang="en-US" dirty="0"/>
              <a:t>攻撃方法と解決すべき問題をもっと考えること</a:t>
            </a:r>
          </a:p>
          <a:p>
            <a:pPr marL="501650" indent="-342900">
              <a:buFont typeface="+mj-lt"/>
              <a:buAutoNum type="arabicPeriod"/>
            </a:pPr>
            <a:r>
              <a:rPr kumimoji="1" lang="en-US" altLang="ja-JP" dirty="0" err="1"/>
              <a:t>NextCloud</a:t>
            </a:r>
            <a:r>
              <a:rPr kumimoji="1" lang="ja-JP" altLang="en-US" dirty="0"/>
              <a:t>サーバと</a:t>
            </a:r>
            <a:r>
              <a:rPr kumimoji="1" lang="en-US" altLang="ja-JP" dirty="0"/>
              <a:t>Drobo</a:t>
            </a:r>
            <a:r>
              <a:rPr kumimoji="1" lang="ja-JP" altLang="en-US" dirty="0"/>
              <a:t>のセットアップガイドマニュアル作成</a:t>
            </a:r>
            <a:endParaRPr kumimoji="1" lang="en-US" altLang="ja-JP" dirty="0"/>
          </a:p>
        </p:txBody>
      </p:sp>
    </p:spTree>
    <p:extLst>
      <p:ext uri="{BB962C8B-B14F-4D97-AF65-F5344CB8AC3E}">
        <p14:creationId xmlns:p14="http://schemas.microsoft.com/office/powerpoint/2010/main" val="4106585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解決したい問題と考えられる攻撃</a:t>
            </a:r>
          </a:p>
        </p:txBody>
      </p:sp>
      <p:sp>
        <p:nvSpPr>
          <p:cNvPr id="3" name="テキスト プレースホルダー 2"/>
          <p:cNvSpPr>
            <a:spLocks noGrp="1"/>
          </p:cNvSpPr>
          <p:nvPr>
            <p:ph type="body" idx="1"/>
          </p:nvPr>
        </p:nvSpPr>
        <p:spPr>
          <a:xfrm>
            <a:off x="508000" y="1347059"/>
            <a:ext cx="6447600" cy="2910600"/>
          </a:xfrm>
        </p:spPr>
        <p:txBody>
          <a:bodyPr/>
          <a:lstStyle/>
          <a:p>
            <a:pPr marL="158750" indent="0">
              <a:buNone/>
            </a:pPr>
            <a:r>
              <a:rPr kumimoji="1" lang="ja-JP" altLang="en-US" u="sng" dirty="0"/>
              <a:t>問題</a:t>
            </a:r>
            <a:endParaRPr kumimoji="1" lang="en-US" altLang="ja-JP" u="sng" dirty="0"/>
          </a:p>
          <a:p>
            <a:r>
              <a:rPr kumimoji="1" lang="en-US" altLang="ja-JP" sz="1200" dirty="0"/>
              <a:t>Online</a:t>
            </a:r>
            <a:r>
              <a:rPr kumimoji="1" lang="ja-JP" altLang="en-US" sz="1200" dirty="0"/>
              <a:t>と</a:t>
            </a:r>
            <a:r>
              <a:rPr kumimoji="1" lang="en-US" altLang="ja-JP" sz="1200" dirty="0"/>
              <a:t>Offline</a:t>
            </a:r>
            <a:r>
              <a:rPr kumimoji="1" lang="ja-JP" altLang="en-US" sz="1200" dirty="0"/>
              <a:t>でも安全に開発できる環境</a:t>
            </a:r>
            <a:endParaRPr kumimoji="1" lang="en-US" altLang="ja-JP" sz="1200" dirty="0"/>
          </a:p>
          <a:p>
            <a:r>
              <a:rPr kumimoji="1" lang="en-US" altLang="ja-JP" sz="1200" dirty="0"/>
              <a:t>Nextcloud</a:t>
            </a:r>
            <a:r>
              <a:rPr kumimoji="1" lang="ja-JP" altLang="en-US" sz="1200" dirty="0"/>
              <a:t>アカウントを</a:t>
            </a:r>
            <a:r>
              <a:rPr kumimoji="1" lang="ja-JP" altLang="en-US" sz="1200" dirty="0" smtClean="0"/>
              <a:t>持ってる人に共有</a:t>
            </a:r>
            <a:r>
              <a:rPr kumimoji="1" lang="ja-JP" altLang="en-US" sz="1200" dirty="0"/>
              <a:t>したい</a:t>
            </a:r>
            <a:endParaRPr kumimoji="1" lang="en-US" altLang="ja-JP" sz="1200" dirty="0"/>
          </a:p>
          <a:p>
            <a:r>
              <a:rPr kumimoji="1" lang="ja-JP" altLang="en-US" sz="1200" dirty="0"/>
              <a:t>アクセスはできるが，許可のない秘密情報にアクセスできない権限設定</a:t>
            </a:r>
            <a:endParaRPr kumimoji="1" lang="en-US" altLang="ja-JP" sz="1200" dirty="0"/>
          </a:p>
          <a:p>
            <a:r>
              <a:rPr kumimoji="1" lang="ja-JP" altLang="en-US" sz="1200" dirty="0"/>
              <a:t>鍵管理は簡単</a:t>
            </a:r>
            <a:endParaRPr kumimoji="1" lang="en-US" altLang="ja-JP" sz="1200" dirty="0"/>
          </a:p>
          <a:p>
            <a:r>
              <a:rPr kumimoji="1" lang="ja-JP" altLang="en-US" sz="1200" dirty="0"/>
              <a:t>ユーザをグループ単位で管理</a:t>
            </a:r>
            <a:endParaRPr kumimoji="1" lang="en-US" altLang="ja-JP" sz="1200" dirty="0"/>
          </a:p>
          <a:p>
            <a:r>
              <a:rPr kumimoji="1" lang="ja-JP" altLang="en-US" sz="1200" u="sng" dirty="0"/>
              <a:t>ユーザの方ではできるだけ負担をかからない</a:t>
            </a:r>
            <a:endParaRPr kumimoji="1" lang="en-US" altLang="ja-JP" sz="1200" u="sng" dirty="0"/>
          </a:p>
          <a:p>
            <a:pPr marL="158750" indent="0">
              <a:buNone/>
            </a:pPr>
            <a:r>
              <a:rPr kumimoji="1" lang="ja-JP" altLang="en-US" u="sng" dirty="0"/>
              <a:t>攻撃</a:t>
            </a:r>
            <a:endParaRPr kumimoji="1" lang="en-US" altLang="ja-JP" u="sng" dirty="0"/>
          </a:p>
          <a:p>
            <a:r>
              <a:rPr kumimoji="1" lang="en-US" altLang="ja-JP" sz="1200" dirty="0"/>
              <a:t>PC</a:t>
            </a:r>
            <a:r>
              <a:rPr kumimoji="1" lang="ja-JP" altLang="en-US" sz="1200" dirty="0"/>
              <a:t>が盗まれ，ハッキングされなど</a:t>
            </a:r>
            <a:r>
              <a:rPr kumimoji="1" lang="ja-JP" altLang="en-US" sz="1200" dirty="0" smtClean="0"/>
              <a:t>でユーザのローカル</a:t>
            </a:r>
            <a:r>
              <a:rPr kumimoji="1" lang="ja-JP" altLang="en-US" sz="1200" dirty="0"/>
              <a:t>に侵入</a:t>
            </a:r>
            <a:endParaRPr kumimoji="1" lang="en-US" altLang="ja-JP" sz="1200" dirty="0"/>
          </a:p>
          <a:p>
            <a:r>
              <a:rPr kumimoji="1" lang="ja-JP" altLang="en-US" sz="1200" b="1" dirty="0"/>
              <a:t>データ送信している時，盗聴される</a:t>
            </a:r>
            <a:endParaRPr kumimoji="1" lang="en-US" altLang="ja-JP" sz="1200" b="1" dirty="0"/>
          </a:p>
          <a:p>
            <a:r>
              <a:rPr kumimoji="1" lang="ja-JP" altLang="en-US" sz="1200" b="1" dirty="0"/>
              <a:t>仮に他のパソコンで作業をやることになった．終わりの時にファイルを削除することを忘れた，または完全に消していない．</a:t>
            </a:r>
            <a:endParaRPr kumimoji="1" lang="en-US" altLang="ja-JP" sz="1200" b="1" dirty="0"/>
          </a:p>
        </p:txBody>
      </p:sp>
    </p:spTree>
    <p:extLst>
      <p:ext uri="{BB962C8B-B14F-4D97-AF65-F5344CB8AC3E}">
        <p14:creationId xmlns:p14="http://schemas.microsoft.com/office/powerpoint/2010/main" val="283117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情報整理</a:t>
            </a:r>
          </a:p>
        </p:txBody>
      </p:sp>
      <p:sp>
        <p:nvSpPr>
          <p:cNvPr id="3" name="テキスト プレースホルダー 2"/>
          <p:cNvSpPr>
            <a:spLocks noGrp="1"/>
          </p:cNvSpPr>
          <p:nvPr>
            <p:ph type="body" idx="1"/>
          </p:nvPr>
        </p:nvSpPr>
        <p:spPr/>
        <p:txBody>
          <a:bodyPr/>
          <a:lstStyle/>
          <a:p>
            <a:pPr marL="158750" indent="0">
              <a:buNone/>
            </a:pPr>
            <a:r>
              <a:rPr kumimoji="1" lang="ja-JP" altLang="en-US" dirty="0"/>
              <a:t>サーバ</a:t>
            </a:r>
            <a:r>
              <a:rPr kumimoji="1" lang="en-US" altLang="ja-JP" dirty="0"/>
              <a:t>	</a:t>
            </a:r>
            <a:r>
              <a:rPr kumimoji="1" lang="ja-JP" altLang="en-US" dirty="0"/>
              <a:t>：</a:t>
            </a:r>
            <a:r>
              <a:rPr kumimoji="1" lang="en-US" altLang="ja-JP" dirty="0"/>
              <a:t>Nextcloud</a:t>
            </a:r>
            <a:r>
              <a:rPr kumimoji="1" lang="ja-JP" altLang="en-US" dirty="0" err="1" smtClean="0"/>
              <a:t>，</a:t>
            </a:r>
            <a:r>
              <a:rPr kumimoji="1" lang="en-US" altLang="ja-JP" dirty="0" smtClean="0"/>
              <a:t>Git</a:t>
            </a:r>
            <a:endParaRPr kumimoji="1" lang="en-US" altLang="ja-JP" dirty="0"/>
          </a:p>
          <a:p>
            <a:pPr marL="158750" indent="0">
              <a:buNone/>
            </a:pPr>
            <a:r>
              <a:rPr kumimoji="1" lang="ja-JP" altLang="en-US" dirty="0"/>
              <a:t>開発環境</a:t>
            </a:r>
            <a:r>
              <a:rPr kumimoji="1" lang="en-US" altLang="ja-JP" dirty="0"/>
              <a:t>	</a:t>
            </a:r>
            <a:r>
              <a:rPr kumimoji="1" lang="ja-JP" altLang="en-US" dirty="0"/>
              <a:t>：ローカル．ネットワーク接続</a:t>
            </a:r>
            <a:endParaRPr kumimoji="1" lang="en-US" altLang="ja-JP" dirty="0"/>
          </a:p>
          <a:p>
            <a:pPr marL="158750" indent="0">
              <a:buNone/>
            </a:pPr>
            <a:r>
              <a:rPr kumimoji="1" lang="ja-JP" altLang="en-US" dirty="0"/>
              <a:t>共有</a:t>
            </a:r>
            <a:r>
              <a:rPr kumimoji="1" lang="en-US" altLang="ja-JP" dirty="0"/>
              <a:t>	</a:t>
            </a:r>
            <a:r>
              <a:rPr kumimoji="1" lang="ja-JP" altLang="en-US" dirty="0"/>
              <a:t>：ネットワーク経由</a:t>
            </a:r>
            <a:endParaRPr kumimoji="1" lang="en-US" altLang="ja-JP" dirty="0"/>
          </a:p>
          <a:p>
            <a:pPr marL="158750" indent="0">
              <a:buNone/>
            </a:pPr>
            <a:r>
              <a:rPr kumimoji="1" lang="ja-JP" altLang="en-US" dirty="0"/>
              <a:t>通信</a:t>
            </a:r>
            <a:r>
              <a:rPr kumimoji="1" lang="en-US" altLang="ja-JP" dirty="0"/>
              <a:t>	</a:t>
            </a:r>
            <a:r>
              <a:rPr kumimoji="1" lang="ja-JP" altLang="en-US" dirty="0"/>
              <a:t>：</a:t>
            </a:r>
            <a:r>
              <a:rPr kumimoji="1" lang="en-US" altLang="ja-JP" dirty="0"/>
              <a:t>SSH</a:t>
            </a:r>
            <a:r>
              <a:rPr kumimoji="1" lang="ja-JP" altLang="en-US" dirty="0" err="1" smtClean="0"/>
              <a:t>，</a:t>
            </a:r>
            <a:r>
              <a:rPr kumimoji="1" lang="en-US" altLang="ja-JP" dirty="0" smtClean="0"/>
              <a:t>HTTPS</a:t>
            </a:r>
            <a:endParaRPr kumimoji="1" lang="en-US" altLang="ja-JP" dirty="0"/>
          </a:p>
          <a:p>
            <a:pPr marL="158750" indent="0">
              <a:buNone/>
            </a:pPr>
            <a:r>
              <a:rPr kumimoji="1" lang="ja-JP" altLang="en-US" dirty="0"/>
              <a:t>守る対象</a:t>
            </a:r>
            <a:r>
              <a:rPr kumimoji="1" lang="en-US" altLang="ja-JP" dirty="0"/>
              <a:t>	</a:t>
            </a:r>
            <a:r>
              <a:rPr kumimoji="1" lang="ja-JP" altLang="en-US" dirty="0" smtClean="0"/>
              <a:t>：</a:t>
            </a:r>
            <a:r>
              <a:rPr kumimoji="1" lang="en-US" altLang="ja-JP" dirty="0" smtClean="0"/>
              <a:t>Git</a:t>
            </a:r>
            <a:r>
              <a:rPr kumimoji="1" lang="ja-JP" altLang="en-US" dirty="0" smtClean="0"/>
              <a:t>サーバと</a:t>
            </a:r>
            <a:r>
              <a:rPr kumimoji="1" lang="ja-JP" altLang="en-US" dirty="0"/>
              <a:t>ローカル</a:t>
            </a:r>
            <a:endParaRPr kumimoji="1" lang="en-US" altLang="ja-JP" dirty="0"/>
          </a:p>
          <a:p>
            <a:pPr marL="158750" indent="0">
              <a:buNone/>
            </a:pPr>
            <a:r>
              <a:rPr kumimoji="1" lang="ja-JP" altLang="en-US" dirty="0"/>
              <a:t>利用者</a:t>
            </a:r>
            <a:r>
              <a:rPr kumimoji="1" lang="en-US" altLang="ja-JP" dirty="0"/>
              <a:t>	</a:t>
            </a:r>
            <a:r>
              <a:rPr kumimoji="1" lang="ja-JP" altLang="en-US" dirty="0"/>
              <a:t>：リポジトリの作成者と共同者（</a:t>
            </a:r>
            <a:r>
              <a:rPr kumimoji="1" lang="en-US" altLang="ja-JP" dirty="0"/>
              <a:t>Nextcloud</a:t>
            </a:r>
            <a:r>
              <a:rPr kumimoji="1" lang="ja-JP" altLang="en-US" dirty="0"/>
              <a:t>アカウント持ち</a:t>
            </a:r>
            <a:r>
              <a:rPr kumimoji="1" lang="ja-JP" altLang="en-US" dirty="0" smtClean="0"/>
              <a:t>）</a:t>
            </a:r>
            <a:endParaRPr kumimoji="1" lang="en-US" altLang="ja-JP" dirty="0"/>
          </a:p>
          <a:p>
            <a:pPr marL="158750" indent="0">
              <a:buNone/>
            </a:pPr>
            <a:r>
              <a:rPr kumimoji="1" lang="ja-JP" altLang="en-US" dirty="0"/>
              <a:t>鍵保存</a:t>
            </a:r>
            <a:r>
              <a:rPr kumimoji="1" lang="en-US" altLang="ja-JP" dirty="0"/>
              <a:t>	</a:t>
            </a:r>
            <a:r>
              <a:rPr kumimoji="1" lang="ja-JP" altLang="en-US" dirty="0"/>
              <a:t>：鍵は全て</a:t>
            </a:r>
            <a:r>
              <a:rPr kumimoji="1" lang="en-US" altLang="ja-JP" dirty="0"/>
              <a:t>Nextcloud</a:t>
            </a:r>
            <a:r>
              <a:rPr kumimoji="1" lang="ja-JP" altLang="en-US" dirty="0"/>
              <a:t>に保存．</a:t>
            </a:r>
            <a:r>
              <a:rPr kumimoji="1" lang="en-US" altLang="ja-JP" dirty="0"/>
              <a:t>SSL</a:t>
            </a:r>
            <a:r>
              <a:rPr kumimoji="1" lang="ja-JP" altLang="en-US" dirty="0"/>
              <a:t>で送信</a:t>
            </a:r>
            <a:endParaRPr kumimoji="1" lang="en-US" altLang="ja-JP" dirty="0"/>
          </a:p>
        </p:txBody>
      </p:sp>
    </p:spTree>
    <p:extLst>
      <p:ext uri="{BB962C8B-B14F-4D97-AF65-F5344CB8AC3E}">
        <p14:creationId xmlns:p14="http://schemas.microsoft.com/office/powerpoint/2010/main" val="2116724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B97956-9784-764D-A52D-B1CA9A346CA2}"/>
              </a:ext>
            </a:extLst>
          </p:cNvPr>
          <p:cNvSpPr>
            <a:spLocks noGrp="1"/>
          </p:cNvSpPr>
          <p:nvPr>
            <p:ph type="title"/>
          </p:nvPr>
        </p:nvSpPr>
        <p:spPr/>
        <p:txBody>
          <a:bodyPr/>
          <a:lstStyle/>
          <a:p>
            <a:r>
              <a:rPr lang="ja-JP" altLang="en-US"/>
              <a:t>新しいモデル</a:t>
            </a:r>
            <a:endParaRPr lang="en-US" dirty="0"/>
          </a:p>
        </p:txBody>
      </p:sp>
      <p:sp>
        <p:nvSpPr>
          <p:cNvPr id="5" name="雲 4">
            <a:extLst>
              <a:ext uri="{FF2B5EF4-FFF2-40B4-BE49-F238E27FC236}">
                <a16:creationId xmlns:a16="http://schemas.microsoft.com/office/drawing/2014/main" xmlns="" id="{3A8E2B67-7BBF-D443-B361-FEC25359769F}"/>
              </a:ext>
            </a:extLst>
          </p:cNvPr>
          <p:cNvSpPr/>
          <p:nvPr/>
        </p:nvSpPr>
        <p:spPr>
          <a:xfrm>
            <a:off x="1569335" y="1375800"/>
            <a:ext cx="1254356" cy="704635"/>
          </a:xfrm>
          <a:prstGeom prst="cloud">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Nextcloud </a:t>
            </a:r>
            <a:r>
              <a:rPr kumimoji="1" lang="ja-JP" altLang="en-US" sz="1100" dirty="0"/>
              <a:t>サーバ</a:t>
            </a:r>
          </a:p>
        </p:txBody>
      </p:sp>
      <p:sp>
        <p:nvSpPr>
          <p:cNvPr id="6" name="正方形/長方形 6">
            <a:extLst>
              <a:ext uri="{FF2B5EF4-FFF2-40B4-BE49-F238E27FC236}">
                <a16:creationId xmlns:a16="http://schemas.microsoft.com/office/drawing/2014/main" xmlns="" id="{B8D066FB-44BD-6847-A61A-B3314CDC2825}"/>
              </a:ext>
            </a:extLst>
          </p:cNvPr>
          <p:cNvSpPr/>
          <p:nvPr/>
        </p:nvSpPr>
        <p:spPr>
          <a:xfrm>
            <a:off x="1742525" y="3788624"/>
            <a:ext cx="900000" cy="604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ユーザ</a:t>
            </a:r>
            <a:endParaRPr kumimoji="1" lang="ja-JP" altLang="en-US" dirty="0"/>
          </a:p>
        </p:txBody>
      </p:sp>
      <p:cxnSp>
        <p:nvCxnSpPr>
          <p:cNvPr id="7" name="直線矢印コネクタ 8">
            <a:extLst>
              <a:ext uri="{FF2B5EF4-FFF2-40B4-BE49-F238E27FC236}">
                <a16:creationId xmlns:a16="http://schemas.microsoft.com/office/drawing/2014/main" xmlns="" id="{D44DAB3F-81D7-AB4B-8BD1-060150577FA1}"/>
              </a:ext>
            </a:extLst>
          </p:cNvPr>
          <p:cNvCxnSpPr>
            <a:stCxn id="5" idx="1"/>
          </p:cNvCxnSpPr>
          <p:nvPr/>
        </p:nvCxnSpPr>
        <p:spPr>
          <a:xfrm flipH="1">
            <a:off x="2192525" y="2079685"/>
            <a:ext cx="3988" cy="1708939"/>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
        <p:nvSpPr>
          <p:cNvPr id="10" name="雲 4">
            <a:extLst>
              <a:ext uri="{FF2B5EF4-FFF2-40B4-BE49-F238E27FC236}">
                <a16:creationId xmlns:a16="http://schemas.microsoft.com/office/drawing/2014/main" xmlns="" id="{435ED50B-D704-824B-A4DA-EBD7A5F3CE24}"/>
              </a:ext>
            </a:extLst>
          </p:cNvPr>
          <p:cNvSpPr/>
          <p:nvPr/>
        </p:nvSpPr>
        <p:spPr>
          <a:xfrm>
            <a:off x="4259405" y="1375799"/>
            <a:ext cx="1254356" cy="704635"/>
          </a:xfrm>
          <a:prstGeom prst="cloud">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Git</a:t>
            </a:r>
          </a:p>
          <a:p>
            <a:pPr algn="ctr"/>
            <a:r>
              <a:rPr kumimoji="1" lang="ja-JP" altLang="en-US" sz="1100" dirty="0"/>
              <a:t>サーバ</a:t>
            </a:r>
          </a:p>
        </p:txBody>
      </p:sp>
      <p:cxnSp>
        <p:nvCxnSpPr>
          <p:cNvPr id="12" name="Straight Arrow Connector 11">
            <a:extLst>
              <a:ext uri="{FF2B5EF4-FFF2-40B4-BE49-F238E27FC236}">
                <a16:creationId xmlns:a16="http://schemas.microsoft.com/office/drawing/2014/main" xmlns="" id="{2353B703-72FC-F34D-A1C7-10932242CE48}"/>
              </a:ext>
            </a:extLst>
          </p:cNvPr>
          <p:cNvCxnSpPr>
            <a:stCxn id="5" idx="0"/>
            <a:endCxn id="10" idx="2"/>
          </p:cNvCxnSpPr>
          <p:nvPr/>
        </p:nvCxnSpPr>
        <p:spPr>
          <a:xfrm flipV="1">
            <a:off x="2822646" y="1728117"/>
            <a:ext cx="1440650" cy="1"/>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xmlns="" id="{233F60E7-6559-F444-A07B-80BA9E2E2DF1}"/>
              </a:ext>
            </a:extLst>
          </p:cNvPr>
          <p:cNvSpPr txBox="1"/>
          <p:nvPr/>
        </p:nvSpPr>
        <p:spPr>
          <a:xfrm>
            <a:off x="3193201" y="1333229"/>
            <a:ext cx="787395" cy="430887"/>
          </a:xfrm>
          <a:prstGeom prst="rect">
            <a:avLst/>
          </a:prstGeom>
          <a:noFill/>
        </p:spPr>
        <p:txBody>
          <a:bodyPr wrap="none" rtlCol="0">
            <a:spAutoFit/>
          </a:bodyPr>
          <a:lstStyle/>
          <a:p>
            <a:pPr algn="ctr"/>
            <a:r>
              <a:rPr lang="en-US" sz="1100" dirty="0"/>
              <a:t>Git</a:t>
            </a:r>
            <a:r>
              <a:rPr lang="ja-JP" altLang="en-US" sz="1100" dirty="0"/>
              <a:t>の通信</a:t>
            </a:r>
            <a:endParaRPr lang="en-US" altLang="ja-JP" sz="1100" dirty="0"/>
          </a:p>
          <a:p>
            <a:pPr algn="ctr"/>
            <a:r>
              <a:rPr lang="en-US" sz="1100" dirty="0"/>
              <a:t>SSH</a:t>
            </a:r>
          </a:p>
        </p:txBody>
      </p:sp>
      <p:sp>
        <p:nvSpPr>
          <p:cNvPr id="15" name="Rectangle 14">
            <a:extLst>
              <a:ext uri="{FF2B5EF4-FFF2-40B4-BE49-F238E27FC236}">
                <a16:creationId xmlns:a16="http://schemas.microsoft.com/office/drawing/2014/main" xmlns="" id="{5DADDAA4-AFF4-824E-910D-E16661A04A41}"/>
              </a:ext>
            </a:extLst>
          </p:cNvPr>
          <p:cNvSpPr/>
          <p:nvPr/>
        </p:nvSpPr>
        <p:spPr>
          <a:xfrm>
            <a:off x="1385740" y="1244338"/>
            <a:ext cx="4402318" cy="970961"/>
          </a:xfrm>
          <a:prstGeom prst="rect">
            <a:avLst/>
          </a:prstGeom>
          <a:no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xmlns="" id="{BABF6AC3-E4F9-2F4D-B21A-ECC7C6116D37}"/>
              </a:ext>
            </a:extLst>
          </p:cNvPr>
          <p:cNvSpPr txBox="1"/>
          <p:nvPr/>
        </p:nvSpPr>
        <p:spPr>
          <a:xfrm>
            <a:off x="4459441" y="1012179"/>
            <a:ext cx="1454244" cy="261610"/>
          </a:xfrm>
          <a:prstGeom prst="rect">
            <a:avLst/>
          </a:prstGeom>
          <a:noFill/>
        </p:spPr>
        <p:txBody>
          <a:bodyPr wrap="none" rtlCol="0">
            <a:spAutoFit/>
          </a:bodyPr>
          <a:lstStyle/>
          <a:p>
            <a:r>
              <a:rPr lang="ja-JP" altLang="en-US" sz="1100"/>
              <a:t>ローカルネトワーク</a:t>
            </a:r>
            <a:endParaRPr lang="en-US" sz="1100" dirty="0"/>
          </a:p>
        </p:txBody>
      </p:sp>
      <p:sp>
        <p:nvSpPr>
          <p:cNvPr id="20" name="TextBox 19">
            <a:extLst>
              <a:ext uri="{FF2B5EF4-FFF2-40B4-BE49-F238E27FC236}">
                <a16:creationId xmlns:a16="http://schemas.microsoft.com/office/drawing/2014/main" xmlns="" id="{150631CD-453D-EA4A-9FD2-13089DD12C37}"/>
              </a:ext>
            </a:extLst>
          </p:cNvPr>
          <p:cNvSpPr txBox="1"/>
          <p:nvPr/>
        </p:nvSpPr>
        <p:spPr>
          <a:xfrm>
            <a:off x="2159584" y="2447458"/>
            <a:ext cx="931665" cy="430887"/>
          </a:xfrm>
          <a:prstGeom prst="rect">
            <a:avLst/>
          </a:prstGeom>
          <a:noFill/>
        </p:spPr>
        <p:txBody>
          <a:bodyPr wrap="none" rtlCol="0">
            <a:spAutoFit/>
          </a:bodyPr>
          <a:lstStyle/>
          <a:p>
            <a:pPr algn="ctr"/>
            <a:r>
              <a:rPr lang="en-US" sz="1100" dirty="0"/>
              <a:t>Nextcloud</a:t>
            </a:r>
          </a:p>
          <a:p>
            <a:pPr algn="ctr"/>
            <a:r>
              <a:rPr lang="en-US" altLang="ja-JP" sz="1100" dirty="0"/>
              <a:t>HTTPS</a:t>
            </a:r>
            <a:r>
              <a:rPr lang="ja-JP" altLang="en-US" sz="1100" dirty="0"/>
              <a:t>通信</a:t>
            </a:r>
            <a:endParaRPr lang="en-US" sz="1100" dirty="0"/>
          </a:p>
        </p:txBody>
      </p:sp>
      <p:sp>
        <p:nvSpPr>
          <p:cNvPr id="21" name="TextBox 20">
            <a:extLst>
              <a:ext uri="{FF2B5EF4-FFF2-40B4-BE49-F238E27FC236}">
                <a16:creationId xmlns:a16="http://schemas.microsoft.com/office/drawing/2014/main" xmlns="" id="{50F747FF-E4E9-C24B-8796-77BC9F71AAE6}"/>
              </a:ext>
            </a:extLst>
          </p:cNvPr>
          <p:cNvSpPr txBox="1"/>
          <p:nvPr/>
        </p:nvSpPr>
        <p:spPr>
          <a:xfrm>
            <a:off x="2163555" y="3301443"/>
            <a:ext cx="1518364" cy="430887"/>
          </a:xfrm>
          <a:prstGeom prst="rect">
            <a:avLst/>
          </a:prstGeom>
          <a:noFill/>
        </p:spPr>
        <p:txBody>
          <a:bodyPr wrap="none" rtlCol="0">
            <a:spAutoFit/>
          </a:bodyPr>
          <a:lstStyle/>
          <a:p>
            <a:pPr algn="ctr"/>
            <a:r>
              <a:rPr lang="en-US" altLang="ja-JP" sz="1100" dirty="0" smtClean="0"/>
              <a:t>Nextcloud</a:t>
            </a:r>
            <a:r>
              <a:rPr lang="ja-JP" altLang="en-US" sz="1100" dirty="0" smtClean="0"/>
              <a:t>のファイル</a:t>
            </a:r>
            <a:endParaRPr lang="en-US" altLang="ja-JP" sz="1100" dirty="0"/>
          </a:p>
          <a:p>
            <a:pPr algn="ctr"/>
            <a:r>
              <a:rPr lang="ja-JP" altLang="en-US" sz="1100" dirty="0"/>
              <a:t>同期機能</a:t>
            </a:r>
            <a:endParaRPr lang="en-US" sz="1100" dirty="0"/>
          </a:p>
        </p:txBody>
      </p:sp>
      <p:sp>
        <p:nvSpPr>
          <p:cNvPr id="22" name="円弧 21"/>
          <p:cNvSpPr/>
          <p:nvPr/>
        </p:nvSpPr>
        <p:spPr>
          <a:xfrm>
            <a:off x="389790" y="1344774"/>
            <a:ext cx="1324800" cy="31842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389790" y="1142984"/>
            <a:ext cx="798032" cy="430887"/>
          </a:xfrm>
          <a:prstGeom prst="rect">
            <a:avLst/>
          </a:prstGeom>
          <a:noFill/>
        </p:spPr>
        <p:txBody>
          <a:bodyPr wrap="square" rtlCol="0">
            <a:spAutoFit/>
          </a:bodyPr>
          <a:lstStyle/>
          <a:p>
            <a:r>
              <a:rPr kumimoji="1" lang="ja-JP" altLang="en-US" sz="1100" dirty="0" smtClean="0"/>
              <a:t>提案方式のアプリ</a:t>
            </a:r>
            <a:endParaRPr kumimoji="1" lang="ja-JP" altLang="en-US" sz="1100" dirty="0"/>
          </a:p>
        </p:txBody>
      </p:sp>
      <p:cxnSp>
        <p:nvCxnSpPr>
          <p:cNvPr id="26" name="直線矢印コネクタ 54">
            <a:extLst>
              <a:ext uri="{FF2B5EF4-FFF2-40B4-BE49-F238E27FC236}">
                <a16:creationId xmlns:a16="http://schemas.microsoft.com/office/drawing/2014/main" xmlns="" id="{832D1420-3992-CA45-9C5D-DEA7E7EBE047}"/>
              </a:ext>
            </a:extLst>
          </p:cNvPr>
          <p:cNvCxnSpPr>
            <a:cxnSpLocks/>
          </p:cNvCxnSpPr>
          <p:nvPr/>
        </p:nvCxnSpPr>
        <p:spPr>
          <a:xfrm flipV="1">
            <a:off x="2642525" y="1915886"/>
            <a:ext cx="1616880" cy="7257"/>
          </a:xfrm>
          <a:prstGeom prst="straightConnector1">
            <a:avLst/>
          </a:prstGeom>
          <a:ln w="12700">
            <a:solidFill>
              <a:schemeClr val="dk1">
                <a:shade val="95000"/>
                <a:satMod val="105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2986639" y="1872727"/>
            <a:ext cx="928459" cy="261610"/>
          </a:xfrm>
          <a:prstGeom prst="rect">
            <a:avLst/>
          </a:prstGeom>
          <a:noFill/>
        </p:spPr>
        <p:txBody>
          <a:bodyPr wrap="none" rtlCol="0">
            <a:spAutoFit/>
          </a:bodyPr>
          <a:lstStyle/>
          <a:p>
            <a:r>
              <a:rPr kumimoji="1" lang="en-US" altLang="ja-JP" sz="1100" dirty="0" smtClean="0"/>
              <a:t>Git</a:t>
            </a:r>
            <a:r>
              <a:rPr kumimoji="1" lang="ja-JP" altLang="en-US" sz="1100" dirty="0" smtClean="0"/>
              <a:t>コマンド</a:t>
            </a:r>
            <a:endParaRPr kumimoji="1" lang="ja-JP" altLang="en-US" sz="1100" dirty="0"/>
          </a:p>
        </p:txBody>
      </p:sp>
      <p:cxnSp>
        <p:nvCxnSpPr>
          <p:cNvPr id="30" name="直線矢印コネクタ 54">
            <a:extLst>
              <a:ext uri="{FF2B5EF4-FFF2-40B4-BE49-F238E27FC236}">
                <a16:creationId xmlns:a16="http://schemas.microsoft.com/office/drawing/2014/main" xmlns="" id="{832D1420-3992-CA45-9C5D-DEA7E7EBE047}"/>
              </a:ext>
            </a:extLst>
          </p:cNvPr>
          <p:cNvCxnSpPr>
            <a:cxnSpLocks/>
          </p:cNvCxnSpPr>
          <p:nvPr/>
        </p:nvCxnSpPr>
        <p:spPr>
          <a:xfrm flipV="1">
            <a:off x="1885287" y="2023392"/>
            <a:ext cx="1570" cy="1765232"/>
          </a:xfrm>
          <a:prstGeom prst="straightConnector1">
            <a:avLst/>
          </a:prstGeom>
          <a:ln w="12700">
            <a:solidFill>
              <a:schemeClr val="dk1">
                <a:shade val="95000"/>
                <a:satMod val="105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33" name="テキスト ボックス 32"/>
          <p:cNvSpPr txBox="1"/>
          <p:nvPr/>
        </p:nvSpPr>
        <p:spPr>
          <a:xfrm>
            <a:off x="995590" y="2694691"/>
            <a:ext cx="928459" cy="430887"/>
          </a:xfrm>
          <a:prstGeom prst="rect">
            <a:avLst/>
          </a:prstGeom>
          <a:noFill/>
        </p:spPr>
        <p:txBody>
          <a:bodyPr wrap="none" rtlCol="0">
            <a:spAutoFit/>
          </a:bodyPr>
          <a:lstStyle/>
          <a:p>
            <a:pPr algn="ctr"/>
            <a:r>
              <a:rPr kumimoji="1" lang="en-US" altLang="ja-JP" sz="1100" dirty="0" smtClean="0"/>
              <a:t>Git</a:t>
            </a:r>
            <a:r>
              <a:rPr kumimoji="1" lang="ja-JP" altLang="en-US" sz="1100" dirty="0" smtClean="0"/>
              <a:t>コマンド</a:t>
            </a:r>
            <a:endParaRPr kumimoji="1" lang="en-US" altLang="ja-JP" sz="1100" dirty="0" smtClean="0"/>
          </a:p>
          <a:p>
            <a:pPr algn="ctr"/>
            <a:r>
              <a:rPr kumimoji="1" lang="ja-JP" altLang="en-US" sz="1100" dirty="0" smtClean="0"/>
              <a:t>を与える</a:t>
            </a:r>
            <a:endParaRPr kumimoji="1" lang="ja-JP" altLang="en-US" sz="1100" dirty="0"/>
          </a:p>
        </p:txBody>
      </p:sp>
    </p:spTree>
    <p:extLst>
      <p:ext uri="{BB962C8B-B14F-4D97-AF65-F5344CB8AC3E}">
        <p14:creationId xmlns:p14="http://schemas.microsoft.com/office/powerpoint/2010/main" val="266663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9" grpId="0"/>
      <p:bldP spid="20" grpId="0"/>
      <p:bldP spid="21" grpId="0"/>
      <p:bldP spid="22" grpId="0" animBg="1"/>
      <p:bldP spid="23" grpId="0"/>
      <p:bldP spid="29"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B97956-9784-764D-A52D-B1CA9A346CA2}"/>
              </a:ext>
            </a:extLst>
          </p:cNvPr>
          <p:cNvSpPr>
            <a:spLocks noGrp="1"/>
          </p:cNvSpPr>
          <p:nvPr>
            <p:ph type="title"/>
          </p:nvPr>
        </p:nvSpPr>
        <p:spPr/>
        <p:txBody>
          <a:bodyPr/>
          <a:lstStyle/>
          <a:p>
            <a:r>
              <a:rPr lang="ja-JP" altLang="en-US" dirty="0"/>
              <a:t>できれば</a:t>
            </a:r>
            <a:r>
              <a:rPr lang="ja-JP" altLang="en-US" dirty="0" smtClean="0"/>
              <a:t>いいモデル</a:t>
            </a:r>
            <a:r>
              <a:rPr lang="en-US" altLang="ja-JP" dirty="0" smtClean="0"/>
              <a:t>2</a:t>
            </a:r>
            <a:endParaRPr lang="en-US" dirty="0"/>
          </a:p>
        </p:txBody>
      </p:sp>
      <p:sp>
        <p:nvSpPr>
          <p:cNvPr id="5" name="雲 4">
            <a:extLst>
              <a:ext uri="{FF2B5EF4-FFF2-40B4-BE49-F238E27FC236}">
                <a16:creationId xmlns:a16="http://schemas.microsoft.com/office/drawing/2014/main" xmlns="" id="{3A8E2B67-7BBF-D443-B361-FEC25359769F}"/>
              </a:ext>
            </a:extLst>
          </p:cNvPr>
          <p:cNvSpPr/>
          <p:nvPr/>
        </p:nvSpPr>
        <p:spPr>
          <a:xfrm>
            <a:off x="1569335" y="1375800"/>
            <a:ext cx="1254356" cy="704635"/>
          </a:xfrm>
          <a:prstGeom prst="cloud">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Nextcloud </a:t>
            </a:r>
            <a:r>
              <a:rPr kumimoji="1" lang="ja-JP" altLang="en-US" sz="1100" dirty="0"/>
              <a:t>サーバ</a:t>
            </a:r>
          </a:p>
        </p:txBody>
      </p:sp>
      <p:sp>
        <p:nvSpPr>
          <p:cNvPr id="6" name="正方形/長方形 6">
            <a:extLst>
              <a:ext uri="{FF2B5EF4-FFF2-40B4-BE49-F238E27FC236}">
                <a16:creationId xmlns:a16="http://schemas.microsoft.com/office/drawing/2014/main" xmlns="" id="{B8D066FB-44BD-6847-A61A-B3314CDC2825}"/>
              </a:ext>
            </a:extLst>
          </p:cNvPr>
          <p:cNvSpPr/>
          <p:nvPr/>
        </p:nvSpPr>
        <p:spPr>
          <a:xfrm>
            <a:off x="1742525" y="3788624"/>
            <a:ext cx="900000" cy="6048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ユーザ</a:t>
            </a:r>
            <a:endParaRPr kumimoji="1" lang="ja-JP" altLang="en-US" dirty="0"/>
          </a:p>
        </p:txBody>
      </p:sp>
      <p:sp>
        <p:nvSpPr>
          <p:cNvPr id="10" name="雲 4">
            <a:extLst>
              <a:ext uri="{FF2B5EF4-FFF2-40B4-BE49-F238E27FC236}">
                <a16:creationId xmlns:a16="http://schemas.microsoft.com/office/drawing/2014/main" xmlns="" id="{435ED50B-D704-824B-A4DA-EBD7A5F3CE24}"/>
              </a:ext>
            </a:extLst>
          </p:cNvPr>
          <p:cNvSpPr/>
          <p:nvPr/>
        </p:nvSpPr>
        <p:spPr>
          <a:xfrm>
            <a:off x="4259405" y="1375799"/>
            <a:ext cx="1254356" cy="704635"/>
          </a:xfrm>
          <a:prstGeom prst="cloud">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Git</a:t>
            </a:r>
          </a:p>
          <a:p>
            <a:pPr algn="ctr"/>
            <a:r>
              <a:rPr kumimoji="1" lang="ja-JP" altLang="en-US" sz="1100" dirty="0"/>
              <a:t>サーバ</a:t>
            </a:r>
          </a:p>
        </p:txBody>
      </p:sp>
      <p:cxnSp>
        <p:nvCxnSpPr>
          <p:cNvPr id="12" name="Straight Arrow Connector 11">
            <a:extLst>
              <a:ext uri="{FF2B5EF4-FFF2-40B4-BE49-F238E27FC236}">
                <a16:creationId xmlns:a16="http://schemas.microsoft.com/office/drawing/2014/main" xmlns="" id="{2353B703-72FC-F34D-A1C7-10932242CE48}"/>
              </a:ext>
            </a:extLst>
          </p:cNvPr>
          <p:cNvCxnSpPr>
            <a:stCxn id="5" idx="0"/>
            <a:endCxn id="10" idx="2"/>
          </p:cNvCxnSpPr>
          <p:nvPr/>
        </p:nvCxnSpPr>
        <p:spPr>
          <a:xfrm flipV="1">
            <a:off x="2822646" y="1728117"/>
            <a:ext cx="1440650" cy="1"/>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xmlns="" id="{233F60E7-6559-F444-A07B-80BA9E2E2DF1}"/>
              </a:ext>
            </a:extLst>
          </p:cNvPr>
          <p:cNvSpPr txBox="1"/>
          <p:nvPr/>
        </p:nvSpPr>
        <p:spPr>
          <a:xfrm>
            <a:off x="3026022" y="1447800"/>
            <a:ext cx="1031051" cy="261610"/>
          </a:xfrm>
          <a:prstGeom prst="rect">
            <a:avLst/>
          </a:prstGeom>
          <a:noFill/>
        </p:spPr>
        <p:txBody>
          <a:bodyPr wrap="none" rtlCol="0">
            <a:spAutoFit/>
          </a:bodyPr>
          <a:lstStyle/>
          <a:p>
            <a:pPr algn="ctr"/>
            <a:r>
              <a:rPr lang="ja-JP" altLang="en-US" sz="1100"/>
              <a:t>ファイル送信</a:t>
            </a:r>
            <a:endParaRPr lang="en-US" altLang="ja-JP" sz="1100" dirty="0"/>
          </a:p>
        </p:txBody>
      </p:sp>
      <p:sp>
        <p:nvSpPr>
          <p:cNvPr id="15" name="Rectangle 14">
            <a:extLst>
              <a:ext uri="{FF2B5EF4-FFF2-40B4-BE49-F238E27FC236}">
                <a16:creationId xmlns:a16="http://schemas.microsoft.com/office/drawing/2014/main" xmlns="" id="{5DADDAA4-AFF4-824E-910D-E16661A04A41}"/>
              </a:ext>
            </a:extLst>
          </p:cNvPr>
          <p:cNvSpPr/>
          <p:nvPr/>
        </p:nvSpPr>
        <p:spPr>
          <a:xfrm>
            <a:off x="1385740" y="1244338"/>
            <a:ext cx="4402318" cy="970961"/>
          </a:xfrm>
          <a:prstGeom prst="rect">
            <a:avLst/>
          </a:prstGeom>
          <a:no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xmlns="" id="{BABF6AC3-E4F9-2F4D-B21A-ECC7C6116D37}"/>
              </a:ext>
            </a:extLst>
          </p:cNvPr>
          <p:cNvSpPr txBox="1"/>
          <p:nvPr/>
        </p:nvSpPr>
        <p:spPr>
          <a:xfrm>
            <a:off x="4459441" y="1012179"/>
            <a:ext cx="1454244" cy="261610"/>
          </a:xfrm>
          <a:prstGeom prst="rect">
            <a:avLst/>
          </a:prstGeom>
          <a:noFill/>
        </p:spPr>
        <p:txBody>
          <a:bodyPr wrap="none" rtlCol="0">
            <a:spAutoFit/>
          </a:bodyPr>
          <a:lstStyle/>
          <a:p>
            <a:r>
              <a:rPr lang="ja-JP" altLang="en-US" sz="1100"/>
              <a:t>ローカルネトワーク</a:t>
            </a:r>
            <a:endParaRPr lang="en-US" sz="1100" dirty="0"/>
          </a:p>
        </p:txBody>
      </p:sp>
      <p:sp>
        <p:nvSpPr>
          <p:cNvPr id="21" name="TextBox 20">
            <a:extLst>
              <a:ext uri="{FF2B5EF4-FFF2-40B4-BE49-F238E27FC236}">
                <a16:creationId xmlns:a16="http://schemas.microsoft.com/office/drawing/2014/main" xmlns="" id="{50F747FF-E4E9-C24B-8796-77BC9F71AAE6}"/>
              </a:ext>
            </a:extLst>
          </p:cNvPr>
          <p:cNvSpPr txBox="1"/>
          <p:nvPr/>
        </p:nvSpPr>
        <p:spPr>
          <a:xfrm>
            <a:off x="1269597" y="3326711"/>
            <a:ext cx="889987" cy="430887"/>
          </a:xfrm>
          <a:prstGeom prst="rect">
            <a:avLst/>
          </a:prstGeom>
          <a:noFill/>
        </p:spPr>
        <p:txBody>
          <a:bodyPr wrap="none" rtlCol="0">
            <a:spAutoFit/>
          </a:bodyPr>
          <a:lstStyle/>
          <a:p>
            <a:pPr algn="ctr"/>
            <a:r>
              <a:rPr lang="ja-JP" altLang="en-US" sz="1100"/>
              <a:t>ファイルの</a:t>
            </a:r>
            <a:endParaRPr lang="en-US" altLang="ja-JP" sz="1100" dirty="0"/>
          </a:p>
          <a:p>
            <a:pPr algn="ctr"/>
            <a:r>
              <a:rPr lang="ja-JP" altLang="en-US" sz="1100"/>
              <a:t>同期機能</a:t>
            </a:r>
            <a:endParaRPr lang="en-US" sz="1100" dirty="0"/>
          </a:p>
        </p:txBody>
      </p:sp>
      <p:cxnSp>
        <p:nvCxnSpPr>
          <p:cNvPr id="14" name="直線矢印コネクタ 54">
            <a:extLst>
              <a:ext uri="{FF2B5EF4-FFF2-40B4-BE49-F238E27FC236}">
                <a16:creationId xmlns:a16="http://schemas.microsoft.com/office/drawing/2014/main" xmlns="" id="{832D1420-3992-CA45-9C5D-DEA7E7EBE047}"/>
              </a:ext>
            </a:extLst>
          </p:cNvPr>
          <p:cNvCxnSpPr>
            <a:cxnSpLocks/>
            <a:stCxn id="6" idx="3"/>
            <a:endCxn id="10" idx="1"/>
          </p:cNvCxnSpPr>
          <p:nvPr/>
        </p:nvCxnSpPr>
        <p:spPr>
          <a:xfrm flipV="1">
            <a:off x="2642525" y="2079684"/>
            <a:ext cx="2244058" cy="2011340"/>
          </a:xfrm>
          <a:prstGeom prst="straightConnector1">
            <a:avLst/>
          </a:prstGeom>
          <a:ln w="12700">
            <a:solidFill>
              <a:schemeClr val="dk1">
                <a:shade val="95000"/>
                <a:satMod val="105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xmlns="" id="{C9494632-74D2-4E4E-AC63-07DFB566EF39}"/>
              </a:ext>
            </a:extLst>
          </p:cNvPr>
          <p:cNvSpPr txBox="1"/>
          <p:nvPr/>
        </p:nvSpPr>
        <p:spPr>
          <a:xfrm>
            <a:off x="3237829" y="3085354"/>
            <a:ext cx="1697901" cy="600164"/>
          </a:xfrm>
          <a:prstGeom prst="rect">
            <a:avLst/>
          </a:prstGeom>
          <a:noFill/>
        </p:spPr>
        <p:txBody>
          <a:bodyPr wrap="none" rtlCol="0">
            <a:spAutoFit/>
          </a:bodyPr>
          <a:lstStyle/>
          <a:p>
            <a:pPr algn="ctr"/>
            <a:r>
              <a:rPr lang="en-US" sz="1100" dirty="0"/>
              <a:t>Git</a:t>
            </a:r>
            <a:r>
              <a:rPr lang="ja-JP" altLang="en-US" sz="1100" dirty="0"/>
              <a:t>の通信</a:t>
            </a:r>
            <a:endParaRPr lang="en-US" altLang="ja-JP" sz="1100" dirty="0"/>
          </a:p>
          <a:p>
            <a:pPr algn="ctr"/>
            <a:r>
              <a:rPr lang="en-US" sz="1100" dirty="0"/>
              <a:t>SSH</a:t>
            </a:r>
            <a:br>
              <a:rPr lang="en-US" sz="1100" dirty="0"/>
            </a:br>
            <a:r>
              <a:rPr lang="en-US" sz="1100" dirty="0"/>
              <a:t>CUI</a:t>
            </a:r>
            <a:r>
              <a:rPr lang="ja-JP" altLang="en-US" sz="1100" dirty="0"/>
              <a:t>のコマンド送信のみ</a:t>
            </a:r>
            <a:endParaRPr lang="en-US" sz="1100" dirty="0"/>
          </a:p>
        </p:txBody>
      </p:sp>
      <p:sp>
        <p:nvSpPr>
          <p:cNvPr id="17" name="円弧 16"/>
          <p:cNvSpPr/>
          <p:nvPr/>
        </p:nvSpPr>
        <p:spPr>
          <a:xfrm>
            <a:off x="389790" y="1344774"/>
            <a:ext cx="1324800" cy="31842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8" name="テキスト ボックス 17"/>
          <p:cNvSpPr txBox="1"/>
          <p:nvPr/>
        </p:nvSpPr>
        <p:spPr>
          <a:xfrm>
            <a:off x="389790" y="1142984"/>
            <a:ext cx="798032" cy="600164"/>
          </a:xfrm>
          <a:prstGeom prst="rect">
            <a:avLst/>
          </a:prstGeom>
          <a:noFill/>
        </p:spPr>
        <p:txBody>
          <a:bodyPr wrap="square" rtlCol="0">
            <a:spAutoFit/>
          </a:bodyPr>
          <a:lstStyle/>
          <a:p>
            <a:r>
              <a:rPr kumimoji="1" lang="ja-JP" altLang="en-US" sz="1100" dirty="0" smtClean="0"/>
              <a:t>提案方式のアプリ</a:t>
            </a:r>
            <a:endParaRPr kumimoji="1" lang="en-US" altLang="ja-JP" sz="1100" dirty="0" smtClean="0"/>
          </a:p>
          <a:p>
            <a:r>
              <a:rPr kumimoji="1" lang="en-US" altLang="ja-JP" sz="1100" dirty="0" smtClean="0"/>
              <a:t>(APP)</a:t>
            </a:r>
            <a:endParaRPr kumimoji="1" lang="ja-JP" altLang="en-US" sz="1100" dirty="0"/>
          </a:p>
        </p:txBody>
      </p:sp>
      <p:cxnSp>
        <p:nvCxnSpPr>
          <p:cNvPr id="22" name="直線矢印コネクタ 8">
            <a:extLst>
              <a:ext uri="{FF2B5EF4-FFF2-40B4-BE49-F238E27FC236}">
                <a16:creationId xmlns:a16="http://schemas.microsoft.com/office/drawing/2014/main" xmlns="" id="{D44DAB3F-81D7-AB4B-8BD1-060150577FA1}"/>
              </a:ext>
            </a:extLst>
          </p:cNvPr>
          <p:cNvCxnSpPr/>
          <p:nvPr/>
        </p:nvCxnSpPr>
        <p:spPr>
          <a:xfrm flipH="1">
            <a:off x="2192525" y="2079685"/>
            <a:ext cx="3988" cy="1708939"/>
          </a:xfrm>
          <a:prstGeom prst="straightConnector1">
            <a:avLst/>
          </a:prstGeom>
          <a:ln w="63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19">
            <a:extLst>
              <a:ext uri="{FF2B5EF4-FFF2-40B4-BE49-F238E27FC236}">
                <a16:creationId xmlns:a16="http://schemas.microsoft.com/office/drawing/2014/main" xmlns="" id="{150631CD-453D-EA4A-9FD2-13089DD12C37}"/>
              </a:ext>
            </a:extLst>
          </p:cNvPr>
          <p:cNvSpPr txBox="1"/>
          <p:nvPr/>
        </p:nvSpPr>
        <p:spPr>
          <a:xfrm>
            <a:off x="2159584" y="2447458"/>
            <a:ext cx="931665" cy="430887"/>
          </a:xfrm>
          <a:prstGeom prst="rect">
            <a:avLst/>
          </a:prstGeom>
          <a:noFill/>
        </p:spPr>
        <p:txBody>
          <a:bodyPr wrap="none" rtlCol="0">
            <a:spAutoFit/>
          </a:bodyPr>
          <a:lstStyle/>
          <a:p>
            <a:pPr algn="ctr"/>
            <a:r>
              <a:rPr lang="en-US" sz="1100" dirty="0"/>
              <a:t>Nextcloud</a:t>
            </a:r>
          </a:p>
          <a:p>
            <a:pPr algn="ctr"/>
            <a:r>
              <a:rPr lang="en-US" altLang="ja-JP" sz="1100" dirty="0"/>
              <a:t>HTTPS</a:t>
            </a:r>
            <a:r>
              <a:rPr lang="ja-JP" altLang="en-US" sz="1100" dirty="0"/>
              <a:t>通信</a:t>
            </a:r>
            <a:endParaRPr lang="en-US" sz="1100" dirty="0"/>
          </a:p>
        </p:txBody>
      </p:sp>
    </p:spTree>
    <p:extLst>
      <p:ext uri="{BB962C8B-B14F-4D97-AF65-F5344CB8AC3E}">
        <p14:creationId xmlns:p14="http://schemas.microsoft.com/office/powerpoint/2010/main" val="2270658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8318A-1C28-A54F-9C96-B5662E2385D9}"/>
              </a:ext>
            </a:extLst>
          </p:cNvPr>
          <p:cNvSpPr>
            <a:spLocks noGrp="1"/>
          </p:cNvSpPr>
          <p:nvPr>
            <p:ph type="title"/>
          </p:nvPr>
        </p:nvSpPr>
        <p:spPr/>
        <p:txBody>
          <a:bodyPr/>
          <a:lstStyle/>
          <a:p>
            <a:r>
              <a:rPr lang="en-US" dirty="0"/>
              <a:t>Git</a:t>
            </a:r>
            <a:r>
              <a:rPr lang="ja-JP" altLang="en-US" dirty="0"/>
              <a:t>サーバ</a:t>
            </a:r>
            <a:endParaRPr lang="en-US" dirty="0"/>
          </a:p>
        </p:txBody>
      </p:sp>
      <p:sp>
        <p:nvSpPr>
          <p:cNvPr id="3" name="Text Placeholder 2">
            <a:extLst>
              <a:ext uri="{FF2B5EF4-FFF2-40B4-BE49-F238E27FC236}">
                <a16:creationId xmlns:a16="http://schemas.microsoft.com/office/drawing/2014/main" xmlns="" id="{0B4D3E94-C27D-A240-9AD6-60314711F367}"/>
              </a:ext>
            </a:extLst>
          </p:cNvPr>
          <p:cNvSpPr>
            <a:spLocks noGrp="1"/>
          </p:cNvSpPr>
          <p:nvPr>
            <p:ph type="body" idx="1"/>
          </p:nvPr>
        </p:nvSpPr>
        <p:spPr/>
        <p:txBody>
          <a:bodyPr/>
          <a:lstStyle/>
          <a:p>
            <a:r>
              <a:rPr lang="en-US" altLang="ja-JP" dirty="0"/>
              <a:t>Git</a:t>
            </a:r>
            <a:r>
              <a:rPr lang="ja-JP" altLang="en-US" dirty="0"/>
              <a:t>サーバ側でリポジトリの情報「</a:t>
            </a:r>
            <a:r>
              <a:rPr lang="en-US" altLang="ja-JP" dirty="0"/>
              <a:t>Git-Objects</a:t>
            </a:r>
            <a:r>
              <a:rPr lang="ja-JP" altLang="en-US" dirty="0"/>
              <a:t>」のみを保存する．</a:t>
            </a:r>
            <a:endParaRPr lang="en-US" altLang="ja-JP" dirty="0"/>
          </a:p>
          <a:p>
            <a:r>
              <a:rPr lang="ja-JP" altLang="en-US" dirty="0"/>
              <a:t>効率を下がらないために，</a:t>
            </a:r>
            <a:r>
              <a:rPr lang="en-US" altLang="ja-JP" dirty="0"/>
              <a:t>Git-Objects</a:t>
            </a:r>
            <a:r>
              <a:rPr lang="ja-JP" altLang="en-US" dirty="0"/>
              <a:t>を暗号化することを選択できる．</a:t>
            </a:r>
            <a:endParaRPr lang="en-US" altLang="ja-JP" dirty="0"/>
          </a:p>
          <a:p>
            <a:r>
              <a:rPr lang="en-US" dirty="0"/>
              <a:t>Git</a:t>
            </a:r>
            <a:r>
              <a:rPr lang="ja-JP" altLang="en-US" dirty="0"/>
              <a:t>サーバと</a:t>
            </a:r>
            <a:r>
              <a:rPr lang="en-US" altLang="ja-JP" dirty="0"/>
              <a:t>Nextcloud</a:t>
            </a:r>
            <a:r>
              <a:rPr lang="ja-JP" altLang="en-US" dirty="0"/>
              <a:t>サーバの間の通信は自動的に鍵生成し，</a:t>
            </a:r>
            <a:r>
              <a:rPr lang="en-US" altLang="ja-JP" dirty="0"/>
              <a:t>SSH</a:t>
            </a:r>
            <a:r>
              <a:rPr lang="ja-JP" altLang="en-US" dirty="0"/>
              <a:t>安全通信を立てる．</a:t>
            </a:r>
            <a:endParaRPr lang="en-US" altLang="ja-JP" dirty="0"/>
          </a:p>
          <a:p>
            <a:endParaRPr lang="en-US" dirty="0"/>
          </a:p>
        </p:txBody>
      </p:sp>
    </p:spTree>
    <p:extLst>
      <p:ext uri="{BB962C8B-B14F-4D97-AF65-F5344CB8AC3E}">
        <p14:creationId xmlns:p14="http://schemas.microsoft.com/office/powerpoint/2010/main" val="3334490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3053A-B186-B44B-A765-47C5F2DB44F4}"/>
              </a:ext>
            </a:extLst>
          </p:cNvPr>
          <p:cNvSpPr>
            <a:spLocks noGrp="1"/>
          </p:cNvSpPr>
          <p:nvPr>
            <p:ph type="title"/>
          </p:nvPr>
        </p:nvSpPr>
        <p:spPr/>
        <p:txBody>
          <a:bodyPr/>
          <a:lstStyle/>
          <a:p>
            <a:r>
              <a:rPr lang="en-US" dirty="0"/>
              <a:t>Nextcloud</a:t>
            </a:r>
            <a:r>
              <a:rPr lang="ja-JP" altLang="en-US" dirty="0"/>
              <a:t>サーバ</a:t>
            </a:r>
            <a:endParaRPr lang="en-US" dirty="0"/>
          </a:p>
        </p:txBody>
      </p:sp>
      <p:sp>
        <p:nvSpPr>
          <p:cNvPr id="3" name="Text Placeholder 2">
            <a:extLst>
              <a:ext uri="{FF2B5EF4-FFF2-40B4-BE49-F238E27FC236}">
                <a16:creationId xmlns:a16="http://schemas.microsoft.com/office/drawing/2014/main" xmlns="" id="{0E7F833A-B8AB-ED4A-B532-EA831834767A}"/>
              </a:ext>
            </a:extLst>
          </p:cNvPr>
          <p:cNvSpPr>
            <a:spLocks noGrp="1"/>
          </p:cNvSpPr>
          <p:nvPr>
            <p:ph type="body" idx="1"/>
          </p:nvPr>
        </p:nvSpPr>
        <p:spPr/>
        <p:txBody>
          <a:bodyPr/>
          <a:lstStyle/>
          <a:p>
            <a:r>
              <a:rPr lang="en-US" altLang="ja-JP" dirty="0" smtClean="0"/>
              <a:t>Nextcloud</a:t>
            </a:r>
            <a:r>
              <a:rPr lang="ja-JP" altLang="en-US" dirty="0" smtClean="0"/>
              <a:t>サーバに提案方式の</a:t>
            </a:r>
            <a:r>
              <a:rPr lang="en-US" altLang="ja-JP" dirty="0" smtClean="0"/>
              <a:t>App</a:t>
            </a:r>
            <a:r>
              <a:rPr lang="ja-JP" altLang="en-US" dirty="0" smtClean="0"/>
              <a:t>をインストール．アプリの機能は</a:t>
            </a:r>
            <a:r>
              <a:rPr lang="en-US" altLang="ja-JP" dirty="0" err="1" smtClean="0"/>
              <a:t>Github</a:t>
            </a:r>
            <a:r>
              <a:rPr lang="ja-JP" altLang="en-US" dirty="0" smtClean="0"/>
              <a:t>と似ていて，リポジトリの作成や管理などを</a:t>
            </a:r>
            <a:r>
              <a:rPr lang="en-US" altLang="ja-JP" dirty="0" smtClean="0"/>
              <a:t>CUI</a:t>
            </a:r>
            <a:r>
              <a:rPr lang="ja-JP" altLang="en-US" dirty="0" smtClean="0"/>
              <a:t>と</a:t>
            </a:r>
            <a:r>
              <a:rPr lang="en-US" altLang="ja-JP" dirty="0" smtClean="0"/>
              <a:t>GUI</a:t>
            </a:r>
            <a:r>
              <a:rPr lang="ja-JP" altLang="en-US" dirty="0" err="1" smtClean="0"/>
              <a:t>で提</a:t>
            </a:r>
            <a:r>
              <a:rPr lang="ja-JP" altLang="en-US" dirty="0" smtClean="0"/>
              <a:t>供する．</a:t>
            </a:r>
            <a:endParaRPr lang="en-US" altLang="ja-JP" dirty="0" smtClean="0"/>
          </a:p>
          <a:p>
            <a:r>
              <a:rPr lang="ja-JP" altLang="en-US" dirty="0" smtClean="0"/>
              <a:t>作成したリポジトリを自動的</a:t>
            </a:r>
            <a:r>
              <a:rPr lang="en-US" altLang="ja-JP" dirty="0" smtClean="0"/>
              <a:t>Nextcloud</a:t>
            </a:r>
            <a:r>
              <a:rPr lang="ja-JP" altLang="en-US" dirty="0" err="1" smtClean="0"/>
              <a:t>に保</a:t>
            </a:r>
            <a:r>
              <a:rPr lang="ja-JP" altLang="en-US" dirty="0" smtClean="0"/>
              <a:t>存する．</a:t>
            </a:r>
            <a:endParaRPr lang="en-US" altLang="ja-JP" dirty="0" smtClean="0"/>
          </a:p>
          <a:p>
            <a:r>
              <a:rPr lang="ja-JP" altLang="en-US" dirty="0" smtClean="0"/>
              <a:t>もしできれば，</a:t>
            </a:r>
            <a:r>
              <a:rPr lang="en-US" altLang="ja-JP" dirty="0" smtClean="0"/>
              <a:t>App</a:t>
            </a:r>
            <a:r>
              <a:rPr lang="ja-JP" altLang="en-US" dirty="0" smtClean="0"/>
              <a:t>をインストールするときに</a:t>
            </a:r>
            <a:r>
              <a:rPr lang="en-US" altLang="ja-JP" dirty="0" smtClean="0"/>
              <a:t>Git</a:t>
            </a:r>
            <a:r>
              <a:rPr lang="ja-JP" altLang="en-US" dirty="0" smtClean="0"/>
              <a:t>サーバを自動生成し，</a:t>
            </a:r>
            <a:r>
              <a:rPr lang="en-US" altLang="ja-JP" dirty="0" smtClean="0"/>
              <a:t>SSH</a:t>
            </a:r>
            <a:r>
              <a:rPr lang="ja-JP" altLang="en-US" dirty="0" smtClean="0"/>
              <a:t>通路を立てる．鍵生成も自動で，</a:t>
            </a:r>
            <a:r>
              <a:rPr lang="en-US" altLang="ja-JP" dirty="0" smtClean="0"/>
              <a:t>Nextcloud</a:t>
            </a:r>
            <a:r>
              <a:rPr lang="ja-JP" altLang="en-US" dirty="0" smtClean="0"/>
              <a:t>に保管する．</a:t>
            </a:r>
            <a:endParaRPr lang="en-US" altLang="ja-JP" dirty="0" smtClean="0"/>
          </a:p>
          <a:p>
            <a:r>
              <a:rPr lang="en-US" altLang="ja-JP" dirty="0" smtClean="0"/>
              <a:t>App</a:t>
            </a:r>
            <a:r>
              <a:rPr lang="ja-JP" altLang="en-US" dirty="0" smtClean="0"/>
              <a:t>は</a:t>
            </a:r>
            <a:r>
              <a:rPr lang="en-US" altLang="ja-JP" dirty="0" smtClean="0"/>
              <a:t>Git</a:t>
            </a:r>
            <a:r>
              <a:rPr lang="ja-JP" altLang="en-US" dirty="0" smtClean="0"/>
              <a:t>コマンド以外，以下の機能も追加したい</a:t>
            </a:r>
            <a:endParaRPr lang="en-US" altLang="ja-JP" dirty="0" smtClean="0"/>
          </a:p>
          <a:p>
            <a:pPr lvl="1"/>
            <a:r>
              <a:rPr lang="ja-JP" altLang="en-US" dirty="0" smtClean="0"/>
              <a:t>使用権限</a:t>
            </a:r>
            <a:endParaRPr lang="en-US" altLang="ja-JP" dirty="0" smtClean="0"/>
          </a:p>
          <a:p>
            <a:pPr lvl="1"/>
            <a:r>
              <a:rPr lang="en-US" altLang="ja-JP" dirty="0" smtClean="0"/>
              <a:t>Nextcloud</a:t>
            </a:r>
            <a:r>
              <a:rPr lang="ja-JP" altLang="en-US" dirty="0" smtClean="0"/>
              <a:t>アカウントを持っている人に共有機能</a:t>
            </a:r>
            <a:endParaRPr lang="en-US" altLang="ja-JP" dirty="0" smtClean="0"/>
          </a:p>
          <a:p>
            <a:pPr lvl="1"/>
            <a:r>
              <a:rPr lang="ja-JP" altLang="en-US" dirty="0" smtClean="0"/>
              <a:t>暗号鍵を生成し，</a:t>
            </a:r>
            <a:r>
              <a:rPr lang="en-US" altLang="ja-JP" dirty="0" smtClean="0"/>
              <a:t>Git</a:t>
            </a:r>
            <a:r>
              <a:rPr lang="ja-JP" altLang="en-US" dirty="0" smtClean="0"/>
              <a:t>サーバとユーザ側のファイルを暗号化する機能．この機能の使用は選択できる</a:t>
            </a:r>
            <a:endParaRPr lang="en-US" altLang="ja-JP" dirty="0" smtClean="0"/>
          </a:p>
          <a:p>
            <a:pPr lvl="1"/>
            <a:r>
              <a:rPr lang="ja-JP" altLang="en-US" dirty="0"/>
              <a:t>作成</a:t>
            </a:r>
            <a:r>
              <a:rPr lang="ja-JP" altLang="en-US" dirty="0" smtClean="0"/>
              <a:t>した「</a:t>
            </a:r>
            <a:r>
              <a:rPr lang="en-US" altLang="ja-JP" dirty="0" smtClean="0"/>
              <a:t>.</a:t>
            </a:r>
            <a:r>
              <a:rPr lang="en-US" altLang="ja-JP" dirty="0" err="1" smtClean="0"/>
              <a:t>git</a:t>
            </a:r>
            <a:r>
              <a:rPr lang="ja-JP" altLang="en-US" dirty="0" smtClean="0"/>
              <a:t>」フォルダーをユーザのパソコンに同期</a:t>
            </a:r>
            <a:endParaRPr lang="en-US" altLang="ja-JP" dirty="0" smtClean="0"/>
          </a:p>
          <a:p>
            <a:pPr lvl="1"/>
            <a:r>
              <a:rPr lang="en-US" altLang="ja-JP" dirty="0" smtClean="0"/>
              <a:t>Git</a:t>
            </a:r>
            <a:r>
              <a:rPr lang="ja-JP" altLang="en-US" dirty="0" smtClean="0"/>
              <a:t>サーバにコマンドする</a:t>
            </a:r>
            <a:endParaRPr lang="en-US" dirty="0"/>
          </a:p>
        </p:txBody>
      </p:sp>
    </p:spTree>
    <p:extLst>
      <p:ext uri="{BB962C8B-B14F-4D97-AF65-F5344CB8AC3E}">
        <p14:creationId xmlns:p14="http://schemas.microsoft.com/office/powerpoint/2010/main" val="792803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5981</TotalTime>
  <Words>884</Words>
  <Application>Microsoft Office PowerPoint</Application>
  <PresentationFormat>画面に合わせる (16:9)</PresentationFormat>
  <Paragraphs>125</Paragraphs>
  <Slides>18</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18</vt:i4>
      </vt:variant>
    </vt:vector>
  </HeadingPairs>
  <TitlesOfParts>
    <vt:vector size="24" baseType="lpstr">
      <vt:lpstr>ＭＳ Ｐゴシック</vt:lpstr>
      <vt:lpstr>Noto Sans Symbols</vt:lpstr>
      <vt:lpstr>Arial</vt:lpstr>
      <vt:lpstr>Trebuchet MS</vt:lpstr>
      <vt:lpstr>Simple Light</vt:lpstr>
      <vt:lpstr>Facet</vt:lpstr>
      <vt:lpstr>第17回進捗報告会</vt:lpstr>
      <vt:lpstr>研究の進捗報告</vt:lpstr>
      <vt:lpstr>夏休間の宣言</vt:lpstr>
      <vt:lpstr>解決したい問題と考えられる攻撃</vt:lpstr>
      <vt:lpstr>情報整理</vt:lpstr>
      <vt:lpstr>新しいモデル</vt:lpstr>
      <vt:lpstr>できればいいモデル2</vt:lpstr>
      <vt:lpstr>Gitサーバ</vt:lpstr>
      <vt:lpstr>Nextcloudサーバ</vt:lpstr>
      <vt:lpstr>ユーザ側</vt:lpstr>
      <vt:lpstr>Nextcloudの自動削除</vt:lpstr>
      <vt:lpstr>Git‐Nextcloudのローカルネットワーク 理由</vt:lpstr>
      <vt:lpstr>Nextcloudのセキュリティ</vt:lpstr>
      <vt:lpstr>NextcloudセキュリティLevel-UP!</vt:lpstr>
      <vt:lpstr>NextcloudセキュリティLevel-UP!</vt:lpstr>
      <vt:lpstr>解決したい問題と考えられる攻撃</vt:lpstr>
      <vt:lpstr>Nextcloudの報告</vt:lpstr>
      <vt:lpstr>Nextcloud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第6回進捗報告会</dc:title>
  <dc:creator>kenneth lee zhen kang 12345.</dc:creator>
  <cp:lastModifiedBy>kenneth_morilab</cp:lastModifiedBy>
  <cp:revision>239</cp:revision>
  <dcterms:modified xsi:type="dcterms:W3CDTF">2018-09-21T07:05:10Z</dcterms:modified>
</cp:coreProperties>
</file>