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303" r:id="rId5"/>
    <p:sldId id="309" r:id="rId6"/>
    <p:sldId id="314" r:id="rId7"/>
    <p:sldId id="311" r:id="rId8"/>
    <p:sldId id="313" r:id="rId9"/>
    <p:sldId id="310" r:id="rId10"/>
    <p:sldId id="315" r:id="rId11"/>
    <p:sldId id="31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lee zhen kang 12345." initials="klzk1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0" autoAdjust="0"/>
    <p:restoredTop sz="90524" autoAdjust="0"/>
  </p:normalViewPr>
  <p:slideViewPr>
    <p:cSldViewPr snapToGrid="0">
      <p:cViewPr varScale="1">
        <p:scale>
          <a:sx n="106" d="100"/>
          <a:sy n="106" d="100"/>
        </p:scale>
        <p:origin x="107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86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48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1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ja-JP" altLang="en-US" dirty="0" smtClean="0"/>
              <a:t>最後に</a:t>
            </a:r>
            <a:endParaRPr kumimoji="1" lang="en-US" altLang="ja-JP" dirty="0" smtClean="0"/>
          </a:p>
          <a:p>
            <a:pPr marL="158750" indent="0">
              <a:buNone/>
            </a:pPr>
            <a:r>
              <a:rPr kumimoji="1" lang="ja-JP" altLang="en-US" dirty="0" smtClean="0"/>
              <a:t>もし，</a:t>
            </a:r>
            <a:r>
              <a:rPr kumimoji="1" lang="en-US" altLang="ja-JP" dirty="0" smtClean="0"/>
              <a:t>git-server</a:t>
            </a:r>
            <a:r>
              <a:rPr kumimoji="1" lang="ja-JP" altLang="en-US" dirty="0" smtClean="0"/>
              <a:t>側で暗号化する機能を追加するなら，こうなります．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94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ngeitems.com/entry/2018/08/31/070000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Swx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xSwxiw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ybase.io/blog/encrypted-git-for-everyone" TargetMode="External"/><Relationship Id="rId2" Type="http://schemas.openxmlformats.org/officeDocument/2006/relationships/hyperlink" Target="https://keybase.io/blog/introducing-keybase-team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第</a:t>
            </a:r>
            <a:r>
              <a:rPr lang="e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18回進捗報告会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1143000" y="3418787"/>
            <a:ext cx="68580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153111　</a:t>
            </a:r>
            <a:r>
              <a:rPr lang="en" sz="14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ケネス・リーゼンカン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2018年9月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altLang="ja-JP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日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0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研究の進捗報告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97956-9784-764D-A52D-B1CA9A34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先週のまとめ</a:t>
            </a:r>
            <a:endParaRPr lang="en-US" dirty="0"/>
          </a:p>
        </p:txBody>
      </p:sp>
      <p:sp>
        <p:nvSpPr>
          <p:cNvPr id="5" name="雲 4">
            <a:extLst>
              <a:ext uri="{FF2B5EF4-FFF2-40B4-BE49-F238E27FC236}">
                <a16:creationId xmlns="" xmlns:a16="http://schemas.microsoft.com/office/drawing/2014/main" id="{3A8E2B67-7BBF-D443-B361-FEC25359769F}"/>
              </a:ext>
            </a:extLst>
          </p:cNvPr>
          <p:cNvSpPr/>
          <p:nvPr/>
        </p:nvSpPr>
        <p:spPr>
          <a:xfrm>
            <a:off x="1569335" y="1375800"/>
            <a:ext cx="1254356" cy="704635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Nextcloud </a:t>
            </a:r>
            <a:r>
              <a:rPr kumimoji="1" lang="ja-JP" altLang="en-US" sz="1100" dirty="0"/>
              <a:t>サーバ</a:t>
            </a:r>
          </a:p>
        </p:txBody>
      </p:sp>
      <p:sp>
        <p:nvSpPr>
          <p:cNvPr id="6" name="正方形/長方形 6">
            <a:extLst>
              <a:ext uri="{FF2B5EF4-FFF2-40B4-BE49-F238E27FC236}">
                <a16:creationId xmlns="" xmlns:a16="http://schemas.microsoft.com/office/drawing/2014/main" id="{B8D066FB-44BD-6847-A61A-B3314CDC2825}"/>
              </a:ext>
            </a:extLst>
          </p:cNvPr>
          <p:cNvSpPr/>
          <p:nvPr/>
        </p:nvSpPr>
        <p:spPr>
          <a:xfrm>
            <a:off x="1742525" y="3788624"/>
            <a:ext cx="900000" cy="604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ユーザ</a:t>
            </a:r>
            <a:endParaRPr kumimoji="1" lang="ja-JP" altLang="en-US" dirty="0"/>
          </a:p>
        </p:txBody>
      </p:sp>
      <p:sp>
        <p:nvSpPr>
          <p:cNvPr id="10" name="雲 4">
            <a:extLst>
              <a:ext uri="{FF2B5EF4-FFF2-40B4-BE49-F238E27FC236}">
                <a16:creationId xmlns="" xmlns:a16="http://schemas.microsoft.com/office/drawing/2014/main" id="{435ED50B-D704-824B-A4DA-EBD7A5F3CE24}"/>
              </a:ext>
            </a:extLst>
          </p:cNvPr>
          <p:cNvSpPr/>
          <p:nvPr/>
        </p:nvSpPr>
        <p:spPr>
          <a:xfrm>
            <a:off x="4259405" y="1375799"/>
            <a:ext cx="1254356" cy="704635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Git</a:t>
            </a:r>
          </a:p>
          <a:p>
            <a:pPr algn="ctr"/>
            <a:r>
              <a:rPr kumimoji="1" lang="ja-JP" altLang="en-US" sz="1100" dirty="0"/>
              <a:t>サーバ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353B703-72FC-F34D-A1C7-10932242CE48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2822646" y="1728117"/>
            <a:ext cx="1440650" cy="1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33F60E7-6559-F444-A07B-80BA9E2E2DF1}"/>
              </a:ext>
            </a:extLst>
          </p:cNvPr>
          <p:cNvSpPr txBox="1"/>
          <p:nvPr/>
        </p:nvSpPr>
        <p:spPr>
          <a:xfrm>
            <a:off x="3026022" y="14478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/>
              <a:t>ファイル送信</a:t>
            </a:r>
            <a:endParaRPr lang="en-US" altLang="ja-JP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ADDAA4-AFF4-824E-910D-E16661A04A41}"/>
              </a:ext>
            </a:extLst>
          </p:cNvPr>
          <p:cNvSpPr/>
          <p:nvPr/>
        </p:nvSpPr>
        <p:spPr>
          <a:xfrm>
            <a:off x="1385740" y="1244338"/>
            <a:ext cx="4402318" cy="970961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ABF6AC3-E4F9-2F4D-B21A-ECC7C6116D37}"/>
              </a:ext>
            </a:extLst>
          </p:cNvPr>
          <p:cNvSpPr txBox="1"/>
          <p:nvPr/>
        </p:nvSpPr>
        <p:spPr>
          <a:xfrm>
            <a:off x="4459441" y="101217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ローカルネトワーク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0F747FF-E4E9-C24B-8796-77BC9F71AAE6}"/>
              </a:ext>
            </a:extLst>
          </p:cNvPr>
          <p:cNvSpPr txBox="1"/>
          <p:nvPr/>
        </p:nvSpPr>
        <p:spPr>
          <a:xfrm>
            <a:off x="1269597" y="3326711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/>
              <a:t>ファイルの</a:t>
            </a:r>
            <a:endParaRPr lang="en-US" altLang="ja-JP" sz="1100" dirty="0"/>
          </a:p>
          <a:p>
            <a:pPr algn="ctr"/>
            <a:r>
              <a:rPr lang="ja-JP" altLang="en-US" sz="1100"/>
              <a:t>同期機能</a:t>
            </a:r>
            <a:endParaRPr lang="en-US" sz="1100" dirty="0"/>
          </a:p>
        </p:txBody>
      </p:sp>
      <p:cxnSp>
        <p:nvCxnSpPr>
          <p:cNvPr id="14" name="直線矢印コネクタ 54">
            <a:extLst>
              <a:ext uri="{FF2B5EF4-FFF2-40B4-BE49-F238E27FC236}">
                <a16:creationId xmlns="" xmlns:a16="http://schemas.microsoft.com/office/drawing/2014/main" id="{832D1420-3992-CA45-9C5D-DEA7E7EBE04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642525" y="2079684"/>
            <a:ext cx="2244058" cy="2011340"/>
          </a:xfrm>
          <a:prstGeom prst="straightConnector1">
            <a:avLst/>
          </a:prstGeom>
          <a:ln w="12700">
            <a:solidFill>
              <a:schemeClr val="dk1">
                <a:shade val="95000"/>
                <a:satMod val="10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9494632-74D2-4E4E-AC63-07DFB566EF39}"/>
              </a:ext>
            </a:extLst>
          </p:cNvPr>
          <p:cNvSpPr txBox="1"/>
          <p:nvPr/>
        </p:nvSpPr>
        <p:spPr>
          <a:xfrm>
            <a:off x="3237829" y="3085354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Git</a:t>
            </a:r>
            <a:r>
              <a:rPr lang="ja-JP" altLang="en-US" sz="1100" dirty="0"/>
              <a:t>の通信</a:t>
            </a:r>
            <a:endParaRPr lang="en-US" altLang="ja-JP" sz="1100" dirty="0"/>
          </a:p>
          <a:p>
            <a:pPr algn="ctr"/>
            <a:r>
              <a:rPr lang="en-US" sz="1100" dirty="0"/>
              <a:t>SSH</a:t>
            </a:r>
            <a:br>
              <a:rPr lang="en-US" sz="1100" dirty="0"/>
            </a:br>
            <a:r>
              <a:rPr lang="en-US" sz="1100" dirty="0"/>
              <a:t>CUI</a:t>
            </a:r>
            <a:r>
              <a:rPr lang="ja-JP" altLang="en-US" sz="1100" dirty="0"/>
              <a:t>のコマンド送信のみ</a:t>
            </a:r>
            <a:endParaRPr lang="en-US" sz="1100" dirty="0"/>
          </a:p>
        </p:txBody>
      </p:sp>
      <p:sp>
        <p:nvSpPr>
          <p:cNvPr id="17" name="円弧 16"/>
          <p:cNvSpPr/>
          <p:nvPr/>
        </p:nvSpPr>
        <p:spPr>
          <a:xfrm>
            <a:off x="389790" y="1344774"/>
            <a:ext cx="1324800" cy="31842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9790" y="1142984"/>
            <a:ext cx="798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提案方式のアプリ</a:t>
            </a:r>
            <a:endParaRPr kumimoji="1" lang="en-US" altLang="ja-JP" sz="1100" dirty="0" smtClean="0"/>
          </a:p>
          <a:p>
            <a:r>
              <a:rPr kumimoji="1" lang="en-US" altLang="ja-JP" sz="1100" dirty="0" smtClean="0"/>
              <a:t>(APP)</a:t>
            </a:r>
            <a:endParaRPr kumimoji="1" lang="ja-JP" altLang="en-US" sz="1100" dirty="0"/>
          </a:p>
        </p:txBody>
      </p:sp>
      <p:cxnSp>
        <p:nvCxnSpPr>
          <p:cNvPr id="22" name="直線矢印コネクタ 8">
            <a:extLst>
              <a:ext uri="{FF2B5EF4-FFF2-40B4-BE49-F238E27FC236}">
                <a16:creationId xmlns="" xmlns:a16="http://schemas.microsoft.com/office/drawing/2014/main" id="{D44DAB3F-81D7-AB4B-8BD1-060150577FA1}"/>
              </a:ext>
            </a:extLst>
          </p:cNvPr>
          <p:cNvCxnSpPr/>
          <p:nvPr/>
        </p:nvCxnSpPr>
        <p:spPr>
          <a:xfrm flipH="1">
            <a:off x="2192525" y="2079685"/>
            <a:ext cx="3988" cy="1708939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9">
            <a:extLst>
              <a:ext uri="{FF2B5EF4-FFF2-40B4-BE49-F238E27FC236}">
                <a16:creationId xmlns="" xmlns:a16="http://schemas.microsoft.com/office/drawing/2014/main" id="{150631CD-453D-EA4A-9FD2-13089DD12C37}"/>
              </a:ext>
            </a:extLst>
          </p:cNvPr>
          <p:cNvSpPr txBox="1"/>
          <p:nvPr/>
        </p:nvSpPr>
        <p:spPr>
          <a:xfrm>
            <a:off x="2159584" y="2447458"/>
            <a:ext cx="9316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Nextcloud</a:t>
            </a:r>
          </a:p>
          <a:p>
            <a:pPr algn="ctr"/>
            <a:r>
              <a:rPr lang="en-US" altLang="ja-JP" sz="1100" dirty="0"/>
              <a:t>HTTPS</a:t>
            </a:r>
            <a:r>
              <a:rPr lang="ja-JP" altLang="en-US" sz="1100" dirty="0"/>
              <a:t>通信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06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先週</a:t>
            </a:r>
            <a:r>
              <a:rPr kumimoji="1" lang="ja-JP" altLang="en-US" dirty="0" smtClean="0"/>
              <a:t>のまと</a:t>
            </a:r>
            <a:r>
              <a:rPr kumimoji="1" lang="ja-JP" altLang="en-US" dirty="0"/>
              <a:t>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ただ</a:t>
            </a:r>
            <a:r>
              <a:rPr kumimoji="1" lang="en-US" altLang="ja-JP" dirty="0" smtClean="0"/>
              <a:t>Nextcloud</a:t>
            </a:r>
            <a:r>
              <a:rPr kumimoji="1" lang="ja-JP" altLang="en-US" dirty="0" smtClean="0"/>
              <a:t>サーバと</a:t>
            </a:r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サーバの結合を簡単に構築するではなくて，提案している</a:t>
            </a:r>
            <a:r>
              <a:rPr kumimoji="1" lang="ja-JP" altLang="en-US" b="1" dirty="0" smtClean="0"/>
              <a:t>アプリの特徴</a:t>
            </a:r>
            <a:r>
              <a:rPr kumimoji="1" lang="ja-JP" altLang="en-US" dirty="0" smtClean="0"/>
              <a:t>を考える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Git</a:t>
            </a:r>
            <a:r>
              <a:rPr kumimoji="1" lang="ja-JP" altLang="en-US" dirty="0"/>
              <a:t>はオブジェクトを保存する方法・手順を</a:t>
            </a:r>
            <a:r>
              <a:rPr kumimoji="1" lang="ja-JP" altLang="en-US" dirty="0" smtClean="0"/>
              <a:t>調べる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7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の情報流出事件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で継続的に発生している大規模インシデント</a:t>
            </a:r>
            <a:endParaRPr kumimoji="1" lang="en-US" altLang="ja-JP" dirty="0"/>
          </a:p>
          <a:p>
            <a:pPr marL="158750" indent="0" algn="ctr">
              <a:buNone/>
            </a:pPr>
            <a:r>
              <a:rPr kumimoji="1" lang="ja-JP" altLang="en-US" sz="1300" dirty="0" smtClean="0"/>
              <a:t>便利と</a:t>
            </a:r>
            <a:r>
              <a:rPr kumimoji="1" lang="ja-JP" altLang="en-US" sz="1300" dirty="0"/>
              <a:t>危険</a:t>
            </a:r>
            <a:r>
              <a:rPr kumimoji="1" lang="ja-JP" altLang="en-US" sz="1300" dirty="0" smtClean="0"/>
              <a:t>は裏返し</a:t>
            </a:r>
            <a:endParaRPr kumimoji="1" lang="en-US" altLang="ja-JP" sz="1300" dirty="0" smtClean="0"/>
          </a:p>
          <a:p>
            <a:pPr marL="158750" indent="0">
              <a:buNone/>
            </a:pPr>
            <a:r>
              <a:rPr kumimoji="1" lang="en-US" altLang="ja-JP" sz="1200" dirty="0"/>
              <a:t>8</a:t>
            </a:r>
            <a:r>
              <a:rPr kumimoji="1" lang="ja-JP" altLang="en-US" sz="1200" dirty="0" smtClean="0"/>
              <a:t>月</a:t>
            </a:r>
            <a:r>
              <a:rPr kumimoji="1" lang="en-US" altLang="ja-JP" sz="1200" dirty="0" smtClean="0"/>
              <a:t>28</a:t>
            </a:r>
            <a:r>
              <a:rPr kumimoji="1" lang="ja-JP" altLang="en-US" sz="1200" dirty="0" smtClean="0"/>
              <a:t>日に中国の大手ホテルチェーン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 smtClean="0"/>
              <a:t>Huazhu</a:t>
            </a:r>
            <a:r>
              <a:rPr kumimoji="1" lang="en-US" altLang="ja-JP" sz="1200" dirty="0" smtClean="0"/>
              <a:t> Hotels Group</a:t>
            </a:r>
            <a:r>
              <a:rPr kumimoji="1" lang="ja-JP" altLang="en-US" sz="1200" dirty="0"/>
              <a:t> </a:t>
            </a:r>
            <a:r>
              <a:rPr kumimoji="1" lang="ja-JP" altLang="en-US" sz="1200" dirty="0" smtClean="0"/>
              <a:t>の利用客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億</a:t>
            </a:r>
            <a:r>
              <a:rPr kumimoji="1" lang="en-US" altLang="ja-JP" sz="1200" dirty="0" smtClean="0"/>
              <a:t>3000</a:t>
            </a:r>
            <a:r>
              <a:rPr kumimoji="1" lang="ja-JP" altLang="en-US" sz="1200" dirty="0" smtClean="0"/>
              <a:t>万人余りの個人情報が売りに出されている．原因は開発チームが誤ってデータベースのコピーを</a:t>
            </a:r>
            <a:r>
              <a:rPr kumimoji="1" lang="en-US" altLang="ja-JP" sz="1200" dirty="0" smtClean="0"/>
              <a:t>GitHub</a:t>
            </a:r>
            <a:r>
              <a:rPr kumimoji="1" lang="ja-JP" altLang="en-US" sz="1200" dirty="0" smtClean="0"/>
              <a:t>アカウントにアップロードしたことだった．</a:t>
            </a:r>
            <a:endParaRPr kumimoji="1" lang="en-US" altLang="ja-JP" sz="1200" dirty="0" smtClean="0"/>
          </a:p>
          <a:p>
            <a:pPr marL="158750" indent="0">
              <a:buNone/>
            </a:pPr>
            <a:endParaRPr kumimoji="1" lang="en-US" altLang="ja-JP" sz="1200" dirty="0" smtClean="0">
              <a:hlinkClick r:id="rId2"/>
            </a:endParaRPr>
          </a:p>
          <a:p>
            <a:pPr marL="158750" indent="0">
              <a:buNone/>
            </a:pPr>
            <a:r>
              <a:rPr kumimoji="1" lang="en-US" altLang="ja-JP" sz="1200" dirty="0" smtClean="0">
                <a:hlinkClick r:id="rId2"/>
              </a:rPr>
              <a:t>https</a:t>
            </a:r>
            <a:r>
              <a:rPr kumimoji="1" lang="en-US" altLang="ja-JP" sz="1200" dirty="0">
                <a:hlinkClick r:id="rId2"/>
              </a:rPr>
              <a:t>://</a:t>
            </a:r>
            <a:r>
              <a:rPr kumimoji="1" lang="en-US" altLang="ja-JP" sz="1200" dirty="0" smtClean="0">
                <a:hlinkClick r:id="rId2"/>
              </a:rPr>
              <a:t>www.orangeitems.com/entry/2018/08/31/070000</a:t>
            </a:r>
            <a:endParaRPr kumimoji="1" lang="en-US" altLang="ja-JP" sz="1200" dirty="0" smtClean="0"/>
          </a:p>
          <a:p>
            <a:pPr marL="158750" indent="0">
              <a:buNone/>
            </a:pPr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5529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Git‐Object</a:t>
            </a:r>
            <a:r>
              <a:rPr kumimoji="1" lang="ja-JP" altLang="en-US" dirty="0" smtClean="0"/>
              <a:t>の保存方法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620442"/>
            <a:ext cx="6648800" cy="2910600"/>
          </a:xfrm>
        </p:spPr>
        <p:txBody>
          <a:bodyPr/>
          <a:lstStyle/>
          <a:p>
            <a:pPr marL="501650" indent="-342900">
              <a:buFont typeface="+mj-lt"/>
              <a:buAutoNum type="arabicPeriod"/>
            </a:pPr>
            <a:r>
              <a:rPr kumimoji="1" lang="ja-JP" altLang="en-US" dirty="0" smtClean="0"/>
              <a:t>ヘッダを構築する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のタイプ　サイズ</a:t>
            </a:r>
            <a:r>
              <a:rPr kumimoji="1" lang="en-US" altLang="ja-JP" dirty="0" err="1" smtClean="0"/>
              <a:t>NullByte</a:t>
            </a:r>
            <a:r>
              <a:rPr kumimoji="1" lang="ja-JP" altLang="en-US" dirty="0" smtClean="0"/>
              <a:t>」という形で構築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ja-JP" altLang="en-US" dirty="0" smtClean="0"/>
              <a:t>ヘッダと元々のコンテンツを結合して，新しいコンテンツの</a:t>
            </a:r>
            <a:r>
              <a:rPr kumimoji="1" lang="en-US" altLang="ja-JP" dirty="0" smtClean="0"/>
              <a:t>SHA-1</a:t>
            </a:r>
            <a:r>
              <a:rPr kumimoji="1" lang="ja-JP" altLang="en-US" dirty="0" smtClean="0"/>
              <a:t>チェックサムを計算する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err="1" smtClean="0"/>
              <a:t>Zlib</a:t>
            </a:r>
            <a:r>
              <a:rPr kumimoji="1" lang="ja-JP" altLang="en-US" dirty="0" smtClean="0"/>
              <a:t>を使って，新しいコンテンツを圧縮する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err="1" smtClean="0"/>
              <a:t>Zlib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deflate</a:t>
            </a:r>
            <a:r>
              <a:rPr kumimoji="1" lang="ja-JP" altLang="en-US" dirty="0" smtClean="0"/>
              <a:t>圧縮されたコンテンツをディスクのオブジェクトに書き込む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00" y="3585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000" y="4442074"/>
            <a:ext cx="21900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参考文献：</a:t>
            </a:r>
            <a:r>
              <a:rPr kumimoji="1" lang="en-US" altLang="ja-JP" sz="1100" dirty="0" smtClean="0">
                <a:hlinkClick r:id="rId3"/>
              </a:rPr>
              <a:t>https</a:t>
            </a:r>
            <a:r>
              <a:rPr kumimoji="1" lang="en-US" altLang="ja-JP" sz="1100" dirty="0">
                <a:hlinkClick r:id="rId3"/>
              </a:rPr>
              <a:t>://</a:t>
            </a:r>
            <a:r>
              <a:rPr kumimoji="1" lang="en-US" altLang="ja-JP" sz="1100" dirty="0" smtClean="0">
                <a:hlinkClick r:id="rId3"/>
              </a:rPr>
              <a:t>bit.ly/2xSwxiw</a:t>
            </a:r>
            <a:endParaRPr kumimoji="1"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21463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Git‐Object</a:t>
            </a:r>
            <a:r>
              <a:rPr kumimoji="1" lang="ja-JP" altLang="en-US" dirty="0" smtClean="0"/>
              <a:t>の保存方法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620442"/>
            <a:ext cx="6648800" cy="2910600"/>
          </a:xfrm>
        </p:spPr>
        <p:txBody>
          <a:bodyPr/>
          <a:lstStyle/>
          <a:p>
            <a:pPr marL="501650" indent="-342900">
              <a:buFont typeface="+mj-lt"/>
              <a:buAutoNum type="arabicPeriod"/>
            </a:pPr>
            <a:r>
              <a:rPr kumimoji="1" lang="ja-JP" altLang="en-US" dirty="0" smtClean="0"/>
              <a:t>ヘッダを構築する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のタイプ　サイズ</a:t>
            </a:r>
            <a:r>
              <a:rPr kumimoji="1" lang="en-US" altLang="ja-JP" dirty="0" err="1" smtClean="0"/>
              <a:t>NullByte</a:t>
            </a:r>
            <a:r>
              <a:rPr kumimoji="1" lang="ja-JP" altLang="en-US" dirty="0" smtClean="0"/>
              <a:t>」という形で構築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ja-JP" altLang="en-US" dirty="0" smtClean="0"/>
              <a:t>ヘッダと元々のコンテンツを結合して，新しいコンテンツの</a:t>
            </a:r>
            <a:r>
              <a:rPr kumimoji="1" lang="en-US" altLang="ja-JP" dirty="0" smtClean="0"/>
              <a:t>SHA-1</a:t>
            </a:r>
            <a:r>
              <a:rPr kumimoji="1" lang="ja-JP" altLang="en-US" dirty="0" smtClean="0"/>
              <a:t>チェックサムを計算する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err="1" smtClean="0"/>
              <a:t>Zlib</a:t>
            </a:r>
            <a:r>
              <a:rPr kumimoji="1" lang="ja-JP" altLang="en-US" dirty="0" smtClean="0"/>
              <a:t>を使って，新しいコンテンツを圧縮する</a:t>
            </a:r>
            <a:endParaRPr kumimoji="1" lang="en-US" altLang="ja-JP" dirty="0" smtClean="0"/>
          </a:p>
          <a:p>
            <a:pPr marL="501650" indent="-342900"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FF0000"/>
                </a:solidFill>
              </a:rPr>
              <a:t>このステップで新しいコンテンツを暗号化する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 err="1" smtClean="0"/>
              <a:t>Zlib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deflate</a:t>
            </a:r>
            <a:r>
              <a:rPr kumimoji="1" lang="ja-JP" altLang="en-US" dirty="0" smtClean="0"/>
              <a:t>圧縮されたコンテンツをディスクのオブジェクトに書き込む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00" y="3585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000" y="4442074"/>
            <a:ext cx="21900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参考文献：</a:t>
            </a:r>
            <a:r>
              <a:rPr kumimoji="1" lang="en-US" altLang="ja-JP" sz="1100" dirty="0" smtClean="0">
                <a:hlinkClick r:id="rId2"/>
              </a:rPr>
              <a:t>https</a:t>
            </a:r>
            <a:r>
              <a:rPr kumimoji="1" lang="en-US" altLang="ja-JP" sz="1100" dirty="0">
                <a:hlinkClick r:id="rId2"/>
              </a:rPr>
              <a:t>://</a:t>
            </a:r>
            <a:r>
              <a:rPr kumimoji="1" lang="en-US" altLang="ja-JP" sz="1100" dirty="0" smtClean="0">
                <a:hlinkClick r:id="rId2"/>
              </a:rPr>
              <a:t>bit.ly/2xSwxiw</a:t>
            </a:r>
            <a:endParaRPr kumimoji="1"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29133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でも，</a:t>
            </a:r>
            <a:r>
              <a:rPr kumimoji="1" lang="en-US" altLang="ja-JP" dirty="0" err="1" smtClean="0"/>
              <a:t>Keybase</a:t>
            </a:r>
            <a:r>
              <a:rPr kumimoji="1" lang="ja-JP" altLang="en-US" dirty="0" smtClean="0"/>
              <a:t>の登場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>
                <a:hlinkClick r:id="rId2"/>
              </a:rPr>
              <a:t>Keybase</a:t>
            </a:r>
            <a:r>
              <a:rPr lang="en-US" altLang="ja-JP" dirty="0">
                <a:hlinkClick r:id="rId2"/>
              </a:rPr>
              <a:t> Teams</a:t>
            </a:r>
            <a:r>
              <a:rPr lang="ja-JP" altLang="en-US" dirty="0"/>
              <a:t> という </a:t>
            </a:r>
            <a:r>
              <a:rPr lang="en-US" altLang="ja-JP" dirty="0"/>
              <a:t>Slack </a:t>
            </a:r>
            <a:r>
              <a:rPr lang="ja-JP" altLang="en-US" dirty="0"/>
              <a:t>もどきの</a:t>
            </a:r>
            <a:r>
              <a:rPr lang="ja-JP" altLang="en-US" dirty="0" smtClean="0"/>
              <a:t>グループチャットだが，去年の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月に、</a:t>
            </a:r>
            <a:r>
              <a:rPr lang="en-US" altLang="ja-JP" dirty="0" smtClean="0">
                <a:hlinkClick r:id="rId3"/>
              </a:rPr>
              <a:t>encrypted </a:t>
            </a:r>
            <a:r>
              <a:rPr lang="en-US" altLang="ja-JP" dirty="0">
                <a:hlinkClick r:id="rId3"/>
              </a:rPr>
              <a:t>git</a:t>
            </a:r>
            <a:r>
              <a:rPr lang="ja-JP" altLang="en-US" dirty="0"/>
              <a:t> という暗号化された </a:t>
            </a:r>
            <a:r>
              <a:rPr lang="en-US" altLang="ja-JP" dirty="0"/>
              <a:t>git 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と使い勝手は同じだが，このリポジトリは，他人には見ることができないリポジトリになっている．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会社からは「完全にサーバがやられちゃっても，ファイルが読まれたり壊れたりすることはありません。</a:t>
            </a:r>
            <a:r>
              <a:rPr kumimoji="1" lang="en-US" altLang="ja-JP" dirty="0" err="1" smtClean="0"/>
              <a:t>Keybase</a:t>
            </a:r>
            <a:r>
              <a:rPr kumimoji="1" lang="ja-JP" altLang="en-US" dirty="0" smtClean="0"/>
              <a:t>はそれを約束します」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秘密分散の応用の調査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今まで調べられたのは，データの安全保存と安全送信の応用しかなかった</a:t>
            </a:r>
            <a:endParaRPr kumimoji="1" lang="en-US" altLang="ja-JP" dirty="0"/>
          </a:p>
          <a:p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pPr lvl="1">
              <a:buFont typeface="+mj-lt"/>
              <a:buAutoNum type="arabicPeriod"/>
            </a:pPr>
            <a:r>
              <a:rPr kumimoji="1" lang="ja-JP" altLang="en-US" dirty="0" smtClean="0"/>
              <a:t>会社の秘密情報を分散してそれぞれを違うサーバに書き込む</a:t>
            </a:r>
            <a:endParaRPr kumimoji="1" lang="en-US" altLang="ja-JP" dirty="0" smtClean="0"/>
          </a:p>
          <a:p>
            <a:pPr lvl="1">
              <a:buFont typeface="+mj-lt"/>
              <a:buAutoNum type="arabicPeriod"/>
            </a:pPr>
            <a:r>
              <a:rPr kumimoji="1" lang="ja-JP" altLang="en-US" dirty="0" smtClean="0"/>
              <a:t>秘密情報を分散して，特別なソフトが入っている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に分けて保存し，別行動して物理的に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を渡す．あんぜん安全送信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これからももっと調査するつもり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95822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6063</TotalTime>
  <Words>272</Words>
  <Application>Microsoft Office PowerPoint</Application>
  <PresentationFormat>画面に合わせる (16:9)</PresentationFormat>
  <Paragraphs>53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Noto Sans Symbols</vt:lpstr>
      <vt:lpstr>Arial</vt:lpstr>
      <vt:lpstr>Trebuchet MS</vt:lpstr>
      <vt:lpstr>Simple Light</vt:lpstr>
      <vt:lpstr>Facet</vt:lpstr>
      <vt:lpstr>第18回進捗報告会</vt:lpstr>
      <vt:lpstr>研究の進捗報告</vt:lpstr>
      <vt:lpstr>先週のまとめ</vt:lpstr>
      <vt:lpstr>先週のまとめ</vt:lpstr>
      <vt:lpstr>Gitの情報流出事件</vt:lpstr>
      <vt:lpstr>Git‐Objectの保存方法</vt:lpstr>
      <vt:lpstr>Git‐Objectの保存方法</vt:lpstr>
      <vt:lpstr>でも，Keybaseの登場</vt:lpstr>
      <vt:lpstr>秘密分散の応用の調査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第6回進捗報告会</dc:title>
  <dc:creator>kenneth lee zhen kang 12345.</dc:creator>
  <cp:lastModifiedBy>Kenneth Lee Zhen Kang</cp:lastModifiedBy>
  <cp:revision>249</cp:revision>
  <dcterms:modified xsi:type="dcterms:W3CDTF">2018-09-28T04:21:14Z</dcterms:modified>
</cp:coreProperties>
</file>