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3062-87EB-4D70-841A-94071C8A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5E9B3-44BC-4354-9678-2C4FE6752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CB09-6494-4435-AA3D-69DC4F91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9E48-1827-41E4-9499-744BE80C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040E-39CB-4446-BBBD-72AFFF27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75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C016-53BD-4D91-AD97-5CEA0AC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79EA9-632A-4AD1-B197-5AA37882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41D8-2581-4942-A07C-1AE331B3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F124-E48D-41F8-877F-4745E19A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DFCE-BF67-4BAB-A5B3-9FDFE2E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274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430F7-72CF-4847-B153-CF37A9593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C90C-7309-4C32-8085-292683FE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0163-5779-4317-918E-DBAFFA4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8AB0-CD8E-45BE-BB99-7BA3DAA3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97BF-5339-435D-B64F-BDD629BE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4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EEC-B2C3-4A46-B31A-E859DFA9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8D37-3FC3-4B7F-8631-3DCF87A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9E49-5F41-4135-BBB7-CA84AC2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1556-01C4-46DA-B09B-D52BE77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F9DC-A0B1-4BCE-B92B-DDEB6E7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78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D038-3102-44DD-95E7-DD28940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863F-E6C2-443F-81AA-1FB71B06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081E-3675-4A22-9E95-035922AC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1772-6D50-44FA-9D45-927A9AB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892F-51DF-47A6-8641-7AAEE17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22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C3E2-88DA-43C8-9E6C-580C3648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AE8-8E8B-4526-8643-464D5B63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9760C-0E2D-4032-8B07-6A4E0011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C567-923B-4CEE-807F-E319666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80B3-7771-473F-8F76-D59518A6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35FED-E396-4188-9E25-A491ED11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59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31E8-122D-47BA-B29E-FFF6F2E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18094-9860-46CA-8824-3E2E385A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8B46-8F63-4582-ABB7-FDCF478C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A1DD-1CDF-44EC-A4BC-ABF5F0152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FCE8A-9D44-44F0-8FFC-E716D5296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D8CF-70C6-4A3F-8795-80B28F8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78906-E17D-4334-A8BC-4CBF72CC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93178-0E0B-436A-9BAB-3EBD69C6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1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420C-C275-4560-AC22-2FA1492D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C2653-0415-40A3-BC54-45CBEBBC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3C8CF-DB0F-4421-B743-19365A3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A54F-2369-4522-A915-4065E0C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6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B73C8-BB66-491D-908E-2077E49F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7427-911B-4554-AEDC-07BAB0B2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745F4-2E31-4221-BACF-42CD25FD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8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9209-6967-4C15-864E-EC89DCE9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E74C-BB0C-4CD0-AA0D-21C45643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0064-86B3-4E40-A7DF-387B4185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E966-405C-4DD2-AC62-626CF245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8566-7ABB-4C95-AC7F-12F15DA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3ACD-112E-4DCF-8442-F90B57C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49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6063-03BC-4E4E-B654-0E0E8B93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89CE1-B244-4547-856B-49BB1538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ADE9-C3BD-4B70-939C-1F42D163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4A24C-EE9E-4648-8144-BDF410F0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C95-C4EE-42A0-983B-E022ACB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9C94-5B0B-4684-A381-F2B6D20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A5C7-5D15-401C-8684-5D57D315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5245-B56F-4DE3-ACF3-60D730C9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1564-9837-48E0-A505-A3DB755D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28E-66FD-46A7-93EF-2E94242482A1}" type="datetimeFigureOut">
              <a:rPr lang="en-MY" smtClean="0"/>
              <a:t>20/4/2018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13C2-F22D-4F3C-BCE6-B7D733ECB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E3D6-2D0F-45F8-83F4-36949CA5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058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alcode.com/j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-next.com/category/cat191/cat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-next.com/category/cat191/cat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8553-4095-47D7-9BB7-17481483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内部不正アクセスを減らす</a:t>
            </a:r>
            <a:br>
              <a:rPr lang="en-MY" altLang="ja-JP" sz="4800" dirty="0"/>
            </a:br>
            <a:r>
              <a:rPr lang="ja-JP" altLang="en-US" sz="4800" dirty="0"/>
              <a:t>安全な鍵管理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8DB5-35CD-422B-923F-D2645E45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011907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153111</a:t>
            </a:r>
            <a:r>
              <a:rPr lang="ja-JP" altLang="en-US" dirty="0"/>
              <a:t>　ケネス・リーゼンカン</a:t>
            </a:r>
            <a:endParaRPr lang="en-MY" altLang="ja-JP" dirty="0"/>
          </a:p>
          <a:p>
            <a:pPr algn="r"/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1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提案方式（データの復号・いい例）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17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188752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188752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496907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645393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055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684541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664967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4173522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339055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52792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70917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224825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721454" y="3355113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署名とファイル情報で，復号許可を要求する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297809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2906961" y="3922834"/>
            <a:ext cx="17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許可を得て，鍵を送る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337237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333873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646301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663778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復号したファイルを見る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838200" y="5780015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＊データの暗号も以上同様の流れで行う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08030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提案方式（データの復号・悪い例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752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3154262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314587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622742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71228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890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810376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90802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5431872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464890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478627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996752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350660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2008251" y="3542485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署名とファイル情報</a:t>
            </a:r>
            <a:r>
              <a:rPr lang="en-US" altLang="ja-JP" sz="1200" dirty="0"/>
              <a:t>A</a:t>
            </a:r>
            <a:r>
              <a:rPr lang="ja-JP" altLang="en-US" sz="1200" dirty="0"/>
              <a:t>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423644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4184575" y="3774605"/>
            <a:ext cx="209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許可を得えらず，メンバーに忠告し，鍵は発行しない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463072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459708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鍵をもらえず，そのまま返す</a:t>
            </a:r>
            <a:endParaRPr lang="en-MY" altLang="ja-JP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72136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7896137" y="3224843"/>
            <a:ext cx="188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忠告メッセージを表示</a:t>
            </a:r>
            <a:endParaRPr lang="en-MY" altLang="ja-JP" sz="1200" dirty="0"/>
          </a:p>
          <a:p>
            <a:endParaRPr lang="en-MY" sz="1200" dirty="0"/>
          </a:p>
        </p:txBody>
      </p:sp>
      <p:pic>
        <p:nvPicPr>
          <p:cNvPr id="26" name="Content Placeholder 4" descr="Man">
            <a:extLst>
              <a:ext uri="{FF2B5EF4-FFF2-40B4-BE49-F238E27FC236}">
                <a16:creationId xmlns:a16="http://schemas.microsoft.com/office/drawing/2014/main" id="{99CDF785-5771-4F44-8228-9D9BDA93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49" y="237357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8C06D7-D14E-4E0E-BB15-460A34C2DDAA}"/>
              </a:ext>
            </a:extLst>
          </p:cNvPr>
          <p:cNvCxnSpPr>
            <a:stCxn id="8" idx="1"/>
            <a:endCxn id="26" idx="3"/>
          </p:cNvCxnSpPr>
          <p:nvPr/>
        </p:nvCxnSpPr>
        <p:spPr>
          <a:xfrm flipH="1" flipV="1">
            <a:off x="2011749" y="2830774"/>
            <a:ext cx="1142513" cy="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6F244-DBC3-4713-8830-1008ABD4638B}"/>
              </a:ext>
            </a:extLst>
          </p:cNvPr>
          <p:cNvSpPr txBox="1"/>
          <p:nvPr/>
        </p:nvSpPr>
        <p:spPr>
          <a:xfrm>
            <a:off x="1810762" y="2197213"/>
            <a:ext cx="147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不正アクセス通知をもらい，対策をする</a:t>
            </a:r>
            <a:endParaRPr lang="en-MY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2B0F3-A0FA-457A-8AAF-F649F5477043}"/>
              </a:ext>
            </a:extLst>
          </p:cNvPr>
          <p:cNvSpPr/>
          <p:nvPr/>
        </p:nvSpPr>
        <p:spPr>
          <a:xfrm>
            <a:off x="1214762" y="330894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管理員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1562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提案方式（データの復号・悪い例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752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3154262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314587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622742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71228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890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810376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90802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5431872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464890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478627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996752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350660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2008251" y="3542485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B</a:t>
            </a:r>
            <a:r>
              <a:rPr lang="ja-JP" altLang="en-US" sz="1200" dirty="0"/>
              <a:t>署名とファイル情報</a:t>
            </a:r>
            <a:r>
              <a:rPr lang="en-US" altLang="ja-JP" sz="1200" dirty="0"/>
              <a:t>A</a:t>
            </a:r>
            <a:r>
              <a:rPr lang="ja-JP" altLang="en-US" sz="1200" dirty="0"/>
              <a:t>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423644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4184575" y="3774605"/>
            <a:ext cx="209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許可を与えなかったが，何らかの方法で鍵発行した</a:t>
            </a:r>
            <a:endParaRPr lang="en-MY" altLang="ja-JP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463072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459708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72136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789613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復号したファイルを見る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838200" y="6045109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＊怪しい行動の場合も同様</a:t>
            </a:r>
            <a:endParaRPr lang="en-MY" sz="1600" dirty="0"/>
          </a:p>
        </p:txBody>
      </p:sp>
      <p:pic>
        <p:nvPicPr>
          <p:cNvPr id="26" name="Content Placeholder 4" descr="Man">
            <a:extLst>
              <a:ext uri="{FF2B5EF4-FFF2-40B4-BE49-F238E27FC236}">
                <a16:creationId xmlns:a16="http://schemas.microsoft.com/office/drawing/2014/main" id="{99CDF785-5771-4F44-8228-9D9BDA93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49" y="237357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8C06D7-D14E-4E0E-BB15-460A34C2DDAA}"/>
              </a:ext>
            </a:extLst>
          </p:cNvPr>
          <p:cNvCxnSpPr>
            <a:stCxn id="8" idx="1"/>
            <a:endCxn id="26" idx="3"/>
          </p:cNvCxnSpPr>
          <p:nvPr/>
        </p:nvCxnSpPr>
        <p:spPr>
          <a:xfrm flipH="1" flipV="1">
            <a:off x="2011749" y="2830774"/>
            <a:ext cx="1142513" cy="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6F244-DBC3-4713-8830-1008ABD4638B}"/>
              </a:ext>
            </a:extLst>
          </p:cNvPr>
          <p:cNvSpPr txBox="1"/>
          <p:nvPr/>
        </p:nvSpPr>
        <p:spPr>
          <a:xfrm>
            <a:off x="1809718" y="2194785"/>
            <a:ext cx="151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不正アクセス通知をもらい，対策をする</a:t>
            </a:r>
            <a:endParaRPr lang="en-MY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2B0F3-A0FA-457A-8AAF-F649F5477043}"/>
              </a:ext>
            </a:extLst>
          </p:cNvPr>
          <p:cNvSpPr/>
          <p:nvPr/>
        </p:nvSpPr>
        <p:spPr>
          <a:xfrm>
            <a:off x="1214762" y="330894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管理員</a:t>
            </a:r>
            <a:endParaRPr lang="en-MY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957193-C3B3-40B7-B410-51C2A3BAA5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537928" y="3585946"/>
            <a:ext cx="16621" cy="180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9E290E-80C1-4F10-96F6-93B40DC8E8F6}"/>
              </a:ext>
            </a:extLst>
          </p:cNvPr>
          <p:cNvCxnSpPr>
            <a:cxnSpLocks/>
          </p:cNvCxnSpPr>
          <p:nvPr/>
        </p:nvCxnSpPr>
        <p:spPr>
          <a:xfrm>
            <a:off x="1554549" y="5405284"/>
            <a:ext cx="822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244CFD-8A73-4C05-BAD7-9D5937328F28}"/>
              </a:ext>
            </a:extLst>
          </p:cNvPr>
          <p:cNvCxnSpPr>
            <a:cxnSpLocks/>
          </p:cNvCxnSpPr>
          <p:nvPr/>
        </p:nvCxnSpPr>
        <p:spPr>
          <a:xfrm flipV="1">
            <a:off x="9771777" y="3156199"/>
            <a:ext cx="0" cy="22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2D451C-2B56-4644-B40F-7CEC183590A7}"/>
              </a:ext>
            </a:extLst>
          </p:cNvPr>
          <p:cNvSpPr txBox="1"/>
          <p:nvPr/>
        </p:nvSpPr>
        <p:spPr>
          <a:xfrm>
            <a:off x="4013597" y="5431015"/>
            <a:ext cx="3311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最悪の場合，ファイルをリモートで削除する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26706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0A09-AB7C-4F69-943E-A3F01950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署名について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8A79-EDFD-428C-AA31-EA6F67C1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実は，署名のやり方はなんでも構いません．メンバーを特定できればいい．</a:t>
            </a:r>
            <a:endParaRPr lang="en-MY" altLang="ja-JP" dirty="0"/>
          </a:p>
          <a:p>
            <a:r>
              <a:rPr lang="ja-JP" altLang="en-US" dirty="0"/>
              <a:t>メンバー</a:t>
            </a:r>
            <a:r>
              <a:rPr lang="en-US" altLang="ja-JP" dirty="0"/>
              <a:t>1</a:t>
            </a:r>
            <a:r>
              <a:rPr lang="ja-JP" altLang="en-US" dirty="0"/>
              <a:t>人ずつ署名を持ち，共有していない状況を仮定する．</a:t>
            </a:r>
            <a:endParaRPr lang="en-MY" altLang="ja-JP" dirty="0"/>
          </a:p>
          <a:p>
            <a:r>
              <a:rPr lang="ja-JP" altLang="en-US" dirty="0"/>
              <a:t>メンバーの怪しい行動を検出できる署名方法が望ましい．</a:t>
            </a:r>
            <a:endParaRPr lang="en-MY" altLang="ja-JP" dirty="0"/>
          </a:p>
          <a:p>
            <a:r>
              <a:rPr lang="ja-JP" altLang="en-US" dirty="0"/>
              <a:t>署名提供方法</a:t>
            </a:r>
            <a:endParaRPr lang="en-MY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USB</a:t>
            </a:r>
            <a:r>
              <a:rPr lang="ja-JP" altLang="en-US" dirty="0"/>
              <a:t>を指すだけで署名する</a:t>
            </a:r>
            <a:endParaRPr lang="en-MY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カードリーダで署名する</a:t>
            </a:r>
            <a:endParaRPr lang="en-MY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パスワードで署名する</a:t>
            </a:r>
            <a:endParaRPr lang="en-MY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など研究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31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5DE-D16E-43E7-9208-6D01CA7D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リモートでファイル削除について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D406-453D-4A45-B268-A9CBCE37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ja-JP" dirty="0" err="1">
                <a:hlinkClick r:id="rId2"/>
              </a:rPr>
              <a:t>FinalCode</a:t>
            </a:r>
            <a:r>
              <a:rPr lang="en-US" altLang="ja-JP" dirty="0"/>
              <a:t> </a:t>
            </a:r>
            <a:r>
              <a:rPr lang="en-US" altLang="ja-JP" sz="1800" dirty="0"/>
              <a:t>[2]</a:t>
            </a:r>
            <a:r>
              <a:rPr lang="ja-JP" altLang="en-US" dirty="0"/>
              <a:t>というソフトウェアから，この機能を知った．</a:t>
            </a:r>
            <a:endParaRPr lang="en-MY" altLang="ja-JP" dirty="0"/>
          </a:p>
          <a:p>
            <a:r>
              <a:rPr lang="ja-JP" altLang="en-US" dirty="0"/>
              <a:t>情報漏洩の対策には一番最後の解決法になる．</a:t>
            </a:r>
            <a:endParaRPr lang="en-MY" altLang="ja-JP" dirty="0"/>
          </a:p>
          <a:p>
            <a:r>
              <a:rPr lang="ja-JP" altLang="en-US" dirty="0"/>
              <a:t>ネット上の例を見ると，</a:t>
            </a:r>
            <a:r>
              <a:rPr lang="en-US" altLang="ja-JP" dirty="0" err="1"/>
              <a:t>FinalCode</a:t>
            </a:r>
            <a:r>
              <a:rPr lang="ja-JP" altLang="en-US" dirty="0" err="1"/>
              <a:t>で暗</a:t>
            </a:r>
            <a:r>
              <a:rPr lang="ja-JP" altLang="en-US" dirty="0"/>
              <a:t>号したファイルは「</a:t>
            </a:r>
            <a:r>
              <a:rPr lang="en-MY" altLang="ja-JP" dirty="0"/>
              <a:t>.</a:t>
            </a:r>
            <a:r>
              <a:rPr lang="en-MY" altLang="ja-JP" dirty="0" err="1"/>
              <a:t>fcl</a:t>
            </a:r>
            <a:r>
              <a:rPr lang="ja-JP" altLang="en-US" dirty="0"/>
              <a:t>」という拡張子で暗号される．</a:t>
            </a:r>
            <a:endParaRPr lang="en-MY" altLang="ja-JP" dirty="0"/>
          </a:p>
          <a:p>
            <a:pPr lvl="1"/>
            <a:r>
              <a:rPr lang="ja-JP" altLang="en-US" sz="1800" dirty="0"/>
              <a:t>「</a:t>
            </a:r>
            <a:r>
              <a:rPr lang="en-US" altLang="ja-JP" sz="1800" dirty="0" err="1"/>
              <a:t>fcl</a:t>
            </a:r>
            <a:r>
              <a:rPr lang="ja-JP" altLang="en-US" sz="1800" dirty="0"/>
              <a:t>ファイルとは、主要なファイル形式のファイルの共有、管理、消去までをセキュアに制御できる、ファイル暗号化・追跡ソリューション「</a:t>
            </a:r>
            <a:r>
              <a:rPr lang="en-US" altLang="ja-JP" sz="1800" dirty="0" err="1"/>
              <a:t>FinalCode</a:t>
            </a:r>
            <a:r>
              <a:rPr lang="ja-JP" altLang="en-US" sz="1800" dirty="0"/>
              <a:t>」で暗号化されたファイルで、拡張子は「</a:t>
            </a:r>
            <a:r>
              <a:rPr lang="en-US" altLang="ja-JP" sz="1800" dirty="0"/>
              <a:t>.</a:t>
            </a:r>
            <a:r>
              <a:rPr lang="en-US" altLang="ja-JP" sz="1800" dirty="0" err="1"/>
              <a:t>fcl</a:t>
            </a:r>
            <a:r>
              <a:rPr lang="ja-JP" altLang="en-US" sz="1800" dirty="0"/>
              <a:t>」です。」</a:t>
            </a:r>
            <a:r>
              <a:rPr lang="en-US" altLang="ja-JP" sz="1200" dirty="0"/>
              <a:t>[3]</a:t>
            </a:r>
          </a:p>
          <a:p>
            <a:r>
              <a:rPr lang="ja-JP" altLang="en-US" dirty="0"/>
              <a:t>つまり，普通の暗号ではなくて特別な方法で暗号する必要がある．</a:t>
            </a:r>
            <a:endParaRPr lang="en-MY" altLang="ja-JP" dirty="0"/>
          </a:p>
          <a:p>
            <a:r>
              <a:rPr lang="ja-JP" altLang="en-US" dirty="0"/>
              <a:t>だが，この機能の構成に関する情報はない．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925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36AC-EADF-4A9A-8BC8-1B518B5E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BAB8-DE6C-4E19-9E57-5E32AAB5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[1]	Security Next</a:t>
            </a:r>
            <a:r>
              <a:rPr lang="ja-JP" altLang="en-US" dirty="0"/>
              <a:t>，個人情報漏洩事件</a:t>
            </a:r>
            <a:r>
              <a:rPr lang="en-US" altLang="ja-JP" dirty="0"/>
              <a:t>,</a:t>
            </a:r>
            <a:r>
              <a:rPr lang="en-MY" altLang="ja-JP" dirty="0">
                <a:hlinkClick r:id="rId2"/>
              </a:rPr>
              <a:t>http://www.security-next.com/category/cat191/cat25</a:t>
            </a:r>
            <a:r>
              <a:rPr lang="en-US" altLang="ja-JP" dirty="0"/>
              <a:t>,</a:t>
            </a:r>
            <a:r>
              <a:rPr lang="ja-JP" altLang="en-US" dirty="0"/>
              <a:t>（</a:t>
            </a:r>
            <a:r>
              <a:rPr lang="en-US" altLang="ja-JP" dirty="0"/>
              <a:t>2018-04-19</a:t>
            </a:r>
            <a:r>
              <a:rPr lang="ja-JP" altLang="en-US" dirty="0"/>
              <a:t>）</a:t>
            </a:r>
            <a:endParaRPr lang="en-MY" altLang="ja-JP" dirty="0"/>
          </a:p>
          <a:p>
            <a:pPr marL="0" indent="0">
              <a:buNone/>
            </a:pPr>
            <a:r>
              <a:rPr lang="en-US" altLang="ja-JP" dirty="0"/>
              <a:t>[2]	</a:t>
            </a:r>
            <a:r>
              <a:rPr lang="en-US" altLang="ja-JP" dirty="0" err="1"/>
              <a:t>FinalCode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09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37B3-B103-4F91-A7C1-4A90B5B1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D798-DE1C-428C-96ED-F7C6D2E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内部による秘密情報漏洩ケースがある．</a:t>
            </a:r>
            <a:r>
              <a:rPr lang="ja-JP" altLang="en-US" dirty="0">
                <a:hlinkClick r:id="rId2"/>
              </a:rPr>
              <a:t>サイト</a:t>
            </a:r>
            <a:r>
              <a:rPr lang="ja-JP" altLang="en-US" sz="1800" dirty="0"/>
              <a:t>「</a:t>
            </a:r>
            <a:r>
              <a:rPr lang="en-US" altLang="ja-JP" sz="1800" dirty="0"/>
              <a:t>1</a:t>
            </a:r>
            <a:r>
              <a:rPr lang="ja-JP" altLang="en-US" sz="1800" dirty="0"/>
              <a:t>」</a:t>
            </a:r>
            <a:r>
              <a:rPr lang="ja-JP" altLang="en-US" dirty="0"/>
              <a:t>を見ると</a:t>
            </a:r>
            <a:r>
              <a:rPr lang="ja-JP" altLang="en-US" sz="1800" dirty="0">
                <a:latin typeface="+mn-ea"/>
              </a:rPr>
              <a:t>，</a:t>
            </a:r>
            <a:r>
              <a:rPr lang="ja-JP" altLang="en-US" dirty="0">
                <a:latin typeface="+mn-ea"/>
              </a:rPr>
              <a:t>個人情報漏えい事件は多い．</a:t>
            </a:r>
            <a:endParaRPr lang="en-MY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/>
              <a:t>外部からの不正アクセスと違って，内部不正は，自社の従業員や業務委託先が正規の</a:t>
            </a:r>
            <a:r>
              <a:rPr lang="en-US" altLang="ja-JP" dirty="0"/>
              <a:t>ID</a:t>
            </a:r>
            <a:r>
              <a:rPr lang="ja-JP" altLang="en-US" dirty="0"/>
              <a:t>，パスワードを悪用してシステムにログインし，職務上与えられた権限を使って不正行為を働くため，対策が難しい．</a:t>
            </a:r>
            <a:endParaRPr lang="en-MY" altLang="ja-JP" dirty="0"/>
          </a:p>
          <a:p>
            <a:r>
              <a:rPr lang="ja-JP" altLang="en-US" dirty="0"/>
              <a:t>自社内の犯行の場合，企業は被害者になるのではなく，重要な顧客情報を守れなかった加害者と見られることが多く，ひと事ではない．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8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6982E-6138-454E-A9DB-4E9686B1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0" y="1892967"/>
            <a:ext cx="9017678" cy="3870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9A0AF-AC68-44C8-97F3-C9A1F6870C8E}"/>
              </a:ext>
            </a:extLst>
          </p:cNvPr>
          <p:cNvSpPr txBox="1"/>
          <p:nvPr/>
        </p:nvSpPr>
        <p:spPr>
          <a:xfrm>
            <a:off x="3256547" y="5781277"/>
            <a:ext cx="567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921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73FF0-D319-4228-A923-4C0576F0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5" y="1761688"/>
            <a:ext cx="8742755" cy="424013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6380E9-1443-4CF4-9CB7-17B91D39B47F}"/>
              </a:ext>
            </a:extLst>
          </p:cNvPr>
          <p:cNvSpPr/>
          <p:nvPr/>
        </p:nvSpPr>
        <p:spPr>
          <a:xfrm>
            <a:off x="3383142" y="6072823"/>
            <a:ext cx="426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6225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CCB-9F1E-49BE-9D2D-B87BD28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内部不正ケースについて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0607A-EA4B-41B9-842D-35E98AB3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6756"/>
            <a:ext cx="9614716" cy="230122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108D3E-C961-4819-A271-77AE5D6C1A3C}"/>
              </a:ext>
            </a:extLst>
          </p:cNvPr>
          <p:cNvSpPr/>
          <p:nvPr/>
        </p:nvSpPr>
        <p:spPr>
          <a:xfrm>
            <a:off x="3383142" y="5329808"/>
            <a:ext cx="426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引用：</a:t>
            </a:r>
            <a:r>
              <a:rPr lang="en-MY" altLang="ja-JP" sz="1400" dirty="0"/>
              <a:t>http://www.nec-nexs.com/sl/security/it/03.html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38139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D719-D9E7-4D4A-9049-ED89BC49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実現するために必要なもの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3E8B-9824-4871-8C61-40B9DBF9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>
            <a:normAutofit/>
          </a:bodyPr>
          <a:lstStyle/>
          <a:p>
            <a:r>
              <a:rPr lang="ja-JP" altLang="en-US" dirty="0"/>
              <a:t>だれがいつどこで公開鍵使ったかを確認できる記録が残ること．</a:t>
            </a:r>
            <a:endParaRPr lang="en-MY" altLang="ja-JP" dirty="0"/>
          </a:p>
          <a:p>
            <a:r>
              <a:rPr lang="ja-JP" altLang="en-US" dirty="0"/>
              <a:t>信頼されている人はその記録と鍵のコントロールができる．</a:t>
            </a:r>
            <a:endParaRPr lang="en-MY" altLang="ja-JP" dirty="0"/>
          </a:p>
          <a:p>
            <a:r>
              <a:rPr lang="ja-JP" altLang="en-US" dirty="0"/>
              <a:t>人によって暗号・復号できるとできないファイルを分ける．そうすることによって，不正アクセスを減らせる．</a:t>
            </a:r>
            <a:endParaRPr lang="en-MY" altLang="ja-JP" dirty="0"/>
          </a:p>
          <a:p>
            <a:r>
              <a:rPr lang="ja-JP" altLang="en-US" dirty="0"/>
              <a:t>不正アクセスや怪しい行動が行ったらすぐに知らせること．</a:t>
            </a:r>
            <a:endParaRPr lang="en-MY" altLang="ja-JP" dirty="0"/>
          </a:p>
          <a:p>
            <a:r>
              <a:rPr lang="ja-JP" altLang="en-US" dirty="0"/>
              <a:t>不正を確認次第，速やかに対策を行う．</a:t>
            </a:r>
            <a:endParaRPr lang="en-MY" altLang="ja-JP" dirty="0"/>
          </a:p>
          <a:p>
            <a:r>
              <a:rPr lang="ja-JP" altLang="en-US" dirty="0"/>
              <a:t>それでもためなら，リモートでファイル削除する機能．</a:t>
            </a:r>
            <a:endParaRPr lang="en-MY" altLang="ja-JP" dirty="0"/>
          </a:p>
          <a:p>
            <a:r>
              <a:rPr lang="ja-JP" altLang="en-US" dirty="0"/>
              <a:t>以上全てが最短時間で実行できるソフトウェア．</a:t>
            </a:r>
            <a:endParaRPr lang="en-MY" altLang="ja-JP" dirty="0"/>
          </a:p>
          <a:p>
            <a:r>
              <a:rPr lang="ja-JP" altLang="en-US" dirty="0"/>
              <a:t>安全送信のため，</a:t>
            </a:r>
            <a:r>
              <a:rPr lang="en-US" altLang="ja-JP" dirty="0"/>
              <a:t>LR-AKE</a:t>
            </a:r>
            <a:r>
              <a:rPr lang="ja-JP" altLang="en-US" dirty="0"/>
              <a:t>を利用する．</a:t>
            </a:r>
            <a:endParaRPr lang="en-MY" altLang="ja-JP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14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D3C6-CD31-47F3-93D6-0CA59D23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LR-AKE</a:t>
            </a:r>
            <a:r>
              <a:rPr lang="ja-JP" altLang="en-US" dirty="0"/>
              <a:t>とは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1C7C-DE9E-4375-9FFF-4D34891C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Leakage-Resilient Authenticated Key Exchange</a:t>
            </a:r>
            <a:r>
              <a:rPr lang="ja-JP" altLang="en-US" dirty="0"/>
              <a:t> </a:t>
            </a:r>
            <a:r>
              <a:rPr lang="en-MY" altLang="ja-JP" dirty="0"/>
              <a:t>Protocols</a:t>
            </a:r>
          </a:p>
          <a:p>
            <a:r>
              <a:rPr lang="ja-JP" altLang="en-US" dirty="0"/>
              <a:t>二要素認証の上を行く、</a:t>
            </a:r>
            <a:r>
              <a:rPr lang="en-US" altLang="ja-JP" dirty="0"/>
              <a:t>『2 + α』</a:t>
            </a:r>
            <a:r>
              <a:rPr lang="ja-JP" altLang="en-US" dirty="0"/>
              <a:t>要素認証 パスワード（</a:t>
            </a:r>
            <a:r>
              <a:rPr lang="en-US" altLang="ja-JP" dirty="0"/>
              <a:t>User knows</a:t>
            </a:r>
            <a:r>
              <a:rPr lang="ja-JP" altLang="en-US" dirty="0"/>
              <a:t>） </a:t>
            </a:r>
            <a:r>
              <a:rPr lang="en-US" altLang="ja-JP" dirty="0"/>
              <a:t>+ </a:t>
            </a:r>
            <a:r>
              <a:rPr lang="ja-JP" altLang="en-US" dirty="0"/>
              <a:t>クライアント認証情報（ </a:t>
            </a:r>
            <a:r>
              <a:rPr lang="en-US" altLang="ja-JP" dirty="0"/>
              <a:t>User has</a:t>
            </a:r>
            <a:r>
              <a:rPr lang="ja-JP" altLang="en-US" dirty="0"/>
              <a:t>） </a:t>
            </a:r>
            <a:r>
              <a:rPr lang="en-US" altLang="ja-JP" dirty="0"/>
              <a:t>+ </a:t>
            </a:r>
            <a:r>
              <a:rPr lang="ja-JP" altLang="en-US" dirty="0"/>
              <a:t>サーバ認証情報（</a:t>
            </a:r>
            <a:r>
              <a:rPr lang="en-US" altLang="ja-JP" dirty="0"/>
              <a:t>α</a:t>
            </a:r>
            <a:r>
              <a:rPr lang="ja-JP" altLang="en-US" dirty="0"/>
              <a:t>） </a:t>
            </a:r>
            <a:endParaRPr lang="en-MY" altLang="ja-JP" dirty="0"/>
          </a:p>
          <a:p>
            <a:r>
              <a:rPr lang="ja-JP" altLang="en-US" dirty="0"/>
              <a:t>サーバへの攻撃に強く、パスワード情報の漏えいに対する 耐性がある </a:t>
            </a:r>
            <a:endParaRPr lang="en-MY" altLang="ja-JP" dirty="0"/>
          </a:p>
          <a:p>
            <a:r>
              <a:rPr lang="ja-JP" altLang="en-US" dirty="0"/>
              <a:t>情報漏えいした場合の早期検知が可能 </a:t>
            </a:r>
            <a:endParaRPr lang="en-MY" altLang="ja-JP" dirty="0"/>
          </a:p>
          <a:p>
            <a:r>
              <a:rPr lang="ja-JP" altLang="en-US" dirty="0"/>
              <a:t>サーバ管理者からの防衛 </a:t>
            </a:r>
            <a:endParaRPr lang="en-MY" altLang="ja-JP" dirty="0"/>
          </a:p>
          <a:p>
            <a:r>
              <a:rPr lang="ja-JP" altLang="en-US" dirty="0"/>
              <a:t>フィッシング詐欺に強い 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86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046-F6CF-48D4-B4DF-AE24A55B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1078-27AF-49D8-9375-348A6A8E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NAS</a:t>
            </a:r>
            <a:r>
              <a:rPr lang="ja-JP" altLang="en-US" dirty="0"/>
              <a:t>やクラウドなどを中心とした鍵配布・管理ソフトウェア．</a:t>
            </a:r>
            <a:endParaRPr lang="en-MY" altLang="ja-JP" dirty="0"/>
          </a:p>
          <a:p>
            <a:r>
              <a:rPr lang="ja-JP" altLang="en-US" dirty="0"/>
              <a:t>特定ファイルを暗号・復号したい人は個人署名を持ってサーバにリクエストし，</a:t>
            </a:r>
            <a:r>
              <a:rPr lang="en-US" altLang="ja-JP" dirty="0"/>
              <a:t>LR-AKE</a:t>
            </a:r>
            <a:r>
              <a:rPr lang="ja-JP" altLang="en-US" dirty="0"/>
              <a:t>を利用し鍵をもらえる．</a:t>
            </a:r>
            <a:endParaRPr lang="en-MY" altLang="ja-JP" dirty="0"/>
          </a:p>
          <a:p>
            <a:r>
              <a:rPr lang="ja-JP" altLang="en-US" dirty="0"/>
              <a:t>その時，全ての情報が記録される．</a:t>
            </a:r>
            <a:endParaRPr lang="en-MY" altLang="ja-JP" dirty="0"/>
          </a:p>
          <a:p>
            <a:r>
              <a:rPr lang="ja-JP" altLang="en-US" dirty="0"/>
              <a:t>グループ署名は異常行動を検出できる（まだ確認していない）．</a:t>
            </a:r>
            <a:endParaRPr lang="en-MY" altLang="ja-JP" dirty="0"/>
          </a:p>
          <a:p>
            <a:r>
              <a:rPr lang="ja-JP" altLang="en-US" dirty="0"/>
              <a:t>グループ分けして，例えば，グループ</a:t>
            </a:r>
            <a:r>
              <a:rPr lang="en-US" altLang="ja-JP" dirty="0"/>
              <a:t>A</a:t>
            </a:r>
            <a:r>
              <a:rPr lang="ja-JP" altLang="en-US" dirty="0"/>
              <a:t>のメンバーはグループ</a:t>
            </a:r>
            <a:r>
              <a:rPr lang="en-US" altLang="ja-JP" dirty="0"/>
              <a:t>A</a:t>
            </a:r>
            <a:r>
              <a:rPr lang="ja-JP" altLang="en-US" dirty="0"/>
              <a:t>のファイルしか暗号や復号などできない．署名使っているので，実現可能かと思う．</a:t>
            </a:r>
            <a:endParaRPr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8926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7C7D-9C27-42C1-ACC7-368EF7E0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提案方式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6EA-1FB5-40AA-9267-E177130E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人物</a:t>
            </a:r>
            <a:endParaRPr lang="en-MY" altLang="ja-JP" dirty="0"/>
          </a:p>
          <a:p>
            <a:pPr lvl="1"/>
            <a:r>
              <a:rPr lang="ja-JP" altLang="en-US" dirty="0"/>
              <a:t>管理員（</a:t>
            </a:r>
            <a:r>
              <a:rPr lang="en-US" altLang="ja-JP" dirty="0"/>
              <a:t>Boss</a:t>
            </a:r>
            <a:r>
              <a:rPr lang="ja-JP" altLang="en-US" dirty="0"/>
              <a:t>）信頼できる人</a:t>
            </a:r>
            <a:endParaRPr lang="en-MY" altLang="ja-JP" dirty="0"/>
          </a:p>
          <a:p>
            <a:pPr lvl="1"/>
            <a:r>
              <a:rPr lang="ja-JP" altLang="en-US" dirty="0"/>
              <a:t>メンバー</a:t>
            </a:r>
            <a:r>
              <a:rPr lang="en-US" altLang="ja-JP" dirty="0"/>
              <a:t>A</a:t>
            </a:r>
            <a:r>
              <a:rPr lang="ja-JP" altLang="en-US" dirty="0"/>
              <a:t>（スタッフ）グループ</a:t>
            </a:r>
            <a:r>
              <a:rPr lang="en-US" altLang="ja-JP" dirty="0"/>
              <a:t>A</a:t>
            </a:r>
            <a:r>
              <a:rPr lang="ja-JP" altLang="en-US" dirty="0"/>
              <a:t>の良い人</a:t>
            </a:r>
            <a:endParaRPr lang="en-MY" altLang="ja-JP" dirty="0"/>
          </a:p>
          <a:p>
            <a:pPr lvl="1"/>
            <a:r>
              <a:rPr lang="ja-JP" altLang="en-US" dirty="0"/>
              <a:t>メンバー</a:t>
            </a:r>
            <a:r>
              <a:rPr lang="en-US" altLang="ja-JP" dirty="0"/>
              <a:t>B</a:t>
            </a:r>
            <a:r>
              <a:rPr lang="ja-JP" altLang="en-US" dirty="0"/>
              <a:t>（スタッフ）グループ</a:t>
            </a:r>
            <a:r>
              <a:rPr lang="en-US" altLang="ja-JP" dirty="0"/>
              <a:t>B</a:t>
            </a:r>
            <a:r>
              <a:rPr lang="ja-JP" altLang="en-US" dirty="0"/>
              <a:t>の悪い人</a:t>
            </a:r>
            <a:endParaRPr lang="en-MY" altLang="ja-JP" dirty="0"/>
          </a:p>
          <a:p>
            <a:r>
              <a:rPr lang="ja-JP" altLang="en-US" dirty="0"/>
              <a:t>サーバー</a:t>
            </a:r>
            <a:endParaRPr lang="en-MY" altLang="ja-JP" dirty="0"/>
          </a:p>
          <a:p>
            <a:pPr lvl="1"/>
            <a:r>
              <a:rPr lang="ja-JP" altLang="en-US" dirty="0"/>
              <a:t>鍵管理システム（</a:t>
            </a:r>
            <a:r>
              <a:rPr lang="en-US" altLang="ja-JP" dirty="0"/>
              <a:t>KMS</a:t>
            </a:r>
            <a:r>
              <a:rPr lang="ja-JP" altLang="en-US" dirty="0"/>
              <a:t>）提案方式</a:t>
            </a:r>
            <a:endParaRPr lang="en-MY" altLang="ja-JP" dirty="0"/>
          </a:p>
          <a:p>
            <a:pPr lvl="1"/>
            <a:r>
              <a:rPr lang="en-US" altLang="ja-JP" dirty="0"/>
              <a:t>NAS</a:t>
            </a:r>
          </a:p>
          <a:p>
            <a:pPr lvl="1"/>
            <a:r>
              <a:rPr lang="ja-JP" altLang="en-US" dirty="0"/>
              <a:t>データサーバー（</a:t>
            </a:r>
            <a:r>
              <a:rPr lang="en-US" altLang="ja-JP" dirty="0"/>
              <a:t>DB</a:t>
            </a:r>
            <a:r>
              <a:rPr lang="ja-JP" altLang="en-US" dirty="0"/>
              <a:t>）ユーザ認証と鍵保存</a:t>
            </a:r>
            <a:endParaRPr lang="en-MY" altLang="ja-JP" dirty="0"/>
          </a:p>
          <a:p>
            <a:r>
              <a:rPr lang="ja-JP" altLang="en-US" dirty="0"/>
              <a:t>全ての署名送信と鍵配布は</a:t>
            </a:r>
            <a:r>
              <a:rPr lang="en-US" altLang="ja-JP" dirty="0"/>
              <a:t>LR-AKE</a:t>
            </a:r>
            <a:r>
              <a:rPr lang="ja-JP" altLang="en-US" dirty="0"/>
              <a:t>で行う</a:t>
            </a:r>
            <a:endParaRPr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210994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1013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Calibri Light</vt:lpstr>
      <vt:lpstr>Office Theme</vt:lpstr>
      <vt:lpstr>内部不正アクセスを減らす 安全な鍵管理</vt:lpstr>
      <vt:lpstr>背景</vt:lpstr>
      <vt:lpstr>内部不正ケースについて</vt:lpstr>
      <vt:lpstr>内部不正ケースについて</vt:lpstr>
      <vt:lpstr>内部不正ケースについて</vt:lpstr>
      <vt:lpstr>実現するために必要なもの</vt:lpstr>
      <vt:lpstr>LR-AKEとは</vt:lpstr>
      <vt:lpstr>提案方式</vt:lpstr>
      <vt:lpstr>提案方式</vt:lpstr>
      <vt:lpstr>提案方式（データの復号・いい例）</vt:lpstr>
      <vt:lpstr>提案方式（データの復号・悪い例1）</vt:lpstr>
      <vt:lpstr>提案方式（データの復号・悪い例2）</vt:lpstr>
      <vt:lpstr>署名について</vt:lpstr>
      <vt:lpstr>リモートでファイル削除について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進行報告</dc:title>
  <dc:creator>Office</dc:creator>
  <cp:lastModifiedBy>Office</cp:lastModifiedBy>
  <cp:revision>53</cp:revision>
  <dcterms:created xsi:type="dcterms:W3CDTF">2018-04-19T15:07:08Z</dcterms:created>
  <dcterms:modified xsi:type="dcterms:W3CDTF">2018-04-20T16:24:54Z</dcterms:modified>
</cp:coreProperties>
</file>