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8" r:id="rId3"/>
    <p:sldId id="284" r:id="rId4"/>
    <p:sldId id="285" r:id="rId5"/>
    <p:sldId id="288" r:id="rId6"/>
    <p:sldId id="293" r:id="rId7"/>
    <p:sldId id="289" r:id="rId8"/>
    <p:sldId id="292" r:id="rId9"/>
    <p:sldId id="294" r:id="rId10"/>
    <p:sldId id="295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2" clrIdx="0">
    <p:extLst>
      <p:ext uri="{19B8F6BF-5375-455C-9EA6-DF929625EA0E}">
        <p15:presenceInfo xmlns:p15="http://schemas.microsoft.com/office/powerpoint/2012/main" userId="S-1-5-21-2831574998-4052311830-2258379618-1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3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1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3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657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03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76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11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80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6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90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54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97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90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6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4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28E-66FD-46A7-93EF-2E94242482A1}" type="datetimeFigureOut">
              <a:rPr lang="en-MY" smtClean="0"/>
              <a:t>15/06/2018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5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gi.jst.go.jp/past_abst/abst/p/09/929/sansan275.pdf" TargetMode="External"/><Relationship Id="rId2" Type="http://schemas.openxmlformats.org/officeDocument/2006/relationships/hyperlink" Target="http://home.hiroshima-u.ac.jp/t-nakanishi/1409SecureInfraWorkshop-AnoAuth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8553-4095-47D7-9BB7-17481483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第</a:t>
            </a:r>
            <a:r>
              <a:rPr lang="en-US" altLang="ja-JP" sz="4800" dirty="0"/>
              <a:t>5</a:t>
            </a:r>
            <a:r>
              <a:rPr lang="ja-JP" altLang="en-US" sz="4800" dirty="0"/>
              <a:t>回進捗報告会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8DB5-35CD-422B-923F-D2645E45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011907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153111</a:t>
            </a:r>
            <a:r>
              <a:rPr lang="ja-JP" altLang="en-US" dirty="0"/>
              <a:t>　ケネス・リーゼンカン</a:t>
            </a:r>
            <a:endParaRPr lang="en-MY" altLang="ja-JP" dirty="0"/>
          </a:p>
          <a:p>
            <a:pPr algn="r"/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1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前回のスライド</a:t>
            </a:r>
            <a:br>
              <a:rPr kumimoji="1" lang="en-US" altLang="ja-JP" dirty="0"/>
            </a:br>
            <a:r>
              <a:rPr kumimoji="1" lang="ja-JP" altLang="en-US" sz="2800" dirty="0"/>
              <a:t>グループ署名の認証方式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私の理解では「</a:t>
            </a:r>
            <a:r>
              <a:rPr lang="ja-JP" altLang="en-US" dirty="0"/>
              <a:t>メンバー鍵と証明情報を元に，認証要求に対するグループ署名を生成して送る」ということは、メンバーがやらなければならない。</a:t>
            </a:r>
            <a:endParaRPr kumimoji="1" lang="en-US" altLang="ja-JP" dirty="0"/>
          </a:p>
          <a:p>
            <a:r>
              <a:rPr kumimoji="1" lang="ja-JP" altLang="en-US" dirty="0"/>
              <a:t>でも！！面倒くさいと思った。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認証方式で簡単に署名を送り出す機能を提案</a:t>
            </a:r>
            <a:endParaRPr lang="en-US" altLang="ja-JP" dirty="0"/>
          </a:p>
          <a:p>
            <a:pPr lvl="1"/>
            <a:r>
              <a:rPr lang="ja-JP" altLang="en-US" dirty="0"/>
              <a:t>バイオメトリクス認証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理想認証方式、便利・速い、安全性がいい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コスト、作ることは簡単ではない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ID</a:t>
            </a:r>
            <a:r>
              <a:rPr kumimoji="1" lang="ja-JP" altLang="en-US" dirty="0"/>
              <a:t>＆パスワード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簡単で作れる</a:t>
            </a:r>
            <a:endParaRPr kumimoji="1" lang="en-US" altLang="ja-JP" dirty="0"/>
          </a:p>
          <a:p>
            <a:pPr lvl="2"/>
            <a:r>
              <a:rPr lang="ja-JP" altLang="en-US" dirty="0"/>
              <a:t>安全性が悪い、問題が発生かもしれない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612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グループ署名の別認証方式</a:t>
            </a:r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265" y="2382455"/>
            <a:ext cx="914400" cy="914400"/>
          </a:xfr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1120485" y="2421610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2605336" y="2496542"/>
            <a:ext cx="1823929" cy="1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4489647" y="3377955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endParaRPr lang="en-MY" sz="1200" dirty="0"/>
          </a:p>
        </p:txBody>
      </p:sp>
      <p:cxnSp>
        <p:nvCxnSpPr>
          <p:cNvPr id="9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2605336" y="2814559"/>
            <a:ext cx="1802770" cy="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2870700" y="2502341"/>
            <a:ext cx="128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ファイルを要求</a:t>
            </a:r>
            <a:endParaRPr lang="en-MY" sz="1200" dirty="0"/>
          </a:p>
        </p:txBody>
      </p:sp>
      <p:sp>
        <p:nvSpPr>
          <p:cNvPr id="11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3022707" y="2812270"/>
            <a:ext cx="86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認証要求</a:t>
            </a:r>
            <a:endParaRPr lang="en-US" altLang="ja-JP" sz="1200" dirty="0"/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2920510" y="3107826"/>
            <a:ext cx="117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グループ署名</a:t>
            </a:r>
            <a:endParaRPr lang="en-MY" sz="1200" dirty="0"/>
          </a:p>
        </p:txBody>
      </p: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2605337" y="3103306"/>
            <a:ext cx="1823928" cy="1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542525" y="2188765"/>
            <a:ext cx="3541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グループ署名はただのデータファイル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盗まれたることもある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22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研究の進捗報告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976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前回のまとめ</a:t>
            </a:r>
            <a:br>
              <a:rPr kumimoji="1" lang="en-US" altLang="ja-JP" dirty="0"/>
            </a:br>
            <a:r>
              <a:rPr kumimoji="1" lang="ja-JP" altLang="en-US" sz="2800" dirty="0"/>
              <a:t>グループ署名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関連研究論文</a:t>
            </a:r>
            <a:endParaRPr kumimoji="1" lang="en-US" altLang="ja-JP" dirty="0"/>
          </a:p>
          <a:p>
            <a:pPr lvl="1"/>
            <a:r>
              <a:rPr kumimoji="1" lang="ja-JP" altLang="en-US" dirty="0">
                <a:hlinkClick r:id="rId2"/>
              </a:rPr>
              <a:t>「グループ署名・匿名認証の</a:t>
            </a:r>
            <a:r>
              <a:rPr lang="ja-JP" altLang="en-US" dirty="0">
                <a:hlinkClick r:id="rId2"/>
              </a:rPr>
              <a:t>概観と最近の話題</a:t>
            </a:r>
            <a:r>
              <a:rPr kumimoji="1" lang="ja-JP" altLang="en-US" dirty="0">
                <a:hlinkClick r:id="rId2"/>
              </a:rPr>
              <a:t>」</a:t>
            </a:r>
            <a:endParaRPr kumimoji="1" lang="en-US" altLang="ja-JP" dirty="0"/>
          </a:p>
          <a:p>
            <a:pPr lvl="2"/>
            <a:r>
              <a:rPr lang="ja-JP" altLang="en-US" dirty="0"/>
              <a:t>広島大学，大学院工学研究院情報部門 ，中西 透</a:t>
            </a:r>
            <a:endParaRPr lang="en-US" altLang="ja-JP" dirty="0"/>
          </a:p>
          <a:p>
            <a:pPr lvl="1"/>
            <a:r>
              <a:rPr kumimoji="1" lang="ja-JP" altLang="en-US" dirty="0">
                <a:hlinkClick r:id="rId3"/>
              </a:rPr>
              <a:t>「</a:t>
            </a:r>
            <a:r>
              <a:rPr lang="ja-JP" altLang="en-US" dirty="0">
                <a:hlinkClick r:id="rId3"/>
              </a:rPr>
              <a:t>グループ署名を用いた匿名認証</a:t>
            </a:r>
            <a:r>
              <a:rPr kumimoji="1" lang="ja-JP" altLang="en-US" dirty="0">
                <a:hlinkClick r:id="rId3"/>
              </a:rPr>
              <a:t>」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岡山大学，大学院自然科学研究科，准教授　</a:t>
            </a:r>
            <a:r>
              <a:rPr lang="ja-JP" altLang="en-US" dirty="0"/>
              <a:t>中西 透</a:t>
            </a:r>
            <a:endParaRPr lang="en-US" altLang="ja-JP" dirty="0"/>
          </a:p>
          <a:p>
            <a:r>
              <a:rPr kumimoji="1" lang="ja-JP" altLang="en-US" dirty="0"/>
              <a:t>特徴・機能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不正アクセスを防止しつつ，プライバシーを保護可能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署名・検証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管理者による署名者特定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ユーザ追加・削除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失効に伴うシステムパラメータ更新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43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回で発表したモデル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75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214510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214510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5226659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6711511" y="2592199"/>
            <a:ext cx="2255240" cy="2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82715C-89D4-4848-9886-CDFBDAE0C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48131" y="1996580"/>
            <a:ext cx="3454867" cy="444616"/>
          </a:xfrm>
          <a:prstGeom prst="bentConnector3">
            <a:avLst>
              <a:gd name="adj1" fmla="val 720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B00B73-274A-4992-922E-156D50A0E806}"/>
              </a:ext>
            </a:extLst>
          </p:cNvPr>
          <p:cNvCxnSpPr>
            <a:cxnSpLocks/>
          </p:cNvCxnSpPr>
          <p:nvPr/>
        </p:nvCxnSpPr>
        <p:spPr>
          <a:xfrm>
            <a:off x="7102997" y="1996580"/>
            <a:ext cx="0" cy="595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6907253" y="2598072"/>
            <a:ext cx="186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の復号を要求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93699-A467-4C31-A238-D8E2EB8D78C8}"/>
              </a:ext>
            </a:extLst>
          </p:cNvPr>
          <p:cNvSpPr txBox="1"/>
          <p:nvPr/>
        </p:nvSpPr>
        <p:spPr>
          <a:xfrm>
            <a:off x="4637166" y="1690688"/>
            <a:ext cx="3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r>
              <a:rPr lang="ja-JP" altLang="en-US" sz="1200" dirty="0"/>
              <a:t>の署名を送る（自動）</a:t>
            </a:r>
            <a:endParaRPr lang="en-MY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>
            <a:off x="3648131" y="2592198"/>
            <a:ext cx="157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785501" y="2604700"/>
            <a:ext cx="130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</a:t>
            </a:r>
            <a:r>
              <a:rPr lang="en-US" altLang="ja-JP" sz="1200" dirty="0"/>
              <a:t>A</a:t>
            </a:r>
            <a:r>
              <a:rPr lang="ja-JP" altLang="en-US" sz="1200" dirty="0"/>
              <a:t>情報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96675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r>
              <a:rPr lang="en-US" altLang="ja-JP" sz="1200" dirty="0"/>
              <a:t>A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250583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979034" y="3355113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署名とファイル情報で，復号許可を要求する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323567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3177420" y="3922834"/>
            <a:ext cx="173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許可を得て，鍵を送る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>
            <a:off x="3629953" y="3103927"/>
            <a:ext cx="1596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3596311" y="3129039"/>
            <a:ext cx="166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鍵を持って，</a:t>
            </a:r>
            <a:r>
              <a:rPr lang="en-US" altLang="ja-JP" sz="1200" dirty="0"/>
              <a:t>NAS</a:t>
            </a:r>
            <a:r>
              <a:rPr lang="ja-JP" altLang="en-US" sz="1200" dirty="0"/>
              <a:t>上のファイルを復号する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6720597" y="3116483"/>
            <a:ext cx="2246154" cy="1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6895367" y="3224843"/>
            <a:ext cx="188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復号したファイルを見る</a:t>
            </a:r>
            <a:endParaRPr lang="en-M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85CBF-D586-4507-A3F5-3FC9ED1904CC}"/>
              </a:ext>
            </a:extLst>
          </p:cNvPr>
          <p:cNvSpPr txBox="1"/>
          <p:nvPr/>
        </p:nvSpPr>
        <p:spPr>
          <a:xfrm>
            <a:off x="992748" y="5780015"/>
            <a:ext cx="39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＊データの暗号も以上同様の流れで行う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62837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新しいモデル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75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214510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214510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5657971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142822" y="2410282"/>
            <a:ext cx="1823929" cy="1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 flipV="1">
            <a:off x="3648131" y="2592198"/>
            <a:ext cx="2009840" cy="1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785501" y="2604700"/>
            <a:ext cx="160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ファイル情報と署名を送る。ログを記録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96675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endParaRPr lang="en-MY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DEE23-F264-4D92-A20B-505EEE6A65CB}"/>
              </a:ext>
            </a:extLst>
          </p:cNvPr>
          <p:cNvCxnSpPr/>
          <p:nvPr/>
        </p:nvCxnSpPr>
        <p:spPr>
          <a:xfrm>
            <a:off x="2505830" y="3298588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21E38-390B-4A2B-842F-AE1BB6AF0E21}"/>
              </a:ext>
            </a:extLst>
          </p:cNvPr>
          <p:cNvSpPr txBox="1"/>
          <p:nvPr/>
        </p:nvSpPr>
        <p:spPr>
          <a:xfrm>
            <a:off x="979034" y="3505063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署名とファイル情報で，復号許可を要求する</a:t>
            </a:r>
            <a:endParaRPr lang="en-MY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384310-C12F-4E94-AF28-2AD8E6956578}"/>
              </a:ext>
            </a:extLst>
          </p:cNvPr>
          <p:cNvCxnSpPr>
            <a:cxnSpLocks/>
          </p:cNvCxnSpPr>
          <p:nvPr/>
        </p:nvCxnSpPr>
        <p:spPr>
          <a:xfrm flipV="1">
            <a:off x="3235672" y="3288229"/>
            <a:ext cx="0" cy="911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1DF406-319F-4480-ABCD-A2C37E2717CD}"/>
              </a:ext>
            </a:extLst>
          </p:cNvPr>
          <p:cNvSpPr txBox="1"/>
          <p:nvPr/>
        </p:nvSpPr>
        <p:spPr>
          <a:xfrm>
            <a:off x="3181793" y="3537529"/>
            <a:ext cx="173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許可を得て，鍵を送る。ログを記録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 flipV="1">
            <a:off x="3615999" y="3009040"/>
            <a:ext cx="2041047" cy="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4182895" y="3033513"/>
            <a:ext cx="95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鍵を送る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142822" y="2642039"/>
            <a:ext cx="1802770" cy="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338563" y="2434178"/>
            <a:ext cx="128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ファイルを要求</a:t>
            </a:r>
            <a:endParaRPr lang="en-MY" sz="1200" dirty="0"/>
          </a:p>
        </p:txBody>
      </p:sp>
      <p:sp>
        <p:nvSpPr>
          <p:cNvPr id="28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7508438" y="2642039"/>
            <a:ext cx="86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認証要求</a:t>
            </a:r>
            <a:endParaRPr lang="en-US" altLang="ja-JP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408186" y="2861915"/>
            <a:ext cx="117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グループ署名</a:t>
            </a:r>
            <a:endParaRPr lang="en-MY" sz="1200" dirty="0"/>
          </a:p>
        </p:txBody>
      </p:sp>
      <p:cxnSp>
        <p:nvCxnSpPr>
          <p:cNvPr id="31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142823" y="2870400"/>
            <a:ext cx="1823928" cy="1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163981" y="3238829"/>
            <a:ext cx="1802770" cy="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417039" y="3241675"/>
            <a:ext cx="12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ファイルを復号して見る</a:t>
            </a:r>
            <a:endParaRPr lang="en-MY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42822" y="2391530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42822" y="2640551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②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56246" y="2869671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③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89428" y="2607247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④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430467" y="3600501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⑤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866833" y="3590142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⑥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39285" y="3018123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⑦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14017" y="3312001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30788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C42-B6E5-40CF-BA06-F2616DA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新しいモデル</a:t>
            </a:r>
            <a:r>
              <a:rPr lang="en-US" altLang="ja-JP" dirty="0"/>
              <a:t>2</a:t>
            </a:r>
            <a:endParaRPr lang="en-MY" dirty="0"/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00EE8870-2CC8-4383-B85D-6DF07017C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751" y="2373829"/>
            <a:ext cx="914400" cy="914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A5C0F-F212-4F9B-9BEF-4F46E2CBD010}"/>
              </a:ext>
            </a:extLst>
          </p:cNvPr>
          <p:cNvSpPr/>
          <p:nvPr/>
        </p:nvSpPr>
        <p:spPr>
          <a:xfrm>
            <a:off x="2145103" y="2352857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DB</a:t>
            </a:r>
            <a:endParaRPr lang="en-MY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CEFE-CF19-49D9-B957-9F01B485FB23}"/>
              </a:ext>
            </a:extLst>
          </p:cNvPr>
          <p:cNvSpPr/>
          <p:nvPr/>
        </p:nvSpPr>
        <p:spPr>
          <a:xfrm>
            <a:off x="2145102" y="4199833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KMS</a:t>
            </a:r>
            <a:endParaRPr lang="en-MY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3CDA-5F92-423A-8E0F-6B6F3D13F001}"/>
              </a:ext>
            </a:extLst>
          </p:cNvPr>
          <p:cNvSpPr/>
          <p:nvPr/>
        </p:nvSpPr>
        <p:spPr>
          <a:xfrm>
            <a:off x="5657971" y="2352602"/>
            <a:ext cx="1484851" cy="956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NAS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142822" y="2410282"/>
            <a:ext cx="1823929" cy="19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3FD14A-9D30-4BB6-A664-0E0D111B3DE2}"/>
              </a:ext>
            </a:extLst>
          </p:cNvPr>
          <p:cNvCxnSpPr/>
          <p:nvPr/>
        </p:nvCxnSpPr>
        <p:spPr>
          <a:xfrm flipH="1" flipV="1">
            <a:off x="3648131" y="2592198"/>
            <a:ext cx="2009840" cy="1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B709F-5F5C-42D3-B7D4-AA52B9C51E7E}"/>
              </a:ext>
            </a:extLst>
          </p:cNvPr>
          <p:cNvSpPr txBox="1"/>
          <p:nvPr/>
        </p:nvSpPr>
        <p:spPr>
          <a:xfrm>
            <a:off x="3785501" y="2604700"/>
            <a:ext cx="160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ファイル情報と署名を送る。ログを記録</a:t>
            </a:r>
            <a:endParaRPr lang="en-MY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05E5B-E4CD-408A-B11B-1311958361D4}"/>
              </a:ext>
            </a:extLst>
          </p:cNvPr>
          <p:cNvSpPr txBox="1"/>
          <p:nvPr/>
        </p:nvSpPr>
        <p:spPr>
          <a:xfrm>
            <a:off x="8966751" y="3308947"/>
            <a:ext cx="9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メンバー</a:t>
            </a:r>
            <a:endParaRPr lang="en-MY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6EABF-9230-465D-84D3-9801EE8CBDA0}"/>
              </a:ext>
            </a:extLst>
          </p:cNvPr>
          <p:cNvCxnSpPr/>
          <p:nvPr/>
        </p:nvCxnSpPr>
        <p:spPr>
          <a:xfrm flipV="1">
            <a:off x="3615999" y="3009040"/>
            <a:ext cx="2041047" cy="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DD53E2-68BD-4518-BB9A-D8E97750C204}"/>
              </a:ext>
            </a:extLst>
          </p:cNvPr>
          <p:cNvSpPr txBox="1"/>
          <p:nvPr/>
        </p:nvSpPr>
        <p:spPr>
          <a:xfrm>
            <a:off x="4006088" y="3000414"/>
            <a:ext cx="124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許可を得て鍵を送る</a:t>
            </a:r>
            <a:endParaRPr lang="en-MY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142822" y="2642039"/>
            <a:ext cx="1802770" cy="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338563" y="2434178"/>
            <a:ext cx="128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ファイルを要求</a:t>
            </a:r>
            <a:endParaRPr lang="en-MY" sz="1200" dirty="0"/>
          </a:p>
        </p:txBody>
      </p:sp>
      <p:sp>
        <p:nvSpPr>
          <p:cNvPr id="28" name="TextBox 51">
            <a:extLst>
              <a:ext uri="{FF2B5EF4-FFF2-40B4-BE49-F238E27FC236}">
                <a16:creationId xmlns:a16="http://schemas.microsoft.com/office/drawing/2014/main" id="{F76193C6-2254-4729-87D7-3A4180B4F327}"/>
              </a:ext>
            </a:extLst>
          </p:cNvPr>
          <p:cNvSpPr txBox="1"/>
          <p:nvPr/>
        </p:nvSpPr>
        <p:spPr>
          <a:xfrm>
            <a:off x="7508438" y="2642039"/>
            <a:ext cx="86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認証要求</a:t>
            </a:r>
            <a:endParaRPr lang="en-US" altLang="ja-JP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408186" y="2861915"/>
            <a:ext cx="117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グループ署名</a:t>
            </a:r>
            <a:endParaRPr lang="en-MY" sz="1200" dirty="0"/>
          </a:p>
        </p:txBody>
      </p:sp>
      <p:cxnSp>
        <p:nvCxnSpPr>
          <p:cNvPr id="31" name="Straight Arrow Connector 14">
            <a:extLst>
              <a:ext uri="{FF2B5EF4-FFF2-40B4-BE49-F238E27FC236}">
                <a16:creationId xmlns:a16="http://schemas.microsoft.com/office/drawing/2014/main" id="{90FAEF33-A787-422B-8246-723F596351F1}"/>
              </a:ext>
            </a:extLst>
          </p:cNvPr>
          <p:cNvCxnSpPr>
            <a:cxnSpLocks/>
          </p:cNvCxnSpPr>
          <p:nvPr/>
        </p:nvCxnSpPr>
        <p:spPr>
          <a:xfrm flipH="1" flipV="1">
            <a:off x="7142823" y="2870400"/>
            <a:ext cx="1823928" cy="1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>
            <a:extLst>
              <a:ext uri="{FF2B5EF4-FFF2-40B4-BE49-F238E27FC236}">
                <a16:creationId xmlns:a16="http://schemas.microsoft.com/office/drawing/2014/main" id="{5EF9C4C7-1950-4E69-A7E4-9DA5C5F49B49}"/>
              </a:ext>
            </a:extLst>
          </p:cNvPr>
          <p:cNvCxnSpPr>
            <a:cxnSpLocks/>
          </p:cNvCxnSpPr>
          <p:nvPr/>
        </p:nvCxnSpPr>
        <p:spPr>
          <a:xfrm>
            <a:off x="7163981" y="3238829"/>
            <a:ext cx="1802770" cy="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1">
            <a:extLst>
              <a:ext uri="{FF2B5EF4-FFF2-40B4-BE49-F238E27FC236}">
                <a16:creationId xmlns:a16="http://schemas.microsoft.com/office/drawing/2014/main" id="{0BD302AF-7A53-4823-8E8E-C759F505E6EC}"/>
              </a:ext>
            </a:extLst>
          </p:cNvPr>
          <p:cNvSpPr txBox="1"/>
          <p:nvPr/>
        </p:nvSpPr>
        <p:spPr>
          <a:xfrm>
            <a:off x="7417039" y="3241675"/>
            <a:ext cx="128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ファイルを復号して見る</a:t>
            </a:r>
            <a:endParaRPr lang="en-MY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3347" y="2610448"/>
            <a:ext cx="183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署名とファイル情報を認証し、ログを残す</a:t>
            </a:r>
          </a:p>
        </p:txBody>
      </p:sp>
    </p:spTree>
    <p:extLst>
      <p:ext uri="{BB962C8B-B14F-4D97-AF65-F5344CB8AC3E}">
        <p14:creationId xmlns:p14="http://schemas.microsoft.com/office/powerpoint/2010/main" val="23018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グループ分け　メンバーの方</a:t>
            </a:r>
          </a:p>
        </p:txBody>
      </p:sp>
      <p:sp>
        <p:nvSpPr>
          <p:cNvPr id="5" name="円/楕円 4"/>
          <p:cNvSpPr/>
          <p:nvPr/>
        </p:nvSpPr>
        <p:spPr>
          <a:xfrm>
            <a:off x="1380226" y="2251495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M1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11972" y="227791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11972" y="295886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1972" y="363981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397478" y="3987322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M2</a:t>
            </a:r>
          </a:p>
        </p:txBody>
      </p:sp>
      <p:cxnSp>
        <p:nvCxnSpPr>
          <p:cNvPr id="11" name="直線コネクタ 10"/>
          <p:cNvCxnSpPr>
            <a:stCxn id="5" idx="7"/>
            <a:endCxn id="6" idx="1"/>
          </p:cNvCxnSpPr>
          <p:nvPr/>
        </p:nvCxnSpPr>
        <p:spPr>
          <a:xfrm>
            <a:off x="2624591" y="2458678"/>
            <a:ext cx="3287381" cy="8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6"/>
            <a:endCxn id="7" idx="1"/>
          </p:cNvCxnSpPr>
          <p:nvPr/>
        </p:nvCxnSpPr>
        <p:spPr>
          <a:xfrm>
            <a:off x="2838090" y="2958861"/>
            <a:ext cx="3073882" cy="261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8" idx="1"/>
          </p:cNvCxnSpPr>
          <p:nvPr/>
        </p:nvCxnSpPr>
        <p:spPr>
          <a:xfrm flipV="1">
            <a:off x="2855342" y="3901422"/>
            <a:ext cx="3056630" cy="79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7"/>
            <a:endCxn id="7" idx="1"/>
          </p:cNvCxnSpPr>
          <p:nvPr/>
        </p:nvCxnSpPr>
        <p:spPr>
          <a:xfrm flipV="1">
            <a:off x="2641843" y="3220472"/>
            <a:ext cx="3270129" cy="97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7"/>
            <a:endCxn id="6" idx="1"/>
          </p:cNvCxnSpPr>
          <p:nvPr/>
        </p:nvCxnSpPr>
        <p:spPr>
          <a:xfrm flipV="1">
            <a:off x="2641843" y="2539522"/>
            <a:ext cx="3270129" cy="1654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6"/>
            <a:endCxn id="8" idx="1"/>
          </p:cNvCxnSpPr>
          <p:nvPr/>
        </p:nvCxnSpPr>
        <p:spPr>
          <a:xfrm>
            <a:off x="2838090" y="2958861"/>
            <a:ext cx="3073882" cy="94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372563" y="2936470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24037" y="3458612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659593" y="1697125"/>
            <a:ext cx="24240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利点</a:t>
            </a:r>
            <a:r>
              <a:rPr kumimoji="1" lang="en-US" altLang="ja-JP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グループ署名が使える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匿名性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部署やチームなどによって分けられる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グループ分け　ファイルの方</a:t>
            </a:r>
          </a:p>
        </p:txBody>
      </p:sp>
      <p:sp>
        <p:nvSpPr>
          <p:cNvPr id="5" name="円/楕円 4"/>
          <p:cNvSpPr/>
          <p:nvPr/>
        </p:nvSpPr>
        <p:spPr>
          <a:xfrm>
            <a:off x="1380226" y="2251495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F1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11972" y="227791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11972" y="295886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1972" y="3639812"/>
            <a:ext cx="43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397478" y="3987322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F2</a:t>
            </a:r>
          </a:p>
        </p:txBody>
      </p:sp>
      <p:cxnSp>
        <p:nvCxnSpPr>
          <p:cNvPr id="11" name="直線コネクタ 10"/>
          <p:cNvCxnSpPr>
            <a:stCxn id="5" idx="7"/>
            <a:endCxn id="6" idx="1"/>
          </p:cNvCxnSpPr>
          <p:nvPr/>
        </p:nvCxnSpPr>
        <p:spPr>
          <a:xfrm>
            <a:off x="2624591" y="2458678"/>
            <a:ext cx="3287381" cy="8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6"/>
            <a:endCxn id="7" idx="1"/>
          </p:cNvCxnSpPr>
          <p:nvPr/>
        </p:nvCxnSpPr>
        <p:spPr>
          <a:xfrm>
            <a:off x="2838090" y="2958861"/>
            <a:ext cx="3073882" cy="261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8" idx="1"/>
          </p:cNvCxnSpPr>
          <p:nvPr/>
        </p:nvCxnSpPr>
        <p:spPr>
          <a:xfrm flipV="1">
            <a:off x="2855342" y="3901422"/>
            <a:ext cx="3056630" cy="79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7"/>
            <a:endCxn id="7" idx="1"/>
          </p:cNvCxnSpPr>
          <p:nvPr/>
        </p:nvCxnSpPr>
        <p:spPr>
          <a:xfrm flipV="1">
            <a:off x="2641843" y="3220472"/>
            <a:ext cx="3270129" cy="97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7"/>
            <a:endCxn id="6" idx="1"/>
          </p:cNvCxnSpPr>
          <p:nvPr/>
        </p:nvCxnSpPr>
        <p:spPr>
          <a:xfrm flipV="1">
            <a:off x="2641843" y="2539522"/>
            <a:ext cx="3270129" cy="1654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6"/>
            <a:endCxn id="8" idx="1"/>
          </p:cNvCxnSpPr>
          <p:nvPr/>
        </p:nvCxnSpPr>
        <p:spPr>
          <a:xfrm>
            <a:off x="2838090" y="2958861"/>
            <a:ext cx="3073882" cy="94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85477" y="2462380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50910" y="3511434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69836" y="2251495"/>
            <a:ext cx="2424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利点</a:t>
            </a:r>
            <a:r>
              <a:rPr kumimoji="1" lang="en-US" altLang="ja-JP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プロジェクト毎に分ける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親ディレクトリだけ暗号化さればメンバーだけアクセスできる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所属するメンバーは自由書き込みできる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ファイル整理が容易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290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グループ分け　両方</a:t>
            </a:r>
          </a:p>
        </p:txBody>
      </p:sp>
      <p:sp>
        <p:nvSpPr>
          <p:cNvPr id="5" name="円/楕円 4"/>
          <p:cNvSpPr/>
          <p:nvPr/>
        </p:nvSpPr>
        <p:spPr>
          <a:xfrm>
            <a:off x="1380226" y="2251495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F1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397478" y="3987322"/>
            <a:ext cx="1457864" cy="141473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F2</a:t>
            </a:r>
          </a:p>
        </p:txBody>
      </p:sp>
      <p:cxnSp>
        <p:nvCxnSpPr>
          <p:cNvPr id="11" name="直線コネクタ 10"/>
          <p:cNvCxnSpPr>
            <a:stCxn id="5" idx="7"/>
          </p:cNvCxnSpPr>
          <p:nvPr/>
        </p:nvCxnSpPr>
        <p:spPr>
          <a:xfrm>
            <a:off x="2624591" y="2458678"/>
            <a:ext cx="3287381" cy="8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6"/>
          </p:cNvCxnSpPr>
          <p:nvPr/>
        </p:nvCxnSpPr>
        <p:spPr>
          <a:xfrm>
            <a:off x="2838090" y="2958861"/>
            <a:ext cx="3073882" cy="261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</p:cNvCxnSpPr>
          <p:nvPr/>
        </p:nvCxnSpPr>
        <p:spPr>
          <a:xfrm flipV="1">
            <a:off x="2855342" y="3901422"/>
            <a:ext cx="3056630" cy="79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7"/>
          </p:cNvCxnSpPr>
          <p:nvPr/>
        </p:nvCxnSpPr>
        <p:spPr>
          <a:xfrm flipV="1">
            <a:off x="2641843" y="3220472"/>
            <a:ext cx="3270129" cy="97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7"/>
          </p:cNvCxnSpPr>
          <p:nvPr/>
        </p:nvCxnSpPr>
        <p:spPr>
          <a:xfrm flipV="1">
            <a:off x="2641843" y="2539522"/>
            <a:ext cx="3270129" cy="1654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5" idx="6"/>
          </p:cNvCxnSpPr>
          <p:nvPr/>
        </p:nvCxnSpPr>
        <p:spPr>
          <a:xfrm>
            <a:off x="2838090" y="2958861"/>
            <a:ext cx="3073882" cy="94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85477" y="2462380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50910" y="3511434"/>
            <a:ext cx="52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</a:t>
            </a:r>
            <a:endParaRPr kumimoji="1" lang="ja-JP" altLang="en-US" sz="3200" dirty="0"/>
          </a:p>
        </p:txBody>
      </p:sp>
      <p:sp>
        <p:nvSpPr>
          <p:cNvPr id="18" name="円/楕円 17"/>
          <p:cNvSpPr/>
          <p:nvPr/>
        </p:nvSpPr>
        <p:spPr>
          <a:xfrm>
            <a:off x="5911972" y="2200836"/>
            <a:ext cx="669983" cy="61628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5923830" y="2911002"/>
            <a:ext cx="669983" cy="61628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5911971" y="3621168"/>
            <a:ext cx="669983" cy="61628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80090" y="1654653"/>
            <a:ext cx="2675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利点</a:t>
            </a:r>
            <a:r>
              <a:rPr kumimoji="1" lang="en-US" altLang="ja-JP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グループ署名で匿名性がある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1</a:t>
            </a:r>
            <a:r>
              <a:rPr kumimoji="1" lang="ja-JP" altLang="en-US" sz="1400" dirty="0"/>
              <a:t>つプロジェクトに複数メンバーグループが所属される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ディレクトリ中にまた各部の子ディレクトリも可能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同じプロジェクトでも、他の部署に情報漏洩はない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ファイルとメンバー管理が容易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370381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2764</TotalTime>
  <Words>469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Facet</vt:lpstr>
      <vt:lpstr>第5回進捗報告会</vt:lpstr>
      <vt:lpstr>研究の進捗報告</vt:lpstr>
      <vt:lpstr>前回のまとめ グループ署名</vt:lpstr>
      <vt:lpstr>第2回で発表したモデル</vt:lpstr>
      <vt:lpstr>新しいモデル</vt:lpstr>
      <vt:lpstr>新しいモデル2</vt:lpstr>
      <vt:lpstr>グループ分け　メンバーの方</vt:lpstr>
      <vt:lpstr>グループ分け　ファイルの方</vt:lpstr>
      <vt:lpstr>グループ分け　両方</vt:lpstr>
      <vt:lpstr>前回のスライド グループ署名の認証方式</vt:lpstr>
      <vt:lpstr>グループ署名の別認証方式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進行報告</dc:title>
  <dc:creator>Office</dc:creator>
  <cp:lastModifiedBy>Office</cp:lastModifiedBy>
  <cp:revision>107</cp:revision>
  <dcterms:created xsi:type="dcterms:W3CDTF">2018-04-19T15:07:08Z</dcterms:created>
  <dcterms:modified xsi:type="dcterms:W3CDTF">2018-06-14T16:35:19Z</dcterms:modified>
</cp:coreProperties>
</file>