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7"/>
              <a:ext cx="258617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7"/>
              <a:ext cx="2850868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30" y="-8467"/>
              <a:ext cx="1290094" cy="6858000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7"/>
              <a:ext cx="1249825" cy="6858000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617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0868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58000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58000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ascii.jp/elem/000/001/437/143718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boxil.jp/mag/a295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第</a:t>
            </a:r>
            <a:r>
              <a:rPr lang="en" sz="3600"/>
              <a:t>6</a:t>
            </a:r>
            <a:r>
              <a:rPr b="0" i="0" lang="en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回進捗報告会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1143000" y="3418787"/>
            <a:ext cx="6858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153111　ケネス・リーゼンカン</a:t>
            </a:r>
            <a:endParaRPr b="0" i="0" sz="1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2018年5月</a:t>
            </a:r>
            <a:r>
              <a:rPr lang="en"/>
              <a:t>25</a:t>
            </a: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日</a:t>
            </a:r>
            <a:endParaRPr b="0" i="0" sz="14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5026350" y="1496675"/>
            <a:ext cx="2805000" cy="174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ですので、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Ubuntu Server 16.04をインストールして続けたいと思っているます</a:t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6" y="457200"/>
            <a:ext cx="4752325" cy="371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906425" y="4175100"/>
            <a:ext cx="3804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http://ascii.jp/elem/000/001/437/1437182/</a:t>
            </a:r>
            <a:endParaRPr sz="1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研究の進捗報告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前回のまとめ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グループ分け　両方</a:t>
            </a:r>
            <a:endParaRPr b="0" i="0" sz="2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035169" y="1688621"/>
            <a:ext cx="1093500" cy="1061100"/>
          </a:xfrm>
          <a:prstGeom prst="ellipse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F1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048109" y="2990491"/>
            <a:ext cx="1093500" cy="1061100"/>
          </a:xfrm>
          <a:prstGeom prst="ellipse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F2</a:t>
            </a:r>
            <a:endParaRPr sz="1100"/>
          </a:p>
        </p:txBody>
      </p:sp>
      <p:cxnSp>
        <p:nvCxnSpPr>
          <p:cNvPr id="202" name="Shape 202"/>
          <p:cNvCxnSpPr>
            <a:stCxn id="200" idx="7"/>
          </p:cNvCxnSpPr>
          <p:nvPr/>
        </p:nvCxnSpPr>
        <p:spPr>
          <a:xfrm>
            <a:off x="1968530" y="1844016"/>
            <a:ext cx="2465700" cy="606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Shape 203"/>
          <p:cNvCxnSpPr>
            <a:stCxn id="200" idx="6"/>
          </p:cNvCxnSpPr>
          <p:nvPr/>
        </p:nvCxnSpPr>
        <p:spPr>
          <a:xfrm>
            <a:off x="2128669" y="2219171"/>
            <a:ext cx="2305200" cy="1962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Shape 204"/>
          <p:cNvCxnSpPr>
            <a:stCxn id="201" idx="6"/>
          </p:cNvCxnSpPr>
          <p:nvPr/>
        </p:nvCxnSpPr>
        <p:spPr>
          <a:xfrm flipH="1" rot="10800000">
            <a:off x="2141609" y="2926141"/>
            <a:ext cx="2292600" cy="5949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Shape 205"/>
          <p:cNvCxnSpPr>
            <a:stCxn id="201" idx="7"/>
          </p:cNvCxnSpPr>
          <p:nvPr/>
        </p:nvCxnSpPr>
        <p:spPr>
          <a:xfrm flipH="1" rot="10800000">
            <a:off x="1981469" y="2415386"/>
            <a:ext cx="2452500" cy="7305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Shape 206"/>
          <p:cNvCxnSpPr>
            <a:stCxn id="201" idx="7"/>
          </p:cNvCxnSpPr>
          <p:nvPr/>
        </p:nvCxnSpPr>
        <p:spPr>
          <a:xfrm flipH="1" rot="10800000">
            <a:off x="1981469" y="1904486"/>
            <a:ext cx="2452500" cy="12414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Shape 207"/>
          <p:cNvCxnSpPr>
            <a:stCxn id="200" idx="6"/>
          </p:cNvCxnSpPr>
          <p:nvPr/>
        </p:nvCxnSpPr>
        <p:spPr>
          <a:xfrm>
            <a:off x="2128669" y="2219171"/>
            <a:ext cx="2305200" cy="7068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Shape 208"/>
          <p:cNvSpPr txBox="1"/>
          <p:nvPr/>
        </p:nvSpPr>
        <p:spPr>
          <a:xfrm>
            <a:off x="3964108" y="1846785"/>
            <a:ext cx="39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×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938183" y="2633575"/>
            <a:ext cx="39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×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433979" y="1650627"/>
            <a:ext cx="502500" cy="462000"/>
          </a:xfrm>
          <a:prstGeom prst="ellipse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M1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442873" y="2183251"/>
            <a:ext cx="502500" cy="462000"/>
          </a:xfrm>
          <a:prstGeom prst="ellipse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M2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33978" y="2715876"/>
            <a:ext cx="502500" cy="462000"/>
          </a:xfrm>
          <a:prstGeom prst="ellipse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M3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235067" y="1240990"/>
            <a:ext cx="20067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利点: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グループ署名で匿名性がある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1つプロジェクトに複数メンバーグループが所属される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ディレクトリ中にまた各部の子ディレクトリも可能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同じプロジェクトでも、他の部署に情報漏洩はない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ファイルとメンバー管理が容易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前回の</a:t>
            </a:r>
            <a:r>
              <a:rPr lang="en"/>
              <a:t>まとめ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54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▶"/>
            </a:pPr>
            <a:r>
              <a:rPr lang="en" sz="1200"/>
              <a:t>別の認証方式（２要素認証）</a:t>
            </a:r>
            <a:endParaRPr sz="1200"/>
          </a:p>
          <a:p>
            <a:pPr indent="-215900" lvl="1" marL="55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</a:pPr>
            <a:r>
              <a:rPr lang="en" sz="1100"/>
              <a:t>グループ署名はただのデータでもあるので、失くしたり盗まれたりすることはある</a:t>
            </a:r>
            <a:endParaRPr sz="1100"/>
          </a:p>
          <a:p>
            <a:pPr indent="-222250" lvl="1" marL="55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100"/>
              <a:t>コピーされる可能性もある</a:t>
            </a:r>
            <a:endParaRPr sz="1100"/>
          </a:p>
          <a:p>
            <a:pPr indent="-215900" lvl="1" marL="55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</a:pPr>
            <a:r>
              <a:rPr lang="en" sz="1100"/>
              <a:t>メンバーにもグループ署名を渡さない方法である</a:t>
            </a:r>
            <a:endParaRPr sz="1100"/>
          </a:p>
          <a:p>
            <a:pPr indent="-215900" lvl="1" marL="55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</a:pPr>
            <a:r>
              <a:rPr lang="en" sz="1100"/>
              <a:t>便利。２要素認証でも1回パスワードの入力</a:t>
            </a:r>
            <a:endParaRPr sz="1100"/>
          </a:p>
          <a:p>
            <a:pPr indent="-215900" lvl="1" marL="558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</a:pPr>
            <a:r>
              <a:rPr lang="en" sz="1100"/>
              <a:t>バイオメトリクス認証方の方が安全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SAMLとは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>
              <a:spcBef>
                <a:spcPts val="800"/>
              </a:spcBef>
              <a:spcAft>
                <a:spcPts val="0"/>
              </a:spcAft>
              <a:buSzPts val="1100"/>
              <a:buChar char="▶"/>
            </a:pPr>
            <a:r>
              <a:rPr lang="en"/>
              <a:t>SAMLはXMLベースのセキュリティ情報伝達技術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"/>
              <a:t>ユーザーの認証情報をやり取りするルール・プロトコル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13" y="2301975"/>
            <a:ext cx="5937376" cy="231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895225" y="4619200"/>
            <a:ext cx="3015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https://boxil.jp/mag/a2950/</a:t>
            </a:r>
            <a:endParaRPr sz="1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第2回で発表したモデル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an" id="233" name="Shape 2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063" y="1780372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1608827" y="1764643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KMS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608826" y="3149875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DB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3919994" y="1764451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7" name="Shape 237"/>
          <p:cNvCxnSpPr/>
          <p:nvPr/>
        </p:nvCxnSpPr>
        <p:spPr>
          <a:xfrm rot="10800000">
            <a:off x="5033663" y="1944356"/>
            <a:ext cx="1691400" cy="201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Shape 238"/>
          <p:cNvCxnSpPr/>
          <p:nvPr/>
        </p:nvCxnSpPr>
        <p:spPr>
          <a:xfrm flipH="1">
            <a:off x="2736148" y="1497435"/>
            <a:ext cx="2591100" cy="333300"/>
          </a:xfrm>
          <a:prstGeom prst="bentConnector3">
            <a:avLst>
              <a:gd fmla="val 72097" name="adj1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Shape 239"/>
          <p:cNvCxnSpPr/>
          <p:nvPr/>
        </p:nvCxnSpPr>
        <p:spPr>
          <a:xfrm>
            <a:off x="5327248" y="1497435"/>
            <a:ext cx="0" cy="4467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Shape 240"/>
          <p:cNvSpPr txBox="1"/>
          <p:nvPr/>
        </p:nvSpPr>
        <p:spPr>
          <a:xfrm>
            <a:off x="5180440" y="1948554"/>
            <a:ext cx="139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ファイルAの復号を要求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477875" y="1268016"/>
            <a:ext cx="2307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メンバーAの署名を送る（自動）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735894" y="1944149"/>
            <a:ext cx="11841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2839126" y="1953525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ファイルA情報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725063" y="2481710"/>
            <a:ext cx="722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メンバーA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5" name="Shape 245"/>
          <p:cNvCxnSpPr/>
          <p:nvPr/>
        </p:nvCxnSpPr>
        <p:spPr>
          <a:xfrm>
            <a:off x="1879373" y="2473941"/>
            <a:ext cx="0" cy="6837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734275" y="2516335"/>
            <a:ext cx="1227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署名とファイル情報で，復号許可を要求する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7" name="Shape 247"/>
          <p:cNvCxnSpPr/>
          <p:nvPr/>
        </p:nvCxnSpPr>
        <p:spPr>
          <a:xfrm rot="10800000">
            <a:off x="2426754" y="2466175"/>
            <a:ext cx="0" cy="6837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2383065" y="2942125"/>
            <a:ext cx="130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許可を得て，鍵を送る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9" name="Shape 249"/>
          <p:cNvCxnSpPr/>
          <p:nvPr/>
        </p:nvCxnSpPr>
        <p:spPr>
          <a:xfrm>
            <a:off x="2722465" y="2327945"/>
            <a:ext cx="11976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Shape 250"/>
          <p:cNvSpPr txBox="1"/>
          <p:nvPr/>
        </p:nvSpPr>
        <p:spPr>
          <a:xfrm>
            <a:off x="2697233" y="2346779"/>
            <a:ext cx="125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鍵を持って，NAS上のファイルを復号する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1" name="Shape 251"/>
          <p:cNvCxnSpPr/>
          <p:nvPr/>
        </p:nvCxnSpPr>
        <p:spPr>
          <a:xfrm>
            <a:off x="5040448" y="2337362"/>
            <a:ext cx="1684500" cy="96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Shape 252"/>
          <p:cNvSpPr txBox="1"/>
          <p:nvPr/>
        </p:nvSpPr>
        <p:spPr>
          <a:xfrm>
            <a:off x="5171525" y="2418632"/>
            <a:ext cx="1415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復号したファイルを見る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SAML</a:t>
            </a: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モデル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an" id="258" name="Shape 2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063" y="1780372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1608827" y="1764643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KMS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1608826" y="3149875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IdP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919994" y="1764451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2" name="Shape 262"/>
          <p:cNvCxnSpPr/>
          <p:nvPr/>
        </p:nvCxnSpPr>
        <p:spPr>
          <a:xfrm rot="10800000">
            <a:off x="5033663" y="1944356"/>
            <a:ext cx="1691400" cy="201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5180440" y="1948554"/>
            <a:ext cx="139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AutoNum type="arabicPeriod"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アクセス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4" name="Shape 264"/>
          <p:cNvCxnSpPr>
            <a:stCxn id="261" idx="1"/>
          </p:cNvCxnSpPr>
          <p:nvPr/>
        </p:nvCxnSpPr>
        <p:spPr>
          <a:xfrm flipH="1">
            <a:off x="2729294" y="2123101"/>
            <a:ext cx="1190700" cy="11691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Shape 265"/>
          <p:cNvSpPr txBox="1"/>
          <p:nvPr/>
        </p:nvSpPr>
        <p:spPr>
          <a:xfrm>
            <a:off x="6801263" y="2557910"/>
            <a:ext cx="722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ユーザー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6" name="Shape 266"/>
          <p:cNvCxnSpPr>
            <a:endCxn id="258" idx="2"/>
          </p:cNvCxnSpPr>
          <p:nvPr/>
        </p:nvCxnSpPr>
        <p:spPr>
          <a:xfrm flipH="1" rot="10800000">
            <a:off x="2722463" y="2466172"/>
            <a:ext cx="4345500" cy="10425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5072275" y="2304775"/>
            <a:ext cx="16641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5102800" y="2337350"/>
            <a:ext cx="1553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　応答を検討してログイン許可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987938" y="1447800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　SAML認証要求を作成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2942226" y="1948550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IdPにリダイレクト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608825" y="2891400"/>
            <a:ext cx="1333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　SAML認証を解析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729299" y="3508650"/>
            <a:ext cx="1553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ユーザー認証後、応答を作成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5880701" y="2798750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　認証応答を共にSPへリダイレクト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この研究の認証</a:t>
            </a: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モデル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an" id="279" name="Shape 2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063" y="1780372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1608827" y="1764643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KMS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1608826" y="3149875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DB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3919994" y="1764451"/>
            <a:ext cx="1113600" cy="7173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3" name="Shape 283"/>
          <p:cNvCxnSpPr/>
          <p:nvPr/>
        </p:nvCxnSpPr>
        <p:spPr>
          <a:xfrm rot="10800000">
            <a:off x="5033663" y="1944356"/>
            <a:ext cx="1691400" cy="201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5180440" y="1948554"/>
            <a:ext cx="139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AutoNum type="arabicPeriod"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アクセス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801263" y="2557910"/>
            <a:ext cx="722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ユーザー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6" name="Shape 286"/>
          <p:cNvCxnSpPr/>
          <p:nvPr/>
        </p:nvCxnSpPr>
        <p:spPr>
          <a:xfrm flipH="1" rot="10800000">
            <a:off x="1955869" y="2482751"/>
            <a:ext cx="1800" cy="6924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Shape 287"/>
          <p:cNvCxnSpPr/>
          <p:nvPr/>
        </p:nvCxnSpPr>
        <p:spPr>
          <a:xfrm>
            <a:off x="5040448" y="2337362"/>
            <a:ext cx="1684500" cy="96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Shape 288"/>
          <p:cNvSpPr txBox="1"/>
          <p:nvPr/>
        </p:nvSpPr>
        <p:spPr>
          <a:xfrm>
            <a:off x="5102800" y="2337350"/>
            <a:ext cx="1553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　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NAS上でファイルを復号して見る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920001" y="1426125"/>
            <a:ext cx="1113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　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グループ署名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認証要求を作成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3594301" y="2712100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DB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にリダイレクト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528100" y="3923850"/>
            <a:ext cx="1284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　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グループ署名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認証を解析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855125" y="2712100"/>
            <a:ext cx="1190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ユーザー認証後、応答を作成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2832363" y="1915700"/>
            <a:ext cx="977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　</a:t>
            </a:r>
            <a:r>
              <a:rPr lang="e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鍵を送信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4" name="Shape 294"/>
          <p:cNvCxnSpPr>
            <a:stCxn id="282" idx="2"/>
          </p:cNvCxnSpPr>
          <p:nvPr/>
        </p:nvCxnSpPr>
        <p:spPr>
          <a:xfrm rot="5400000">
            <a:off x="3130694" y="2069851"/>
            <a:ext cx="934200" cy="1758000"/>
          </a:xfrm>
          <a:prstGeom prst="bentConnector2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Shape 295"/>
          <p:cNvCxnSpPr>
            <a:stCxn id="280" idx="3"/>
            <a:endCxn id="282" idx="1"/>
          </p:cNvCxnSpPr>
          <p:nvPr/>
        </p:nvCxnSpPr>
        <p:spPr>
          <a:xfrm flipH="1" rot="10800000">
            <a:off x="2722427" y="2122993"/>
            <a:ext cx="1197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Nextcloud</a:t>
            </a:r>
            <a:r>
              <a:rPr b="0" i="0" lang="en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の進捗報告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