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7"/>
  </p:notesMasterIdLst>
  <p:sldIdLst>
    <p:sldId id="256" r:id="rId3"/>
    <p:sldId id="257" r:id="rId4"/>
    <p:sldId id="263" r:id="rId5"/>
    <p:sldId id="270" r:id="rId6"/>
    <p:sldId id="268" r:id="rId7"/>
    <p:sldId id="269" r:id="rId8"/>
    <p:sldId id="271" r:id="rId9"/>
    <p:sldId id="277" r:id="rId10"/>
    <p:sldId id="264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lee zhen kang 12345." initials="klzk1" lastIdx="1" clrIdx="0">
    <p:extLst>
      <p:ext uri="{19B8F6BF-5375-455C-9EA6-DF929625EA0E}">
        <p15:presenceInfo xmlns:p15="http://schemas.microsoft.com/office/powerpoint/2012/main" userId="S-1-5-21-2831574998-4052311830-2258379618-12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74"/>
  </p:normalViewPr>
  <p:slideViewPr>
    <p:cSldViewPr snapToGrid="0">
      <p:cViewPr varScale="1">
        <p:scale>
          <a:sx n="62" d="100"/>
          <a:sy n="62" d="100"/>
        </p:scale>
        <p:origin x="67" y="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86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48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1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2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KMS</a:t>
            </a:r>
            <a:r>
              <a:rPr kumimoji="1" lang="ja-JP" altLang="en-US" dirty="0" smtClean="0"/>
              <a:t>上にできるだけ、鍵以外のものを入れたくない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記録は、一時的</a:t>
            </a:r>
            <a:r>
              <a:rPr kumimoji="1" lang="en-US" altLang="ja-JP" dirty="0" smtClean="0"/>
              <a:t>KMS</a:t>
            </a:r>
            <a:r>
              <a:rPr kumimoji="1" lang="ja-JP" altLang="en-US" dirty="0" err="1" smtClean="0"/>
              <a:t>に保</a:t>
            </a:r>
            <a:r>
              <a:rPr kumimoji="1" lang="ja-JP" altLang="en-US" dirty="0" smtClean="0"/>
              <a:t>存しその後自動的に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に格納する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4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4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164926/how-to-make-partitions-mount-at-startu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第7回進捗報告会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1143000" y="3418787"/>
            <a:ext cx="68580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153111　</a:t>
            </a:r>
            <a:r>
              <a:rPr lang="en" sz="14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ケネス・リーゼンカン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2018年6月01日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自動マウント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000" dirty="0"/>
              <a:t>書き方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321300"/>
            <a:ext cx="6551377" cy="319208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85176" y="4531042"/>
            <a:ext cx="53970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hlinkClick r:id="rId3"/>
              </a:rPr>
              <a:t>https://</a:t>
            </a:r>
            <a:r>
              <a:rPr kumimoji="1" lang="en-US" altLang="ja-JP" sz="1100" dirty="0" smtClean="0">
                <a:hlinkClick r:id="rId3"/>
              </a:rPr>
              <a:t>askubuntu.com/questions/164926/how-to-make-partitions-mount-at-startup</a:t>
            </a:r>
            <a:endParaRPr kumimoji="1" lang="en-US" altLang="ja-JP" sz="1100" dirty="0" smtClean="0"/>
          </a:p>
          <a:p>
            <a:endParaRPr kumimoji="1" lang="ja-JP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1323" y="1264985"/>
            <a:ext cx="6334278" cy="176959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8"/>
                <a:ea typeface="UbuntuMono"/>
              </a:rPr>
              <a:t>[Device] [Mount Point] [File System Type] [Options] [Dump] [Pass]</a:t>
            </a:r>
            <a:r>
              <a:rPr kumimoji="0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自動マウント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870164"/>
            <a:ext cx="6447600" cy="2576421"/>
          </a:xfrm>
        </p:spPr>
        <p:txBody>
          <a:bodyPr/>
          <a:lstStyle/>
          <a:p>
            <a:r>
              <a:rPr lang="en-US" altLang="ja-JP" dirty="0" err="1"/>
              <a:t>root@nextcloud-server</a:t>
            </a:r>
            <a:r>
              <a:rPr lang="en-US" altLang="ja-JP" dirty="0"/>
              <a:t>:/</a:t>
            </a:r>
            <a:r>
              <a:rPr lang="en-US" altLang="ja-JP" dirty="0" err="1"/>
              <a:t>etc</a:t>
            </a:r>
            <a:r>
              <a:rPr lang="en-US" altLang="ja-JP" dirty="0"/>
              <a:t># </a:t>
            </a:r>
            <a:r>
              <a:rPr lang="en-US" altLang="ja-JP" u="sng" dirty="0" err="1"/>
              <a:t>lsblk</a:t>
            </a:r>
            <a:r>
              <a:rPr lang="en-US" altLang="ja-JP" u="sng" dirty="0"/>
              <a:t> -o </a:t>
            </a:r>
            <a:r>
              <a:rPr lang="en-US" altLang="ja-JP" u="sng" dirty="0" smtClean="0"/>
              <a:t>NAME,FSTYPE,UUID</a:t>
            </a:r>
            <a:endParaRPr lang="en-US" altLang="ja-JP" u="sng" dirty="0"/>
          </a:p>
          <a:p>
            <a:pPr lvl="1"/>
            <a:r>
              <a:rPr lang="en-US" altLang="ja-JP" dirty="0"/>
              <a:t>NAME FSTYPE UUID</a:t>
            </a:r>
            <a:endParaRPr lang="en-US" altLang="ja-JP" dirty="0"/>
          </a:p>
          <a:p>
            <a:pPr lvl="2"/>
            <a:r>
              <a:rPr lang="en-US" altLang="ja-JP" dirty="0" err="1"/>
              <a:t>sda</a:t>
            </a:r>
            <a:endParaRPr lang="en-US" altLang="ja-JP" dirty="0"/>
          </a:p>
          <a:p>
            <a:pPr lvl="2"/>
            <a:r>
              <a:rPr lang="en-US" altLang="ja-JP" dirty="0"/>
              <a:t>├─sda1 ext4 9168519e-2b9b-41cf-a0ba-309241c42ba5</a:t>
            </a:r>
            <a:endParaRPr lang="en-US" altLang="ja-JP" dirty="0"/>
          </a:p>
          <a:p>
            <a:pPr lvl="2"/>
            <a:r>
              <a:rPr lang="en-US" altLang="ja-JP" dirty="0"/>
              <a:t>├─sda2</a:t>
            </a:r>
            <a:endParaRPr lang="en-US" altLang="ja-JP" dirty="0"/>
          </a:p>
          <a:p>
            <a:pPr lvl="2"/>
            <a:r>
              <a:rPr lang="en-US" altLang="ja-JP" dirty="0"/>
              <a:t>└─sda5 swap c9c5c4f9-9c10-40a2-b63e-adad9a996bb1</a:t>
            </a:r>
            <a:endParaRPr lang="en-US" altLang="ja-JP" dirty="0"/>
          </a:p>
          <a:p>
            <a:pPr lvl="2"/>
            <a:r>
              <a:rPr lang="en-US" altLang="ja-JP" dirty="0" err="1"/>
              <a:t>sdb</a:t>
            </a:r>
            <a:endParaRPr lang="en-US" altLang="ja-JP" dirty="0"/>
          </a:p>
          <a:p>
            <a:pPr lvl="2"/>
            <a:r>
              <a:rPr lang="en-US" altLang="ja-JP" dirty="0"/>
              <a:t>├─</a:t>
            </a:r>
            <a:r>
              <a:rPr lang="en-US" altLang="ja-JP" b="1" dirty="0">
                <a:solidFill>
                  <a:srgbClr val="FF0000"/>
                </a:solidFill>
              </a:rPr>
              <a:t>sdb1 </a:t>
            </a:r>
            <a:r>
              <a:rPr lang="en-US" altLang="ja-JP" b="1" dirty="0" err="1">
                <a:solidFill>
                  <a:srgbClr val="FF0000"/>
                </a:solidFill>
              </a:rPr>
              <a:t>vfat</a:t>
            </a:r>
            <a:r>
              <a:rPr lang="en-US" altLang="ja-JP" b="1" dirty="0">
                <a:solidFill>
                  <a:srgbClr val="FF0000"/>
                </a:solidFill>
              </a:rPr>
              <a:t> 2379-E929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lang="en-US" altLang="ja-JP" dirty="0"/>
              <a:t>└─</a:t>
            </a:r>
            <a:r>
              <a:rPr lang="en-US" altLang="ja-JP" b="1" dirty="0">
                <a:solidFill>
                  <a:srgbClr val="FF0000"/>
                </a:solidFill>
              </a:rPr>
              <a:t>sdb2 </a:t>
            </a:r>
            <a:r>
              <a:rPr lang="en-US" altLang="ja-JP" b="1" dirty="0" err="1">
                <a:solidFill>
                  <a:srgbClr val="FF0000"/>
                </a:solidFill>
              </a:rPr>
              <a:t>exfat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3E48-C39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3563815"/>
            <a:ext cx="55176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fstab</a:t>
            </a:r>
            <a:r>
              <a:rPr lang="ja-JP" altLang="en-US" dirty="0" smtClean="0"/>
              <a:t>に</a:t>
            </a:r>
            <a:r>
              <a:rPr lang="en-US" altLang="ja-JP" dirty="0"/>
              <a:t>2</a:t>
            </a:r>
            <a:r>
              <a:rPr lang="ja-JP" altLang="en-US" dirty="0" smtClean="0"/>
              <a:t>行</a:t>
            </a:r>
            <a:r>
              <a:rPr lang="ja-JP" altLang="en-US" dirty="0"/>
              <a:t>追加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UUID=2379-E929 </a:t>
            </a:r>
            <a:r>
              <a:rPr lang="en-US" altLang="ja-JP" dirty="0"/>
              <a:t>/media/</a:t>
            </a:r>
            <a:r>
              <a:rPr lang="en-US" altLang="ja-JP" dirty="0" err="1"/>
              <a:t>nextcloud_root</a:t>
            </a:r>
            <a:r>
              <a:rPr lang="en-US" altLang="ja-JP" dirty="0"/>
              <a:t>/</a:t>
            </a:r>
            <a:r>
              <a:rPr lang="en-US" altLang="ja-JP" dirty="0" err="1"/>
              <a:t>Drobo</a:t>
            </a:r>
            <a:r>
              <a:rPr lang="en-US" altLang="ja-JP" dirty="0"/>
              <a:t> </a:t>
            </a:r>
            <a:r>
              <a:rPr lang="en-US" altLang="ja-JP" dirty="0" err="1"/>
              <a:t>vfat</a:t>
            </a:r>
            <a:r>
              <a:rPr lang="en-US" altLang="ja-JP" dirty="0"/>
              <a:t> defaults 0 </a:t>
            </a:r>
            <a:r>
              <a:rPr lang="en-US" altLang="ja-JP" dirty="0" smtClean="0"/>
              <a:t>0</a:t>
            </a:r>
          </a:p>
          <a:p>
            <a:endParaRPr lang="en-US" altLang="ja-JP" dirty="0" smtClean="0"/>
          </a:p>
          <a:p>
            <a:r>
              <a:rPr lang="en-US" altLang="ja-JP" dirty="0"/>
              <a:t>UUID=3E48-C39C /</a:t>
            </a:r>
            <a:r>
              <a:rPr lang="en-US" altLang="ja-JP" dirty="0" err="1"/>
              <a:t>mnt</a:t>
            </a:r>
            <a:r>
              <a:rPr lang="en-US" altLang="ja-JP" dirty="0"/>
              <a:t>/</a:t>
            </a:r>
            <a:r>
              <a:rPr lang="en-US" altLang="ja-JP" dirty="0" err="1"/>
              <a:t>Drobo</a:t>
            </a:r>
            <a:r>
              <a:rPr lang="en-US" altLang="ja-JP" dirty="0"/>
              <a:t> </a:t>
            </a:r>
            <a:r>
              <a:rPr lang="en-US" altLang="ja-JP" dirty="0" err="1"/>
              <a:t>exfat</a:t>
            </a:r>
            <a:r>
              <a:rPr lang="en-US" altLang="ja-JP" dirty="0"/>
              <a:t> defaults 0 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6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自動マウント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000" dirty="0"/>
              <a:t>説明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329461"/>
            <a:ext cx="6447600" cy="2910600"/>
          </a:xfrm>
        </p:spPr>
        <p:txBody>
          <a:bodyPr/>
          <a:lstStyle/>
          <a:p>
            <a:r>
              <a:rPr lang="en-US" altLang="ja-JP" dirty="0"/>
              <a:t>defaults = </a:t>
            </a:r>
            <a:r>
              <a:rPr lang="en-US" altLang="ja-JP" dirty="0" err="1"/>
              <a:t>rw</a:t>
            </a:r>
            <a:r>
              <a:rPr lang="en-US" altLang="ja-JP" dirty="0"/>
              <a:t>, </a:t>
            </a:r>
            <a:r>
              <a:rPr lang="en-US" altLang="ja-JP" dirty="0" err="1"/>
              <a:t>suid</a:t>
            </a:r>
            <a:r>
              <a:rPr lang="en-US" altLang="ja-JP" dirty="0"/>
              <a:t>, dev, exec, auto, </a:t>
            </a:r>
            <a:r>
              <a:rPr lang="en-US" altLang="ja-JP" dirty="0" err="1"/>
              <a:t>nouser</a:t>
            </a:r>
            <a:r>
              <a:rPr lang="en-US" altLang="ja-JP" dirty="0"/>
              <a:t>, and </a:t>
            </a:r>
            <a:r>
              <a:rPr lang="en-US" altLang="ja-JP" dirty="0" err="1"/>
              <a:t>async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sz="1100" dirty="0" err="1"/>
              <a:t>rw</a:t>
            </a:r>
            <a:r>
              <a:rPr lang="en-US" altLang="ja-JP" sz="1100" dirty="0"/>
              <a:t> - Mount read-write.</a:t>
            </a:r>
          </a:p>
          <a:p>
            <a:pPr lvl="1"/>
            <a:r>
              <a:rPr lang="en-US" altLang="ja-JP" sz="1100" dirty="0" err="1" smtClean="0"/>
              <a:t>suid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 </a:t>
            </a:r>
            <a:r>
              <a:rPr lang="en-US" altLang="ja-JP" sz="1100" dirty="0" smtClean="0"/>
              <a:t>Permit </a:t>
            </a:r>
            <a:r>
              <a:rPr lang="en-US" altLang="ja-JP" sz="1100" dirty="0"/>
              <a:t>the operation of </a:t>
            </a:r>
            <a:r>
              <a:rPr lang="en-US" altLang="ja-JP" sz="1100" dirty="0" err="1"/>
              <a:t>suid</a:t>
            </a:r>
            <a:r>
              <a:rPr lang="en-US" altLang="ja-JP" sz="1100" dirty="0"/>
              <a:t>, and </a:t>
            </a:r>
            <a:r>
              <a:rPr lang="en-US" altLang="ja-JP" sz="1100" dirty="0" err="1"/>
              <a:t>sgid</a:t>
            </a:r>
            <a:r>
              <a:rPr lang="en-US" altLang="ja-JP" sz="1100" dirty="0"/>
              <a:t> bits.</a:t>
            </a:r>
          </a:p>
          <a:p>
            <a:pPr lvl="1"/>
            <a:r>
              <a:rPr lang="en-US" altLang="ja-JP" sz="1100" dirty="0" smtClean="0"/>
              <a:t>dev </a:t>
            </a:r>
            <a:r>
              <a:rPr lang="en-US" altLang="ja-JP" sz="1100" dirty="0"/>
              <a:t>- </a:t>
            </a:r>
            <a:r>
              <a:rPr lang="en-US" altLang="ja-JP" sz="1100" dirty="0" smtClean="0"/>
              <a:t>Interpret </a:t>
            </a:r>
            <a:r>
              <a:rPr lang="en-US" altLang="ja-JP" sz="1100" dirty="0"/>
              <a:t>character or block special devices on the file system.</a:t>
            </a:r>
          </a:p>
          <a:p>
            <a:pPr lvl="1"/>
            <a:r>
              <a:rPr lang="en-US" altLang="ja-JP" sz="1100" dirty="0"/>
              <a:t>auto - The filesystem can be mounted automatically (at </a:t>
            </a:r>
            <a:r>
              <a:rPr lang="en-US" altLang="ja-JP" sz="1100" dirty="0" err="1"/>
              <a:t>bootup</a:t>
            </a:r>
            <a:r>
              <a:rPr lang="en-US" altLang="ja-JP" sz="1100" dirty="0"/>
              <a:t>, or when mount is passed the -a option). This is really unnecessary as this is the default action of mount -a anyway.</a:t>
            </a:r>
          </a:p>
          <a:p>
            <a:pPr lvl="1"/>
            <a:r>
              <a:rPr lang="en-US" altLang="ja-JP" sz="1100" dirty="0" err="1"/>
              <a:t>nouser</a:t>
            </a:r>
            <a:r>
              <a:rPr lang="en-US" altLang="ja-JP" sz="1100" dirty="0"/>
              <a:t> - Only permit root to mount the filesystem. This is also a default setting.</a:t>
            </a:r>
          </a:p>
          <a:p>
            <a:pPr lvl="1"/>
            <a:r>
              <a:rPr lang="en-US" altLang="ja-JP" sz="1100" dirty="0"/>
              <a:t>sync/</a:t>
            </a:r>
            <a:r>
              <a:rPr lang="en-US" altLang="ja-JP" sz="1100" dirty="0" err="1"/>
              <a:t>async</a:t>
            </a:r>
            <a:r>
              <a:rPr lang="en-US" altLang="ja-JP" sz="1100" dirty="0"/>
              <a:t> - All I/O to the file system should be done (</a:t>
            </a:r>
            <a:r>
              <a:rPr lang="en-US" altLang="ja-JP" sz="1100" dirty="0" smtClean="0"/>
              <a:t>a)synchronously.</a:t>
            </a:r>
          </a:p>
          <a:p>
            <a:r>
              <a:rPr lang="en-US" altLang="ja-JP" sz="1200" dirty="0" smtClean="0"/>
              <a:t>Dump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- </a:t>
            </a:r>
            <a:r>
              <a:rPr lang="en-US" altLang="ja-JP" sz="1200" dirty="0"/>
              <a:t> If set to "0" file system ignored, "1" file system is backed up.</a:t>
            </a:r>
          </a:p>
          <a:p>
            <a:r>
              <a:rPr lang="en-US" altLang="ja-JP" sz="1200" dirty="0" smtClean="0"/>
              <a:t>Pass</a:t>
            </a:r>
            <a:endParaRPr lang="en-US" altLang="ja-JP" sz="1200" dirty="0"/>
          </a:p>
          <a:p>
            <a:pPr lvl="1" fontAlgn="base"/>
            <a:r>
              <a:rPr lang="en-US" altLang="ja-JP" dirty="0"/>
              <a:t>0 == do not check.</a:t>
            </a:r>
          </a:p>
          <a:p>
            <a:pPr lvl="1" fontAlgn="base"/>
            <a:r>
              <a:rPr lang="en-US" altLang="ja-JP" dirty="0"/>
              <a:t>1 == check this partition first.</a:t>
            </a:r>
          </a:p>
          <a:p>
            <a:pPr lvl="1" fontAlgn="base"/>
            <a:r>
              <a:rPr lang="en-US" altLang="ja-JP" dirty="0"/>
              <a:t>2 == check this partition(s) next</a:t>
            </a:r>
          </a:p>
          <a:p>
            <a:pPr lvl="1"/>
            <a:endParaRPr lang="en-US" altLang="ja-JP" sz="1100" dirty="0"/>
          </a:p>
          <a:p>
            <a:pPr marL="622300" lvl="1" indent="0">
              <a:buNone/>
            </a:pPr>
            <a:endParaRPr kumimoji="1" lang="ja-JP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8000" y="1261775"/>
            <a:ext cx="6447600" cy="182265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8"/>
                <a:ea typeface="UbuntuMono"/>
              </a:rPr>
              <a:t>[Device] [Mount Point] [File System Type] [Options] [Dump] [Pass]</a:t>
            </a:r>
            <a:r>
              <a:rPr kumimoji="0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自動</a:t>
            </a:r>
            <a:r>
              <a:rPr kumimoji="1" lang="ja-JP" altLang="en-US" dirty="0" smtClean="0"/>
              <a:t>マウント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000" dirty="0"/>
              <a:t>エラーメッセージ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198415"/>
            <a:ext cx="6447600" cy="2910600"/>
          </a:xfrm>
        </p:spPr>
        <p:txBody>
          <a:bodyPr/>
          <a:lstStyle/>
          <a:p>
            <a:r>
              <a:rPr lang="en-US" altLang="ja-JP" dirty="0" err="1"/>
              <a:t>root@nextcloud-server</a:t>
            </a:r>
            <a:r>
              <a:rPr lang="en-US" altLang="ja-JP" dirty="0"/>
              <a:t>:~# </a:t>
            </a:r>
            <a:r>
              <a:rPr lang="en-US" altLang="ja-JP" u="sng" dirty="0" err="1"/>
              <a:t>sudo</a:t>
            </a:r>
            <a:r>
              <a:rPr lang="en-US" altLang="ja-JP" u="sng" dirty="0"/>
              <a:t> mount -a</a:t>
            </a:r>
            <a:endParaRPr lang="en-US" altLang="ja-JP" u="sng" dirty="0"/>
          </a:p>
          <a:p>
            <a:pPr lvl="1"/>
            <a:r>
              <a:rPr lang="en-US" altLang="ja-JP" dirty="0"/>
              <a:t>FUSE </a:t>
            </a:r>
            <a:r>
              <a:rPr lang="en-US" altLang="ja-JP" dirty="0" err="1"/>
              <a:t>exfat</a:t>
            </a:r>
            <a:r>
              <a:rPr lang="en-US" altLang="ja-JP" dirty="0"/>
              <a:t> 1.2.3</a:t>
            </a:r>
            <a:endParaRPr lang="en-US" altLang="ja-JP" dirty="0"/>
          </a:p>
          <a:p>
            <a:pPr lvl="1"/>
            <a:r>
              <a:rPr lang="en-US" altLang="ja-JP" b="1" dirty="0"/>
              <a:t>WARN: volume was not unmounted cleanly</a:t>
            </a:r>
            <a:endParaRPr lang="en-US" altLang="ja-JP" b="1" dirty="0"/>
          </a:p>
          <a:p>
            <a:r>
              <a:rPr lang="en-US" altLang="ja-JP" dirty="0" err="1"/>
              <a:t>root@nextcloud-server</a:t>
            </a:r>
            <a:r>
              <a:rPr lang="en-US" altLang="ja-JP" dirty="0"/>
              <a:t>:~# </a:t>
            </a:r>
            <a:r>
              <a:rPr lang="en-US" altLang="ja-JP" dirty="0" err="1"/>
              <a:t>fsck.exfat</a:t>
            </a:r>
            <a:r>
              <a:rPr lang="en-US" altLang="ja-JP" dirty="0"/>
              <a:t> /dev/sdb2</a:t>
            </a:r>
            <a:endParaRPr lang="en-US" altLang="ja-JP" dirty="0"/>
          </a:p>
          <a:p>
            <a:pPr lvl="1"/>
            <a:r>
              <a:rPr lang="en-US" altLang="ja-JP" dirty="0" err="1"/>
              <a:t>exfatfsck</a:t>
            </a:r>
            <a:r>
              <a:rPr lang="en-US" altLang="ja-JP" dirty="0"/>
              <a:t> 1.2.3</a:t>
            </a:r>
            <a:endParaRPr lang="en-US" altLang="ja-JP" dirty="0"/>
          </a:p>
          <a:p>
            <a:pPr lvl="1"/>
            <a:r>
              <a:rPr lang="en-US" altLang="ja-JP" dirty="0"/>
              <a:t>WARN: volume was not unmounted cleanly.</a:t>
            </a:r>
            <a:endParaRPr lang="en-US" altLang="ja-JP" dirty="0"/>
          </a:p>
          <a:p>
            <a:pPr lvl="1"/>
            <a:r>
              <a:rPr lang="en-US" altLang="ja-JP" dirty="0"/>
              <a:t>Checking file system on /dev/sdb2.</a:t>
            </a:r>
            <a:endParaRPr lang="en-US" altLang="ja-JP" dirty="0"/>
          </a:p>
          <a:p>
            <a:pPr lvl="2"/>
            <a:r>
              <a:rPr lang="en-US" altLang="ja-JP" dirty="0"/>
              <a:t>File system version        1.0</a:t>
            </a:r>
            <a:endParaRPr lang="en-US" altLang="ja-JP" dirty="0"/>
          </a:p>
          <a:p>
            <a:pPr lvl="2"/>
            <a:r>
              <a:rPr lang="en-US" altLang="ja-JP" dirty="0"/>
              <a:t>Sector size              512 </a:t>
            </a:r>
            <a:r>
              <a:rPr lang="en-US" altLang="ja-JP" dirty="0" smtClean="0"/>
              <a:t>bytes</a:t>
            </a:r>
          </a:p>
          <a:p>
            <a:pPr lvl="2"/>
            <a:r>
              <a:rPr lang="ja-JP" altLang="en-US" dirty="0" smtClean="0"/>
              <a:t>省略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pPr lvl="2"/>
            <a:r>
              <a:rPr lang="en-US" altLang="ja-JP" dirty="0" smtClean="0"/>
              <a:t>Totally </a:t>
            </a:r>
            <a:r>
              <a:rPr lang="en-US" altLang="ja-JP" dirty="0"/>
              <a:t>4 directories and 1 files.</a:t>
            </a:r>
            <a:endParaRPr lang="en-US" altLang="ja-JP" dirty="0"/>
          </a:p>
          <a:p>
            <a:pPr lvl="1"/>
            <a:r>
              <a:rPr lang="en-US" altLang="ja-JP" dirty="0"/>
              <a:t>File system checking finished. </a:t>
            </a:r>
            <a:r>
              <a:rPr lang="en-US" altLang="ja-JP" b="1" dirty="0"/>
              <a:t>No errors found</a:t>
            </a:r>
            <a:r>
              <a:rPr lang="en-US" altLang="ja-JP" b="1" dirty="0" smtClean="0"/>
              <a:t>.</a:t>
            </a:r>
            <a:r>
              <a:rPr lang="en-US" altLang="ja-JP" b="1" dirty="0"/>
              <a:t/>
            </a:r>
            <a:br>
              <a:rPr lang="en-US" altLang="ja-JP" b="1" dirty="0"/>
            </a:b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927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Nextcloud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000" dirty="0" smtClean="0"/>
              <a:t>その</a:t>
            </a:r>
            <a:r>
              <a:rPr kumimoji="1" lang="ja-JP" altLang="en-US" sz="2000" dirty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再起動エラー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サーバ構築完了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英語になっている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Drobo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Path</a:t>
            </a:r>
            <a:r>
              <a:rPr kumimoji="1" lang="ja-JP" altLang="en-US" dirty="0" smtClean="0"/>
              <a:t>設定ができない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47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研究の進捗報告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ja-JP" altLang="en-US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前回のまとめ</a:t>
            </a:r>
            <a:r>
              <a:rPr lang="en-US" altLang="ja-JP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altLang="ja-JP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altLang="ja-JP" sz="20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SAML</a:t>
            </a:r>
            <a:r>
              <a:rPr lang="ja-JP" altLang="en-US" sz="20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プロトコルを</a:t>
            </a:r>
            <a:r>
              <a:rPr lang="ja-JP" altLang="en-US" sz="20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参考して考えた新しい</a:t>
            </a:r>
            <a:r>
              <a:rPr lang="ja-JP" altLang="en-US" sz="20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モデル</a:t>
            </a:r>
            <a:endParaRPr sz="2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9" name="Shape 279" descr="Ma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25063" y="1780372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1608827" y="1764643"/>
            <a:ext cx="1113600" cy="7173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KMS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1608826" y="3149875"/>
            <a:ext cx="1113600" cy="7173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DB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3919994" y="1764451"/>
            <a:ext cx="1113600" cy="7173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3" name="Shape 283"/>
          <p:cNvCxnSpPr/>
          <p:nvPr/>
        </p:nvCxnSpPr>
        <p:spPr>
          <a:xfrm rot="10800000">
            <a:off x="5033663" y="1944356"/>
            <a:ext cx="1691400" cy="201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4" name="Shape 284"/>
          <p:cNvSpPr txBox="1"/>
          <p:nvPr/>
        </p:nvSpPr>
        <p:spPr>
          <a:xfrm>
            <a:off x="5180440" y="1948554"/>
            <a:ext cx="1398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AutoNum type="arabicPeriod"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アクセス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801263" y="2557910"/>
            <a:ext cx="722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ユーザー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6" name="Shape 286"/>
          <p:cNvCxnSpPr/>
          <p:nvPr/>
        </p:nvCxnSpPr>
        <p:spPr>
          <a:xfrm rot="10800000" flipH="1">
            <a:off x="1955869" y="2482751"/>
            <a:ext cx="1800" cy="6924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5040448" y="2337362"/>
            <a:ext cx="1684500" cy="96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8" name="Shape 288"/>
          <p:cNvSpPr txBox="1"/>
          <p:nvPr/>
        </p:nvSpPr>
        <p:spPr>
          <a:xfrm>
            <a:off x="5102800" y="2337350"/>
            <a:ext cx="1553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　NAS上でファイルを復号して見る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920001" y="1426125"/>
            <a:ext cx="1113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　グループ署名認証要求を作成</a:t>
            </a:r>
            <a:endParaRPr sz="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3594301" y="2712100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DBにリダイレクト</a:t>
            </a:r>
            <a:endParaRPr sz="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528100" y="3923850"/>
            <a:ext cx="1284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　グループ署名認証を解析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855125" y="2712100"/>
            <a:ext cx="1190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ユーザー認証後、応答を作成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2832363" y="1915700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　鍵を送信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4" name="Shape 294"/>
          <p:cNvCxnSpPr>
            <a:stCxn id="282" idx="2"/>
          </p:cNvCxnSpPr>
          <p:nvPr/>
        </p:nvCxnSpPr>
        <p:spPr>
          <a:xfrm rot="5400000">
            <a:off x="3130694" y="2069851"/>
            <a:ext cx="934200" cy="1758000"/>
          </a:xfrm>
          <a:prstGeom prst="bentConnector2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5" name="Shape 295"/>
          <p:cNvCxnSpPr>
            <a:stCxn id="280" idx="3"/>
            <a:endCxn id="282" idx="1"/>
          </p:cNvCxnSpPr>
          <p:nvPr/>
        </p:nvCxnSpPr>
        <p:spPr>
          <a:xfrm rot="10800000" flipH="1">
            <a:off x="2722427" y="2122993"/>
            <a:ext cx="1197600" cy="30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全体にあるデータ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暗号・復号鍵</a:t>
            </a:r>
            <a:endParaRPr kumimoji="1" lang="en-US" altLang="ja-JP" dirty="0" smtClean="0"/>
          </a:p>
          <a:p>
            <a:r>
              <a:rPr kumimoji="1" lang="ja-JP" altLang="en-US" dirty="0" smtClean="0"/>
              <a:t>グループ署名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ユーザ認証情報</a:t>
            </a:r>
            <a:endParaRPr kumimoji="1" lang="en-US" altLang="ja-JP" dirty="0" smtClean="0"/>
          </a:p>
          <a:p>
            <a:r>
              <a:rPr kumimoji="1" lang="ja-JP" altLang="en-US" dirty="0"/>
              <a:t>ファイル</a:t>
            </a:r>
            <a:r>
              <a:rPr kumimoji="1" lang="ja-JP" altLang="en-US" dirty="0" smtClean="0"/>
              <a:t>やフォルダとそのグループ情報</a:t>
            </a:r>
            <a:endParaRPr kumimoji="1" lang="en-US" altLang="ja-JP" dirty="0" smtClean="0"/>
          </a:p>
          <a:p>
            <a:r>
              <a:rPr kumimoji="1" lang="ja-JP" altLang="en-US" dirty="0"/>
              <a:t>記録</a:t>
            </a:r>
          </a:p>
        </p:txBody>
      </p:sp>
    </p:spTree>
    <p:extLst>
      <p:ext uri="{BB962C8B-B14F-4D97-AF65-F5344CB8AC3E}">
        <p14:creationId xmlns:p14="http://schemas.microsoft.com/office/powerpoint/2010/main" val="26302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KMS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保存するデータ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暗号・復号</a:t>
            </a:r>
            <a:r>
              <a:rPr kumimoji="1" lang="ja-JP" altLang="en-US" dirty="0" smtClean="0"/>
              <a:t>鍵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記録</a:t>
            </a:r>
            <a:endParaRPr kumimoji="1" lang="en-US" altLang="ja-JP" dirty="0" smtClean="0"/>
          </a:p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鍵の生成・削除・配送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グループ署名の生成・削除・署名者指定・システムパラメータ更新（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管理者による署名者特定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鍵とグループ署名の配布に安全通路，</a:t>
            </a:r>
            <a:r>
              <a:rPr kumimoji="1" lang="en-US" altLang="ja-JP" dirty="0" smtClean="0"/>
              <a:t>LR-AKE</a:t>
            </a:r>
          </a:p>
          <a:p>
            <a:pPr lvl="1"/>
            <a:r>
              <a:rPr kumimoji="1" lang="ja-JP" altLang="en-US" dirty="0"/>
              <a:t>利用</a:t>
            </a:r>
            <a:r>
              <a:rPr kumimoji="1" lang="ja-JP" altLang="en-US" dirty="0" smtClean="0"/>
              <a:t>した情報を記録し、</a:t>
            </a:r>
            <a:r>
              <a:rPr kumimoji="1" lang="en-US" altLang="ja-JP" dirty="0" smtClean="0"/>
              <a:t>DB</a:t>
            </a:r>
            <a:r>
              <a:rPr kumimoji="1" lang="ja-JP" altLang="en-US" dirty="0" err="1" smtClean="0"/>
              <a:t>に保</a:t>
            </a:r>
            <a:r>
              <a:rPr kumimoji="1" lang="ja-JP" altLang="en-US" dirty="0" smtClean="0"/>
              <a:t>存する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69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保存するデータ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グループ署名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ユーザー認証情報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記録</a:t>
            </a:r>
            <a:endParaRPr kumimoji="1" lang="en-US" altLang="ja-JP" dirty="0" smtClean="0"/>
          </a:p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ユーザー認証することでグループ署名を取り出す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ファイルのグループ情報とグループ署名を認証する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870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NAS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保存するデータ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ファイル</a:t>
            </a:r>
            <a:r>
              <a:rPr kumimoji="1" lang="ja-JP" altLang="en-US" dirty="0" smtClean="0"/>
              <a:t>や</a:t>
            </a:r>
            <a:r>
              <a:rPr kumimoji="1" lang="ja-JP" altLang="en-US" dirty="0"/>
              <a:t>フォルダ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ファイルや</a:t>
            </a:r>
            <a:r>
              <a:rPr kumimoji="1" lang="ja-JP" altLang="en-US" dirty="0" smtClean="0"/>
              <a:t>フォルダのグループ情報</a:t>
            </a:r>
            <a:endParaRPr kumimoji="1" lang="en-US" altLang="ja-JP" dirty="0" smtClean="0"/>
          </a:p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ファイル閲覧するときユーザー認証を要求する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ファイルのグループ情報とユーザー認証情報を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に送信する</a:t>
            </a:r>
            <a:endParaRPr kumimoji="1" lang="en-US" altLang="ja-JP" dirty="0" smtClean="0"/>
          </a:p>
          <a:p>
            <a:pPr lvl="1"/>
            <a:r>
              <a:rPr kumimoji="1" lang="en-US" altLang="ja-JP" dirty="0"/>
              <a:t>KMS</a:t>
            </a:r>
            <a:r>
              <a:rPr kumimoji="1" lang="ja-JP" altLang="en-US" dirty="0"/>
              <a:t>からの復号鍵で復号する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閲覧後自動的に暗号</a:t>
            </a:r>
            <a:r>
              <a:rPr kumimoji="1" lang="ja-JP" altLang="en-US" dirty="0" smtClean="0"/>
              <a:t>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03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546300"/>
            <a:ext cx="6447600" cy="2910600"/>
          </a:xfrm>
        </p:spPr>
        <p:txBody>
          <a:bodyPr/>
          <a:lstStyle/>
          <a:p>
            <a:r>
              <a:rPr kumimoji="1" lang="ja-JP" altLang="en-US" dirty="0" smtClean="0"/>
              <a:t>利用者は</a:t>
            </a:r>
            <a:r>
              <a:rPr kumimoji="1" lang="en-US" altLang="ja-JP" dirty="0" smtClean="0"/>
              <a:t>NAS</a:t>
            </a:r>
            <a:r>
              <a:rPr kumimoji="1" lang="ja-JP" altLang="en-US" dirty="0" smtClean="0"/>
              <a:t>を開いて、閲覧したいファイルをクリック</a:t>
            </a:r>
            <a:endParaRPr kumimoji="1" lang="en-US" altLang="ja-JP" dirty="0" smtClean="0"/>
          </a:p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・パスワード画面が出できて、入力する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もし、指紋認証の場合、指紋リクエスト画面</a:t>
            </a:r>
            <a:endParaRPr kumimoji="1" lang="en-US" altLang="ja-JP" dirty="0" smtClean="0"/>
          </a:p>
          <a:p>
            <a:r>
              <a:rPr kumimoji="1" lang="ja-JP" altLang="en-US" dirty="0" smtClean="0"/>
              <a:t>閲覧許可がある場合、そのままファイルが開く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閲覧許可がない場合、拒否されファイルを見えない</a:t>
            </a:r>
            <a:endParaRPr kumimoji="1" lang="en-US" altLang="ja-JP" dirty="0" smtClean="0"/>
          </a:p>
          <a:p>
            <a:pPr marL="622300" lvl="1" indent="0">
              <a:buNone/>
            </a:pPr>
            <a:endParaRPr kumimoji="1" lang="en-US" altLang="ja-JP" dirty="0" smtClean="0"/>
          </a:p>
          <a:p>
            <a:pPr marL="622300" lvl="1" indent="0">
              <a:buNone/>
            </a:pPr>
            <a:r>
              <a:rPr kumimoji="1" lang="ja-JP" altLang="en-US" sz="1800" dirty="0" smtClean="0"/>
              <a:t>クリック　→　認証　→　閲覧</a:t>
            </a:r>
            <a:endParaRPr kumimoji="1" lang="en-US" altLang="ja-JP" sz="1800" dirty="0" smtClean="0"/>
          </a:p>
          <a:p>
            <a:pPr marL="622300" lvl="1" indent="0">
              <a:buNone/>
            </a:pPr>
            <a:endParaRPr kumimoji="1" lang="en-US" altLang="ja-JP" dirty="0"/>
          </a:p>
          <a:p>
            <a:pPr marL="357188" lvl="1" indent="0">
              <a:buNone/>
            </a:pPr>
            <a:r>
              <a:rPr kumimoji="1" lang="ja-JP" altLang="en-US" dirty="0" smtClean="0"/>
              <a:t>普段の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・パスワードで暗号されるファイルを見ることと変わらない手順だけど、</a:t>
            </a:r>
            <a:endParaRPr kumimoji="1" lang="en-US" altLang="ja-JP" dirty="0" smtClean="0"/>
          </a:p>
          <a:p>
            <a:pPr marL="357188" lvl="1" indent="0">
              <a:buNone/>
            </a:pPr>
            <a:r>
              <a:rPr kumimoji="1" lang="ja-JP" altLang="en-US" dirty="0"/>
              <a:t>グループ</a:t>
            </a:r>
            <a:r>
              <a:rPr kumimoji="1" lang="ja-JP" altLang="en-US" dirty="0" smtClean="0"/>
              <a:t>署名を使っているので、その特徴と機能を持ちながらグループ分けして、</a:t>
            </a:r>
            <a:endParaRPr kumimoji="1" lang="en-US" altLang="ja-JP" dirty="0" smtClean="0"/>
          </a:p>
          <a:p>
            <a:pPr marL="357188" lvl="1" indent="0">
              <a:buNone/>
            </a:pPr>
            <a:r>
              <a:rPr kumimoji="1" lang="ja-JP" altLang="en-US" dirty="0" smtClean="0"/>
              <a:t>不正アクセスを防止することができる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59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Nextcloud</a:t>
            </a: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558</Words>
  <Application>Microsoft Office PowerPoint</Application>
  <PresentationFormat>画面に合わせる (16:9)</PresentationFormat>
  <Paragraphs>114</Paragraphs>
  <Slides>14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Arial Unicode MS</vt:lpstr>
      <vt:lpstr>Noto Sans Symbols</vt:lpstr>
      <vt:lpstr>UbuntuMono</vt:lpstr>
      <vt:lpstr>Arial</vt:lpstr>
      <vt:lpstr>Trebuchet MS</vt:lpstr>
      <vt:lpstr>Simple Light</vt:lpstr>
      <vt:lpstr>Facet</vt:lpstr>
      <vt:lpstr>第7回進捗報告会</vt:lpstr>
      <vt:lpstr>研究の進捗報告</vt:lpstr>
      <vt:lpstr>前回のまとめ SAMLプロトコルを参考して考えた新しいモデル</vt:lpstr>
      <vt:lpstr>全体にあるデータ</vt:lpstr>
      <vt:lpstr>KMS</vt:lpstr>
      <vt:lpstr>DB</vt:lpstr>
      <vt:lpstr>NAS</vt:lpstr>
      <vt:lpstr>利用すると </vt:lpstr>
      <vt:lpstr>Nextcloudの進捗報告</vt:lpstr>
      <vt:lpstr>自動マウント 書き方</vt:lpstr>
      <vt:lpstr>自動マウント</vt:lpstr>
      <vt:lpstr>自動マウント 説明</vt:lpstr>
      <vt:lpstr>自動マウント エラーメッセージ</vt:lpstr>
      <vt:lpstr>Nextcloud その他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第6回進捗報告会</dc:title>
  <dc:creator>kenneth lee zhen kang 12345.</dc:creator>
  <cp:lastModifiedBy>kenneth lee zhen kang 12345.</cp:lastModifiedBy>
  <cp:revision>25</cp:revision>
  <dcterms:modified xsi:type="dcterms:W3CDTF">2018-06-01T04:17:01Z</dcterms:modified>
</cp:coreProperties>
</file>