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676" r:id="rId2"/>
  </p:sldMasterIdLst>
  <p:notesMasterIdLst>
    <p:notesMasterId r:id="rId17"/>
  </p:notesMasterIdLst>
  <p:sldIdLst>
    <p:sldId id="256" r:id="rId3"/>
    <p:sldId id="257" r:id="rId4"/>
    <p:sldId id="288" r:id="rId5"/>
    <p:sldId id="291" r:id="rId6"/>
    <p:sldId id="292" r:id="rId7"/>
    <p:sldId id="293" r:id="rId8"/>
    <p:sldId id="298" r:id="rId9"/>
    <p:sldId id="295" r:id="rId10"/>
    <p:sldId id="296" r:id="rId11"/>
    <p:sldId id="297" r:id="rId12"/>
    <p:sldId id="264" r:id="rId13"/>
    <p:sldId id="289" r:id="rId14"/>
    <p:sldId id="300" r:id="rId15"/>
    <p:sldId id="29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lee zhen kang 12345." initials="klzk1"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02" autoAdjust="0"/>
    <p:restoredTop sz="93981" autoAdjust="0"/>
  </p:normalViewPr>
  <p:slideViewPr>
    <p:cSldViewPr snapToGrid="0">
      <p:cViewPr varScale="1">
        <p:scale>
          <a:sx n="80" d="100"/>
          <a:sy n="80" d="100"/>
        </p:scale>
        <p:origin x="954" y="3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259869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7486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2" name="Shape 19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6173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a:t>ID</a:t>
            </a:r>
            <a:r>
              <a:rPr kumimoji="1" lang="ja-JP" altLang="en-US" dirty="0"/>
              <a:t>・パスワードで認証があるんですけど、匿名性はないじゃないの？</a:t>
            </a:r>
            <a:r>
              <a:rPr kumimoji="1" lang="en-US" altLang="ja-JP" dirty="0"/>
              <a:t>ID</a:t>
            </a:r>
            <a:r>
              <a:rPr kumimoji="1" lang="ja-JP" altLang="en-US" dirty="0"/>
              <a:t>・パスワードでの認証はログの記録をするつもりはありませんので、大丈夫です。</a:t>
            </a:r>
          </a:p>
        </p:txBody>
      </p:sp>
    </p:spTree>
    <p:extLst>
      <p:ext uri="{BB962C8B-B14F-4D97-AF65-F5344CB8AC3E}">
        <p14:creationId xmlns:p14="http://schemas.microsoft.com/office/powerpoint/2010/main" val="389251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98" name="Shape 29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8411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8411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7"/>
        <p:cNvGrpSpPr/>
        <p:nvPr/>
      </p:nvGrpSpPr>
      <p:grpSpPr>
        <a:xfrm>
          <a:off x="0" y="0"/>
          <a:ext cx="0" cy="0"/>
          <a:chOff x="0" y="0"/>
          <a:chExt cx="0" cy="0"/>
        </a:xfrm>
      </p:grpSpPr>
      <p:grpSp>
        <p:nvGrpSpPr>
          <p:cNvPr id="68" name="Shape 68"/>
          <p:cNvGrpSpPr/>
          <p:nvPr/>
        </p:nvGrpSpPr>
        <p:grpSpPr>
          <a:xfrm>
            <a:off x="0" y="-6350"/>
            <a:ext cx="9144100" cy="5149935"/>
            <a:chOff x="0" y="-8467"/>
            <a:chExt cx="12192133" cy="6866580"/>
          </a:xfrm>
        </p:grpSpPr>
        <p:sp>
          <p:nvSpPr>
            <p:cNvPr id="69" name="Shape 69"/>
            <p:cNvSpPr/>
            <p:nvPr/>
          </p:nvSpPr>
          <p:spPr>
            <a:xfrm>
              <a:off x="0" y="-7862"/>
              <a:ext cx="863600" cy="5698067"/>
            </a:xfrm>
            <a:custGeom>
              <a:avLst/>
              <a:gdLst/>
              <a:ahLst/>
              <a:cxnLst/>
              <a:rect l="0" t="0" r="0" b="0"/>
              <a:pathLst>
                <a:path w="863600" h="5698067" extrusionOk="0">
                  <a:moveTo>
                    <a:pt x="0" y="8467"/>
                  </a:moveTo>
                  <a:lnTo>
                    <a:pt x="863600" y="0"/>
                  </a:lnTo>
                  <a:lnTo>
                    <a:pt x="863600" y="16934"/>
                  </a:lnTo>
                  <a:lnTo>
                    <a:pt x="0" y="5698067"/>
                  </a:lnTo>
                  <a:lnTo>
                    <a:pt x="0" y="8467"/>
                  </a:lnTo>
                  <a:close/>
                </a:path>
              </a:pathLst>
            </a:custGeom>
            <a:solidFill>
              <a:schemeClr val="accent1">
                <a:alpha val="69800"/>
              </a:schemeClr>
            </a:solidFill>
            <a:ln>
              <a:noFill/>
            </a:ln>
          </p:spPr>
        </p:sp>
        <p:cxnSp>
          <p:nvCxnSpPr>
            <p:cNvPr id="70" name="Shape 70"/>
            <p:cNvCxnSpPr/>
            <p:nvPr/>
          </p:nvCxnSpPr>
          <p:spPr>
            <a:xfrm>
              <a:off x="9371012" y="0"/>
              <a:ext cx="1219200" cy="6858000"/>
            </a:xfrm>
            <a:prstGeom prst="straightConnector1">
              <a:avLst/>
            </a:prstGeom>
            <a:noFill/>
            <a:ln w="9525" cap="flat" cmpd="sng">
              <a:solidFill>
                <a:schemeClr val="accent1">
                  <a:alpha val="69800"/>
                </a:schemeClr>
              </a:solidFill>
              <a:prstDash val="solid"/>
              <a:round/>
              <a:headEnd type="none" w="sm" len="sm"/>
              <a:tailEnd type="none" w="sm" len="sm"/>
            </a:ln>
          </p:spPr>
        </p:cxnSp>
        <p:cxnSp>
          <p:nvCxnSpPr>
            <p:cNvPr id="71" name="Shape 71"/>
            <p:cNvCxnSpPr/>
            <p:nvPr/>
          </p:nvCxnSpPr>
          <p:spPr>
            <a:xfrm flipH="1">
              <a:off x="7425125" y="3681413"/>
              <a:ext cx="4763700" cy="3176700"/>
            </a:xfrm>
            <a:prstGeom prst="straightConnector1">
              <a:avLst/>
            </a:prstGeom>
            <a:noFill/>
            <a:ln w="9525" cap="flat" cmpd="sng">
              <a:solidFill>
                <a:schemeClr val="accent1">
                  <a:alpha val="69800"/>
                </a:schemeClr>
              </a:solidFill>
              <a:prstDash val="solid"/>
              <a:round/>
              <a:headEnd type="none" w="sm" len="sm"/>
              <a:tailEnd type="none" w="sm" len="sm"/>
            </a:ln>
          </p:spPr>
        </p:cxnSp>
        <p:sp>
          <p:nvSpPr>
            <p:cNvPr id="72" name="Shape 72"/>
            <p:cNvSpPr/>
            <p:nvPr/>
          </p:nvSpPr>
          <p:spPr>
            <a:xfrm>
              <a:off x="9181476" y="-8467"/>
              <a:ext cx="3007349" cy="6866467"/>
            </a:xfrm>
            <a:custGeom>
              <a:avLst/>
              <a:gdLst/>
              <a:ahLst/>
              <a:cxnLst/>
              <a:rect l="0" t="0" r="0" b="0"/>
              <a:pathLst>
                <a:path w="3007349" h="6866467" extrusionOk="0">
                  <a:moveTo>
                    <a:pt x="2045532" y="0"/>
                  </a:moveTo>
                  <a:lnTo>
                    <a:pt x="3007349" y="0"/>
                  </a:lnTo>
                  <a:lnTo>
                    <a:pt x="3007349" y="6866467"/>
                  </a:lnTo>
                  <a:lnTo>
                    <a:pt x="0" y="6866467"/>
                  </a:lnTo>
                  <a:lnTo>
                    <a:pt x="2045532" y="0"/>
                  </a:lnTo>
                  <a:close/>
                </a:path>
              </a:pathLst>
            </a:custGeom>
            <a:solidFill>
              <a:schemeClr val="accent1">
                <a:alpha val="35690"/>
              </a:schemeClr>
            </a:solidFill>
            <a:ln>
              <a:noFill/>
            </a:ln>
          </p:spPr>
        </p:sp>
        <p:sp>
          <p:nvSpPr>
            <p:cNvPr id="73" name="Shape 73"/>
            <p:cNvSpPr/>
            <p:nvPr/>
          </p:nvSpPr>
          <p:spPr>
            <a:xfrm>
              <a:off x="9603442" y="-8467"/>
              <a:ext cx="2586178" cy="6866467"/>
            </a:xfrm>
            <a:custGeom>
              <a:avLst/>
              <a:gdLst/>
              <a:ahLst/>
              <a:cxnLst/>
              <a:rect l="0" t="0" r="0" b="0"/>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4" name="Shape 74"/>
            <p:cNvSpPr/>
            <p:nvPr/>
          </p:nvSpPr>
          <p:spPr>
            <a:xfrm>
              <a:off x="8932333" y="3048000"/>
              <a:ext cx="3259800" cy="3810000"/>
            </a:xfrm>
            <a:prstGeom prst="triangle">
              <a:avLst>
                <a:gd name="adj" fmla="val 100000"/>
              </a:avLst>
            </a:prstGeom>
            <a:solidFill>
              <a:srgbClr val="16B0E3">
                <a:alpha val="65880"/>
              </a:srgbClr>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75" name="Shape 75"/>
            <p:cNvSpPr/>
            <p:nvPr/>
          </p:nvSpPr>
          <p:spPr>
            <a:xfrm>
              <a:off x="9334500" y="-8467"/>
              <a:ext cx="2850868" cy="6866467"/>
            </a:xfrm>
            <a:custGeom>
              <a:avLst/>
              <a:gdLst/>
              <a:ahLst/>
              <a:cxnLst/>
              <a:rect l="0" t="0" r="0" b="0"/>
              <a:pathLst>
                <a:path w="2858013" h="6866467" extrusionOk="0">
                  <a:moveTo>
                    <a:pt x="0" y="0"/>
                  </a:moveTo>
                  <a:lnTo>
                    <a:pt x="2858013" y="0"/>
                  </a:lnTo>
                  <a:lnTo>
                    <a:pt x="2858013" y="6866467"/>
                  </a:lnTo>
                  <a:lnTo>
                    <a:pt x="2473942" y="6866467"/>
                  </a:lnTo>
                  <a:lnTo>
                    <a:pt x="0" y="0"/>
                  </a:lnTo>
                  <a:close/>
                </a:path>
              </a:pathLst>
            </a:custGeom>
            <a:solidFill>
              <a:srgbClr val="16B0E3">
                <a:alpha val="49800"/>
              </a:srgbClr>
            </a:solidFill>
            <a:ln>
              <a:noFill/>
            </a:ln>
          </p:spPr>
        </p:sp>
        <p:sp>
          <p:nvSpPr>
            <p:cNvPr id="76" name="Shape 76"/>
            <p:cNvSpPr/>
            <p:nvPr/>
          </p:nvSpPr>
          <p:spPr>
            <a:xfrm>
              <a:off x="10898730" y="-8467"/>
              <a:ext cx="1290094" cy="6858000"/>
            </a:xfrm>
            <a:custGeom>
              <a:avLst/>
              <a:gdLst/>
              <a:ahLst/>
              <a:cxnLst/>
              <a:rect l="0" t="0" r="0" b="0"/>
              <a:pathLst>
                <a:path w="1290094" h="6858000" extrusionOk="0">
                  <a:moveTo>
                    <a:pt x="1019735" y="0"/>
                  </a:moveTo>
                  <a:lnTo>
                    <a:pt x="1290094" y="0"/>
                  </a:lnTo>
                  <a:lnTo>
                    <a:pt x="1290094" y="6858000"/>
                  </a:lnTo>
                  <a:lnTo>
                    <a:pt x="0" y="6858000"/>
                  </a:lnTo>
                  <a:lnTo>
                    <a:pt x="1019735" y="0"/>
                  </a:lnTo>
                  <a:close/>
                </a:path>
              </a:pathLst>
            </a:custGeom>
            <a:solidFill>
              <a:schemeClr val="accent2">
                <a:alpha val="69800"/>
              </a:schemeClr>
            </a:solidFill>
            <a:ln>
              <a:noFill/>
            </a:ln>
          </p:spPr>
        </p:sp>
        <p:sp>
          <p:nvSpPr>
            <p:cNvPr id="77" name="Shape 77"/>
            <p:cNvSpPr/>
            <p:nvPr/>
          </p:nvSpPr>
          <p:spPr>
            <a:xfrm>
              <a:off x="10938999" y="-8467"/>
              <a:ext cx="1249825" cy="6858000"/>
            </a:xfrm>
            <a:custGeom>
              <a:avLst/>
              <a:gdLst/>
              <a:ahLst/>
              <a:cxnLst/>
              <a:rect l="0" t="0" r="0" b="0"/>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78" name="Shape 78"/>
            <p:cNvSpPr/>
            <p:nvPr/>
          </p:nvSpPr>
          <p:spPr>
            <a:xfrm>
              <a:off x="10371666" y="3589867"/>
              <a:ext cx="1817100" cy="3268200"/>
            </a:xfrm>
            <a:prstGeom prst="triangle">
              <a:avLst>
                <a:gd name="adj" fmla="val 100000"/>
              </a:avLst>
            </a:prstGeom>
            <a:solidFill>
              <a:srgbClr val="16B0E3">
                <a:alpha val="65880"/>
              </a:srgbClr>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grpSp>
      <p:sp>
        <p:nvSpPr>
          <p:cNvPr id="79" name="Shape 79"/>
          <p:cNvSpPr txBox="1">
            <a:spLocks noGrp="1"/>
          </p:cNvSpPr>
          <p:nvPr>
            <p:ph type="ctrTitle"/>
          </p:nvPr>
        </p:nvSpPr>
        <p:spPr>
          <a:xfrm>
            <a:off x="1130300" y="1803400"/>
            <a:ext cx="5825100" cy="1234800"/>
          </a:xfrm>
          <a:prstGeom prst="rect">
            <a:avLst/>
          </a:prstGeom>
          <a:noFill/>
          <a:ln>
            <a:noFill/>
          </a:ln>
        </p:spPr>
        <p:txBody>
          <a:bodyPr spcFirstLastPara="1" wrap="square" lIns="68575" tIns="34275" rIns="68575" bIns="34275" anchor="b" anchorCtr="0"/>
          <a:lstStyle>
            <a:lvl1pPr marR="0" lvl="0" algn="r" rtl="0">
              <a:spcBef>
                <a:spcPts val="0"/>
              </a:spcBef>
              <a:spcAft>
                <a:spcPts val="0"/>
              </a:spcAft>
              <a:buClr>
                <a:schemeClr val="accent1"/>
              </a:buClr>
              <a:buSzPts val="4100"/>
              <a:buFont typeface="Trebuchet MS"/>
              <a:buNone/>
              <a:defRPr sz="41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80" name="Shape 80"/>
          <p:cNvSpPr txBox="1">
            <a:spLocks noGrp="1"/>
          </p:cNvSpPr>
          <p:nvPr>
            <p:ph type="subTitle" idx="1"/>
          </p:nvPr>
        </p:nvSpPr>
        <p:spPr>
          <a:xfrm>
            <a:off x="1130300" y="3038125"/>
            <a:ext cx="5825100" cy="822600"/>
          </a:xfrm>
          <a:prstGeom prst="rect">
            <a:avLst/>
          </a:prstGeom>
          <a:noFill/>
          <a:ln>
            <a:noFill/>
          </a:ln>
        </p:spPr>
        <p:txBody>
          <a:bodyPr spcFirstLastPara="1" wrap="square" lIns="68575" tIns="34275" rIns="68575" bIns="34275" anchor="t" anchorCtr="0"/>
          <a:lstStyle>
            <a:lvl1pPr marR="0" lvl="0" algn="r" rtl="0">
              <a:spcBef>
                <a:spcPts val="800"/>
              </a:spcBef>
              <a:spcAft>
                <a:spcPts val="0"/>
              </a:spcAft>
              <a:buClr>
                <a:schemeClr val="accent1"/>
              </a:buClr>
              <a:buSzPts val="1100"/>
              <a:buFont typeface="Noto Sans Symbols"/>
              <a:buNone/>
              <a:defRPr sz="1400" b="0" i="0" u="none" strike="noStrike" cap="none">
                <a:solidFill>
                  <a:srgbClr val="7F7F7F"/>
                </a:solidFill>
                <a:latin typeface="Trebuchet MS"/>
                <a:ea typeface="Trebuchet MS"/>
                <a:cs typeface="Trebuchet MS"/>
                <a:sym typeface="Trebuchet MS"/>
              </a:defRPr>
            </a:lvl1pPr>
            <a:lvl2pPr marR="0" lvl="1" algn="ctr"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2pPr>
            <a:lvl3pPr marR="0" lvl="2" algn="ctr"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3pPr>
            <a:lvl4pPr marR="0" lvl="3"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4pPr>
            <a:lvl5pPr marR="0" lvl="4"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5pPr>
            <a:lvl6pPr marR="0" lvl="5"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6pPr>
            <a:lvl7pPr marR="0" lvl="6"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7pPr>
            <a:lvl8pPr marR="0" lvl="7"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8pPr>
            <a:lvl9pPr marR="0" lvl="8"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9pPr>
          </a:lstStyle>
          <a:p>
            <a:endParaRPr/>
          </a:p>
        </p:txBody>
      </p:sp>
      <p:sp>
        <p:nvSpPr>
          <p:cNvPr id="81" name="Shape 81"/>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3" name="Shape 83"/>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86" name="Shape 86"/>
          <p:cNvSpPr txBox="1">
            <a:spLocks noGrp="1"/>
          </p:cNvSpPr>
          <p:nvPr>
            <p:ph type="body" idx="1"/>
          </p:nvPr>
        </p:nvSpPr>
        <p:spPr>
          <a:xfrm>
            <a:off x="508000" y="1620442"/>
            <a:ext cx="6447600" cy="2910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508001" y="2025650"/>
            <a:ext cx="6447600" cy="13701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accent1"/>
              </a:buClr>
              <a:buSzPts val="3000"/>
              <a:buFont typeface="Trebuchet MS"/>
              <a:buNone/>
              <a:defRPr sz="30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92" name="Shape 92"/>
          <p:cNvSpPr txBox="1">
            <a:spLocks noGrp="1"/>
          </p:cNvSpPr>
          <p:nvPr>
            <p:ph type="body" idx="1"/>
          </p:nvPr>
        </p:nvSpPr>
        <p:spPr>
          <a:xfrm>
            <a:off x="508001" y="3395586"/>
            <a:ext cx="6447600" cy="6453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1200"/>
              <a:buFont typeface="Noto Sans Symbols"/>
              <a:buNone/>
              <a:defRPr sz="1500" b="0" i="0" u="none" strike="noStrike" cap="none">
                <a:solidFill>
                  <a:srgbClr val="7F7F7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98" name="Shape 98"/>
          <p:cNvSpPr txBox="1">
            <a:spLocks noGrp="1"/>
          </p:cNvSpPr>
          <p:nvPr>
            <p:ph type="body" idx="1"/>
          </p:nvPr>
        </p:nvSpPr>
        <p:spPr>
          <a:xfrm>
            <a:off x="508000" y="1620442"/>
            <a:ext cx="3138000" cy="2910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3817477" y="1620442"/>
            <a:ext cx="3138000" cy="2910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05" name="Shape 105"/>
          <p:cNvSpPr txBox="1">
            <a:spLocks noGrp="1"/>
          </p:cNvSpPr>
          <p:nvPr>
            <p:ph type="body" idx="1"/>
          </p:nvPr>
        </p:nvSpPr>
        <p:spPr>
          <a:xfrm>
            <a:off x="506809" y="1620737"/>
            <a:ext cx="3139200" cy="432300"/>
          </a:xfrm>
          <a:prstGeom prst="rect">
            <a:avLst/>
          </a:prstGeom>
          <a:noFill/>
          <a:ln>
            <a:noFill/>
          </a:ln>
        </p:spPr>
        <p:txBody>
          <a:bodyPr spcFirstLastPara="1" wrap="square" lIns="68575" tIns="34275" rIns="68575" bIns="34275" anchor="b" anchorCtr="0"/>
          <a:lstStyle>
            <a:lvl1pPr marL="457200" marR="0" lvl="0" indent="-228600" algn="l" rtl="0">
              <a:spcBef>
                <a:spcPts val="800"/>
              </a:spcBef>
              <a:spcAft>
                <a:spcPts val="0"/>
              </a:spcAft>
              <a:buClr>
                <a:schemeClr val="accent1"/>
              </a:buClr>
              <a:buSzPts val="140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200"/>
              <a:buFont typeface="Noto Sans Symbols"/>
              <a:buNone/>
              <a:defRPr sz="1500" b="1"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100"/>
              <a:buFont typeface="Noto Sans Symbols"/>
              <a:buNone/>
              <a:defRPr sz="1400" b="1"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106" name="Shape 106"/>
          <p:cNvSpPr txBox="1">
            <a:spLocks noGrp="1"/>
          </p:cNvSpPr>
          <p:nvPr>
            <p:ph type="body" idx="2"/>
          </p:nvPr>
        </p:nvSpPr>
        <p:spPr>
          <a:xfrm>
            <a:off x="506809" y="2052934"/>
            <a:ext cx="3139200" cy="24780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07" name="Shape 107"/>
          <p:cNvSpPr txBox="1">
            <a:spLocks noGrp="1"/>
          </p:cNvSpPr>
          <p:nvPr>
            <p:ph type="body" idx="3"/>
          </p:nvPr>
        </p:nvSpPr>
        <p:spPr>
          <a:xfrm>
            <a:off x="3816287" y="1620737"/>
            <a:ext cx="3139200" cy="432300"/>
          </a:xfrm>
          <a:prstGeom prst="rect">
            <a:avLst/>
          </a:prstGeom>
          <a:noFill/>
          <a:ln>
            <a:noFill/>
          </a:ln>
        </p:spPr>
        <p:txBody>
          <a:bodyPr spcFirstLastPara="1" wrap="square" lIns="68575" tIns="34275" rIns="68575" bIns="34275" anchor="b" anchorCtr="0"/>
          <a:lstStyle>
            <a:lvl1pPr marL="457200" marR="0" lvl="0" indent="-228600" algn="l" rtl="0">
              <a:spcBef>
                <a:spcPts val="800"/>
              </a:spcBef>
              <a:spcAft>
                <a:spcPts val="0"/>
              </a:spcAft>
              <a:buClr>
                <a:schemeClr val="accent1"/>
              </a:buClr>
              <a:buSzPts val="140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200"/>
              <a:buFont typeface="Noto Sans Symbols"/>
              <a:buNone/>
              <a:defRPr sz="1500" b="1"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100"/>
              <a:buFont typeface="Noto Sans Symbols"/>
              <a:buNone/>
              <a:defRPr sz="1400" b="1"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108" name="Shape 108"/>
          <p:cNvSpPr txBox="1">
            <a:spLocks noGrp="1"/>
          </p:cNvSpPr>
          <p:nvPr>
            <p:ph type="body" idx="4"/>
          </p:nvPr>
        </p:nvSpPr>
        <p:spPr>
          <a:xfrm>
            <a:off x="3816288" y="2052934"/>
            <a:ext cx="3139200" cy="24780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09" name="Shape 109"/>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1" name="Shape 111"/>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14" name="Shape 114"/>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5" name="Shape 115"/>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7"/>
        <p:cNvGrpSpPr/>
        <p:nvPr/>
      </p:nvGrpSpPr>
      <p:grpSpPr>
        <a:xfrm>
          <a:off x="0" y="0"/>
          <a:ext cx="0" cy="0"/>
          <a:chOff x="0" y="0"/>
          <a:chExt cx="0" cy="0"/>
        </a:xfrm>
      </p:grpSpPr>
      <p:sp>
        <p:nvSpPr>
          <p:cNvPr id="118" name="Shape 118"/>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9" name="Shape 119"/>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0" name="Shape 120"/>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508000" y="1123953"/>
            <a:ext cx="2890800" cy="9588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accent1"/>
              </a:buClr>
              <a:buSzPts val="1500"/>
              <a:buFont typeface="Trebuchet MS"/>
              <a:buNone/>
              <a:defRPr sz="15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23" name="Shape 123"/>
          <p:cNvSpPr txBox="1">
            <a:spLocks noGrp="1"/>
          </p:cNvSpPr>
          <p:nvPr>
            <p:ph type="body" idx="1"/>
          </p:nvPr>
        </p:nvSpPr>
        <p:spPr>
          <a:xfrm>
            <a:off x="3570346" y="386193"/>
            <a:ext cx="3385200" cy="41448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24" name="Shape 124"/>
          <p:cNvSpPr txBox="1">
            <a:spLocks noGrp="1"/>
          </p:cNvSpPr>
          <p:nvPr>
            <p:ph type="body" idx="2"/>
          </p:nvPr>
        </p:nvSpPr>
        <p:spPr>
          <a:xfrm>
            <a:off x="508000" y="2082802"/>
            <a:ext cx="2890800" cy="19383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9pPr>
          </a:lstStyle>
          <a:p>
            <a:endParaRPr/>
          </a:p>
        </p:txBody>
      </p:sp>
      <p:sp>
        <p:nvSpPr>
          <p:cNvPr id="125" name="Shape 125"/>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7" name="Shape 127"/>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508000" y="3600450"/>
            <a:ext cx="6447600" cy="4251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accent1"/>
              </a:buClr>
              <a:buSzPts val="1800"/>
              <a:buFont typeface="Trebuchet MS"/>
              <a:buNone/>
              <a:defRPr sz="18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30" name="Shape 130"/>
          <p:cNvSpPr>
            <a:spLocks noGrp="1"/>
          </p:cNvSpPr>
          <p:nvPr>
            <p:ph type="pic" idx="2"/>
          </p:nvPr>
        </p:nvSpPr>
        <p:spPr>
          <a:xfrm>
            <a:off x="508000" y="457200"/>
            <a:ext cx="6447600" cy="2884200"/>
          </a:xfrm>
          <a:prstGeom prst="rect">
            <a:avLst/>
          </a:prstGeom>
          <a:noFill/>
          <a:ln>
            <a:noFill/>
          </a:ln>
        </p:spPr>
        <p:txBody>
          <a:bodyPr spcFirstLastPara="1" wrap="square" lIns="68575" tIns="34275" rIns="68575" bIns="34275" anchor="t" anchorCtr="0"/>
          <a:lstStyle>
            <a:lvl1pPr marR="0" lvl="0" algn="ctr"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1pPr>
            <a:lvl2pPr marR="0" lvl="1"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R="0" lvl="2"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3pPr>
            <a:lvl4pPr marR="0" lvl="3"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4pPr>
            <a:lvl5pPr marR="0" lvl="4"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5pPr>
            <a:lvl6pPr marR="0" lvl="5"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6pPr>
            <a:lvl7pPr marR="0" lvl="6"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7pPr>
            <a:lvl8pPr marR="0" lvl="7"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8pPr>
            <a:lvl9pPr marR="0" lvl="8"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9pPr>
          </a:lstStyle>
          <a:p>
            <a:endParaRPr/>
          </a:p>
        </p:txBody>
      </p:sp>
      <p:sp>
        <p:nvSpPr>
          <p:cNvPr id="131" name="Shape 131"/>
          <p:cNvSpPr txBox="1">
            <a:spLocks noGrp="1"/>
          </p:cNvSpPr>
          <p:nvPr>
            <p:ph type="body" idx="1"/>
          </p:nvPr>
        </p:nvSpPr>
        <p:spPr>
          <a:xfrm>
            <a:off x="508000" y="4025503"/>
            <a:ext cx="6447600" cy="5055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9pPr>
          </a:lstStyle>
          <a:p>
            <a:endParaRPr/>
          </a:p>
        </p:txBody>
      </p:sp>
      <p:sp>
        <p:nvSpPr>
          <p:cNvPr id="132" name="Shape 132"/>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3" name="Shape 133"/>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
        <p:nvSpPr>
          <p:cNvPr id="134" name="Shape 134"/>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508001" y="457200"/>
            <a:ext cx="6447600" cy="25527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37" name="Shape 137"/>
          <p:cNvSpPr txBox="1">
            <a:spLocks noGrp="1"/>
          </p:cNvSpPr>
          <p:nvPr>
            <p:ph type="body" idx="1"/>
          </p:nvPr>
        </p:nvSpPr>
        <p:spPr>
          <a:xfrm>
            <a:off x="508001" y="3352800"/>
            <a:ext cx="6447600" cy="1178400"/>
          </a:xfrm>
          <a:prstGeom prst="rect">
            <a:avLst/>
          </a:prstGeom>
          <a:noFill/>
          <a:ln>
            <a:noFill/>
          </a:ln>
        </p:spPr>
        <p:txBody>
          <a:bodyPr spcFirstLastPara="1" wrap="square" lIns="68575" tIns="34275" rIns="68575" bIns="34275" anchor="ctr"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38" name="Shape 138"/>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9" name="Shape 139"/>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40" name="Shape 140"/>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698500" y="457200"/>
            <a:ext cx="6070500" cy="22668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43" name="Shape 143"/>
          <p:cNvSpPr txBox="1">
            <a:spLocks noGrp="1"/>
          </p:cNvSpPr>
          <p:nvPr>
            <p:ph type="body" idx="1"/>
          </p:nvPr>
        </p:nvSpPr>
        <p:spPr>
          <a:xfrm>
            <a:off x="1024604" y="2724150"/>
            <a:ext cx="5418300" cy="285900"/>
          </a:xfrm>
          <a:prstGeom prst="rect">
            <a:avLst/>
          </a:prstGeom>
          <a:noFill/>
          <a:ln>
            <a:noFill/>
          </a:ln>
        </p:spPr>
        <p:txBody>
          <a:bodyPr spcFirstLastPara="1" wrap="square" lIns="68575" tIns="34275" rIns="68575" bIns="34275" anchor="ctr" anchorCtr="0"/>
          <a:lstStyle>
            <a:lvl1pPr marL="457200" marR="0" lvl="0" indent="-228600" algn="l" rtl="0">
              <a:spcBef>
                <a:spcPts val="800"/>
              </a:spcBef>
              <a:spcAft>
                <a:spcPts val="0"/>
              </a:spcAft>
              <a:buClr>
                <a:schemeClr val="accent1"/>
              </a:buClr>
              <a:buSzPts val="1000"/>
              <a:buFont typeface="Noto Sans Symbols"/>
              <a:buNone/>
              <a:defRPr sz="1200" b="0" i="0" u="none" strike="noStrike" cap="none">
                <a:solidFill>
                  <a:srgbClr val="7F7F7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44" name="Shape 144"/>
          <p:cNvSpPr txBox="1">
            <a:spLocks noGrp="1"/>
          </p:cNvSpPr>
          <p:nvPr>
            <p:ph type="body" idx="2"/>
          </p:nvPr>
        </p:nvSpPr>
        <p:spPr>
          <a:xfrm>
            <a:off x="508001" y="3352800"/>
            <a:ext cx="6447600" cy="1178400"/>
          </a:xfrm>
          <a:prstGeom prst="rect">
            <a:avLst/>
          </a:prstGeom>
          <a:noFill/>
          <a:ln>
            <a:noFill/>
          </a:ln>
        </p:spPr>
        <p:txBody>
          <a:bodyPr spcFirstLastPara="1" wrap="square" lIns="68575" tIns="34275" rIns="68575" bIns="34275" anchor="ctr"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45" name="Shape 145"/>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46" name="Shape 146"/>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47" name="Shape 147"/>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
        <p:nvSpPr>
          <p:cNvPr id="148" name="Shape 148"/>
          <p:cNvSpPr txBox="1"/>
          <p:nvPr/>
        </p:nvSpPr>
        <p:spPr>
          <a:xfrm>
            <a:off x="406403" y="592783"/>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9EDFF5"/>
                </a:solidFill>
                <a:latin typeface="Arial"/>
                <a:ea typeface="Arial"/>
                <a:cs typeface="Arial"/>
                <a:sym typeface="Arial"/>
              </a:rPr>
              <a:t>“</a:t>
            </a:r>
            <a:endParaRPr sz="1100"/>
          </a:p>
        </p:txBody>
      </p:sp>
      <p:sp>
        <p:nvSpPr>
          <p:cNvPr id="149" name="Shape 149"/>
          <p:cNvSpPr txBox="1"/>
          <p:nvPr/>
        </p:nvSpPr>
        <p:spPr>
          <a:xfrm>
            <a:off x="6669758" y="2164917"/>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9EDFF5"/>
                </a:solidFill>
                <a:latin typeface="Arial"/>
                <a:ea typeface="Arial"/>
                <a:cs typeface="Arial"/>
                <a:sym typeface="Arial"/>
              </a:rPr>
              <a:t>”</a:t>
            </a:r>
            <a:endParaRPr sz="11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508001" y="1448991"/>
            <a:ext cx="6447600" cy="19467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52" name="Shape 152"/>
          <p:cNvSpPr txBox="1">
            <a:spLocks noGrp="1"/>
          </p:cNvSpPr>
          <p:nvPr>
            <p:ph type="body" idx="1"/>
          </p:nvPr>
        </p:nvSpPr>
        <p:spPr>
          <a:xfrm>
            <a:off x="508001" y="3395586"/>
            <a:ext cx="6447600" cy="11355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53" name="Shape 153"/>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54" name="Shape 154"/>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55" name="Shape 155"/>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698500" y="457200"/>
            <a:ext cx="6070500" cy="22668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58" name="Shape 158"/>
          <p:cNvSpPr txBox="1">
            <a:spLocks noGrp="1"/>
          </p:cNvSpPr>
          <p:nvPr>
            <p:ph type="body" idx="1"/>
          </p:nvPr>
        </p:nvSpPr>
        <p:spPr>
          <a:xfrm>
            <a:off x="507999" y="3009900"/>
            <a:ext cx="6447600" cy="385500"/>
          </a:xfrm>
          <a:prstGeom prst="rect">
            <a:avLst/>
          </a:prstGeom>
          <a:noFill/>
          <a:ln>
            <a:noFill/>
          </a:ln>
        </p:spPr>
        <p:txBody>
          <a:bodyPr spcFirstLastPara="1" wrap="square" lIns="68575" tIns="34275" rIns="68575" bIns="34275" anchor="b" anchorCtr="0"/>
          <a:lstStyle>
            <a:lvl1pPr marL="457200" marR="0" lvl="0" indent="-228600" algn="l" rtl="0">
              <a:spcBef>
                <a:spcPts val="800"/>
              </a:spcBef>
              <a:spcAft>
                <a:spcPts val="0"/>
              </a:spcAft>
              <a:buClr>
                <a:schemeClr val="accent1"/>
              </a:buClr>
              <a:buSzPts val="140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59" name="Shape 159"/>
          <p:cNvSpPr txBox="1">
            <a:spLocks noGrp="1"/>
          </p:cNvSpPr>
          <p:nvPr>
            <p:ph type="body" idx="2"/>
          </p:nvPr>
        </p:nvSpPr>
        <p:spPr>
          <a:xfrm>
            <a:off x="508001" y="3395586"/>
            <a:ext cx="6447600" cy="11355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7F7F7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60" name="Shape 160"/>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61" name="Shape 161"/>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62" name="Shape 162"/>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
        <p:nvSpPr>
          <p:cNvPr id="163" name="Shape 163"/>
          <p:cNvSpPr txBox="1"/>
          <p:nvPr/>
        </p:nvSpPr>
        <p:spPr>
          <a:xfrm>
            <a:off x="406403" y="592783"/>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9EDFF5"/>
                </a:solidFill>
                <a:latin typeface="Arial"/>
                <a:ea typeface="Arial"/>
                <a:cs typeface="Arial"/>
                <a:sym typeface="Arial"/>
              </a:rPr>
              <a:t>“</a:t>
            </a:r>
            <a:endParaRPr sz="1100"/>
          </a:p>
        </p:txBody>
      </p:sp>
      <p:sp>
        <p:nvSpPr>
          <p:cNvPr id="164" name="Shape 164"/>
          <p:cNvSpPr txBox="1"/>
          <p:nvPr/>
        </p:nvSpPr>
        <p:spPr>
          <a:xfrm>
            <a:off x="6669758" y="2164917"/>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9EDFF5"/>
                </a:solidFill>
                <a:latin typeface="Arial"/>
                <a:ea typeface="Arial"/>
                <a:cs typeface="Arial"/>
                <a:sym typeface="Arial"/>
              </a:rPr>
              <a:t>”</a:t>
            </a:r>
            <a:endParaRPr sz="11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514349" y="457200"/>
            <a:ext cx="6441000" cy="22668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67" name="Shape 167"/>
          <p:cNvSpPr txBox="1">
            <a:spLocks noGrp="1"/>
          </p:cNvSpPr>
          <p:nvPr>
            <p:ph type="body" idx="1"/>
          </p:nvPr>
        </p:nvSpPr>
        <p:spPr>
          <a:xfrm>
            <a:off x="507999" y="3009900"/>
            <a:ext cx="6447600" cy="385500"/>
          </a:xfrm>
          <a:prstGeom prst="rect">
            <a:avLst/>
          </a:prstGeom>
          <a:noFill/>
          <a:ln>
            <a:noFill/>
          </a:ln>
        </p:spPr>
        <p:txBody>
          <a:bodyPr spcFirstLastPara="1" wrap="square" lIns="68575" tIns="34275" rIns="68575" bIns="34275" anchor="b" anchorCtr="0"/>
          <a:lstStyle>
            <a:lvl1pPr marL="457200" marR="0" lvl="0" indent="-228600" algn="l" rtl="0">
              <a:spcBef>
                <a:spcPts val="800"/>
              </a:spcBef>
              <a:spcAft>
                <a:spcPts val="0"/>
              </a:spcAft>
              <a:buClr>
                <a:schemeClr val="accent1"/>
              </a:buClr>
              <a:buSzPts val="1400"/>
              <a:buFont typeface="Noto Sans Symbols"/>
              <a:buNone/>
              <a:defRPr sz="1800" b="0" i="0" u="none" strike="noStrike" cap="none">
                <a:solidFill>
                  <a:schemeClr val="accent1"/>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68" name="Shape 168"/>
          <p:cNvSpPr txBox="1">
            <a:spLocks noGrp="1"/>
          </p:cNvSpPr>
          <p:nvPr>
            <p:ph type="body" idx="2"/>
          </p:nvPr>
        </p:nvSpPr>
        <p:spPr>
          <a:xfrm>
            <a:off x="508001" y="3395586"/>
            <a:ext cx="6447600" cy="11355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7F7F7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69" name="Shape 169"/>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70" name="Shape 170"/>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71" name="Shape 171"/>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74" name="Shape 174"/>
          <p:cNvSpPr txBox="1">
            <a:spLocks noGrp="1"/>
          </p:cNvSpPr>
          <p:nvPr>
            <p:ph type="body" idx="1"/>
          </p:nvPr>
        </p:nvSpPr>
        <p:spPr>
          <a:xfrm rot="5400000">
            <a:off x="2276402" y="-148058"/>
            <a:ext cx="2910600" cy="6447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75" name="Shape 175"/>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76" name="Shape 176"/>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77" name="Shape 177"/>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rot="5400000">
            <a:off x="4495662" y="1937249"/>
            <a:ext cx="3938700" cy="9786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80" name="Shape 180"/>
          <p:cNvSpPr txBox="1">
            <a:spLocks noGrp="1"/>
          </p:cNvSpPr>
          <p:nvPr>
            <p:ph type="body" idx="1"/>
          </p:nvPr>
        </p:nvSpPr>
        <p:spPr>
          <a:xfrm rot="5400000">
            <a:off x="1186114" y="-221100"/>
            <a:ext cx="3938700" cy="52953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81" name="Shape 181"/>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82" name="Shape 182"/>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83" name="Shape 183"/>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0" y="-6350"/>
            <a:ext cx="9144100" cy="5149935"/>
            <a:chOff x="0" y="-8467"/>
            <a:chExt cx="12192133" cy="6866580"/>
          </a:xfrm>
        </p:grpSpPr>
        <p:cxnSp>
          <p:nvCxnSpPr>
            <p:cNvPr id="52" name="Shape 52"/>
            <p:cNvCxnSpPr/>
            <p:nvPr/>
          </p:nvCxnSpPr>
          <p:spPr>
            <a:xfrm>
              <a:off x="9371012" y="0"/>
              <a:ext cx="1219200" cy="6858000"/>
            </a:xfrm>
            <a:prstGeom prst="straightConnector1">
              <a:avLst/>
            </a:prstGeom>
            <a:noFill/>
            <a:ln w="9525" cap="flat" cmpd="sng">
              <a:solidFill>
                <a:schemeClr val="accent1">
                  <a:alpha val="69800"/>
                </a:schemeClr>
              </a:solidFill>
              <a:prstDash val="solid"/>
              <a:round/>
              <a:headEnd type="none" w="sm" len="sm"/>
              <a:tailEnd type="none" w="sm" len="sm"/>
            </a:ln>
          </p:spPr>
        </p:cxnSp>
        <p:cxnSp>
          <p:nvCxnSpPr>
            <p:cNvPr id="53" name="Shape 53"/>
            <p:cNvCxnSpPr/>
            <p:nvPr/>
          </p:nvCxnSpPr>
          <p:spPr>
            <a:xfrm flipH="1">
              <a:off x="7425125" y="3681413"/>
              <a:ext cx="4763700" cy="3176700"/>
            </a:xfrm>
            <a:prstGeom prst="straightConnector1">
              <a:avLst/>
            </a:prstGeom>
            <a:noFill/>
            <a:ln w="9525" cap="flat" cmpd="sng">
              <a:solidFill>
                <a:schemeClr val="accent1">
                  <a:alpha val="69800"/>
                </a:schemeClr>
              </a:solidFill>
              <a:prstDash val="solid"/>
              <a:round/>
              <a:headEnd type="none" w="sm" len="sm"/>
              <a:tailEnd type="none" w="sm" len="sm"/>
            </a:ln>
          </p:spPr>
        </p:cxnSp>
        <p:sp>
          <p:nvSpPr>
            <p:cNvPr id="54" name="Shape 54"/>
            <p:cNvSpPr/>
            <p:nvPr/>
          </p:nvSpPr>
          <p:spPr>
            <a:xfrm>
              <a:off x="9181476" y="-8467"/>
              <a:ext cx="3007349" cy="6866467"/>
            </a:xfrm>
            <a:custGeom>
              <a:avLst/>
              <a:gdLst/>
              <a:ahLst/>
              <a:cxnLst/>
              <a:rect l="0" t="0" r="0" b="0"/>
              <a:pathLst>
                <a:path w="3007349" h="6866467" extrusionOk="0">
                  <a:moveTo>
                    <a:pt x="2045532" y="0"/>
                  </a:moveTo>
                  <a:lnTo>
                    <a:pt x="3007349" y="0"/>
                  </a:lnTo>
                  <a:lnTo>
                    <a:pt x="3007349" y="6866467"/>
                  </a:lnTo>
                  <a:lnTo>
                    <a:pt x="0" y="6866467"/>
                  </a:lnTo>
                  <a:lnTo>
                    <a:pt x="2045532" y="0"/>
                  </a:lnTo>
                  <a:close/>
                </a:path>
              </a:pathLst>
            </a:custGeom>
            <a:solidFill>
              <a:schemeClr val="accent1">
                <a:alpha val="35690"/>
              </a:schemeClr>
            </a:solidFill>
            <a:ln>
              <a:noFill/>
            </a:ln>
          </p:spPr>
        </p:sp>
        <p:sp>
          <p:nvSpPr>
            <p:cNvPr id="55" name="Shape 55"/>
            <p:cNvSpPr/>
            <p:nvPr/>
          </p:nvSpPr>
          <p:spPr>
            <a:xfrm>
              <a:off x="9603442" y="-8467"/>
              <a:ext cx="2586178" cy="6866467"/>
            </a:xfrm>
            <a:custGeom>
              <a:avLst/>
              <a:gdLst/>
              <a:ahLst/>
              <a:cxnLst/>
              <a:rect l="0" t="0" r="0" b="0"/>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6" name="Shape 56"/>
            <p:cNvSpPr/>
            <p:nvPr/>
          </p:nvSpPr>
          <p:spPr>
            <a:xfrm>
              <a:off x="8932333" y="3048000"/>
              <a:ext cx="3259800" cy="3810000"/>
            </a:xfrm>
            <a:prstGeom prst="triangle">
              <a:avLst>
                <a:gd name="adj" fmla="val 100000"/>
              </a:avLst>
            </a:prstGeom>
            <a:solidFill>
              <a:srgbClr val="16B0E3">
                <a:alpha val="65880"/>
              </a:srgbClr>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57" name="Shape 57"/>
            <p:cNvSpPr/>
            <p:nvPr/>
          </p:nvSpPr>
          <p:spPr>
            <a:xfrm>
              <a:off x="9334500" y="-8467"/>
              <a:ext cx="2850868" cy="6866467"/>
            </a:xfrm>
            <a:custGeom>
              <a:avLst/>
              <a:gdLst/>
              <a:ahLst/>
              <a:cxnLst/>
              <a:rect l="0" t="0" r="0" b="0"/>
              <a:pathLst>
                <a:path w="2858013" h="6866467" extrusionOk="0">
                  <a:moveTo>
                    <a:pt x="0" y="0"/>
                  </a:moveTo>
                  <a:lnTo>
                    <a:pt x="2858013" y="0"/>
                  </a:lnTo>
                  <a:lnTo>
                    <a:pt x="2858013" y="6866467"/>
                  </a:lnTo>
                  <a:lnTo>
                    <a:pt x="2473942" y="6866467"/>
                  </a:lnTo>
                  <a:lnTo>
                    <a:pt x="0" y="0"/>
                  </a:lnTo>
                  <a:close/>
                </a:path>
              </a:pathLst>
            </a:custGeom>
            <a:solidFill>
              <a:srgbClr val="16B0E3">
                <a:alpha val="49800"/>
              </a:srgbClr>
            </a:solidFill>
            <a:ln>
              <a:noFill/>
            </a:ln>
          </p:spPr>
        </p:sp>
        <p:sp>
          <p:nvSpPr>
            <p:cNvPr id="58" name="Shape 58"/>
            <p:cNvSpPr/>
            <p:nvPr/>
          </p:nvSpPr>
          <p:spPr>
            <a:xfrm>
              <a:off x="10898730" y="-8467"/>
              <a:ext cx="1290094" cy="6858000"/>
            </a:xfrm>
            <a:custGeom>
              <a:avLst/>
              <a:gdLst/>
              <a:ahLst/>
              <a:cxnLst/>
              <a:rect l="0" t="0" r="0" b="0"/>
              <a:pathLst>
                <a:path w="1290094" h="6858000" extrusionOk="0">
                  <a:moveTo>
                    <a:pt x="1019735" y="0"/>
                  </a:moveTo>
                  <a:lnTo>
                    <a:pt x="1290094" y="0"/>
                  </a:lnTo>
                  <a:lnTo>
                    <a:pt x="1290094" y="6858000"/>
                  </a:lnTo>
                  <a:lnTo>
                    <a:pt x="0" y="6858000"/>
                  </a:lnTo>
                  <a:lnTo>
                    <a:pt x="1019735" y="0"/>
                  </a:lnTo>
                  <a:close/>
                </a:path>
              </a:pathLst>
            </a:custGeom>
            <a:solidFill>
              <a:schemeClr val="accent2">
                <a:alpha val="69800"/>
              </a:schemeClr>
            </a:solidFill>
            <a:ln>
              <a:noFill/>
            </a:ln>
          </p:spPr>
        </p:sp>
        <p:sp>
          <p:nvSpPr>
            <p:cNvPr id="59" name="Shape 59"/>
            <p:cNvSpPr/>
            <p:nvPr/>
          </p:nvSpPr>
          <p:spPr>
            <a:xfrm>
              <a:off x="10938999" y="-8467"/>
              <a:ext cx="1249825" cy="6858000"/>
            </a:xfrm>
            <a:custGeom>
              <a:avLst/>
              <a:gdLst/>
              <a:ahLst/>
              <a:cxnLst/>
              <a:rect l="0" t="0" r="0" b="0"/>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60" name="Shape 60"/>
            <p:cNvSpPr/>
            <p:nvPr/>
          </p:nvSpPr>
          <p:spPr>
            <a:xfrm>
              <a:off x="10371666" y="3589867"/>
              <a:ext cx="1817100" cy="3268200"/>
            </a:xfrm>
            <a:prstGeom prst="triangle">
              <a:avLst>
                <a:gd name="adj" fmla="val 100000"/>
              </a:avLst>
            </a:prstGeom>
            <a:solidFill>
              <a:srgbClr val="16B0E3">
                <a:alpha val="65880"/>
              </a:srgbClr>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61" name="Shape 61"/>
            <p:cNvSpPr/>
            <p:nvPr/>
          </p:nvSpPr>
          <p:spPr>
            <a:xfrm>
              <a:off x="0" y="4013200"/>
              <a:ext cx="448800" cy="2844900"/>
            </a:xfrm>
            <a:prstGeom prst="triangle">
              <a:avLst>
                <a:gd name="adj" fmla="val 0"/>
              </a:avLst>
            </a:prstGeom>
            <a:solidFill>
              <a:schemeClr val="accent1">
                <a:alpha val="69800"/>
              </a:schemeClr>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grpSp>
      <p:sp>
        <p:nvSpPr>
          <p:cNvPr id="62" name="Shape 62"/>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63" name="Shape 63"/>
          <p:cNvSpPr txBox="1">
            <a:spLocks noGrp="1"/>
          </p:cNvSpPr>
          <p:nvPr>
            <p:ph type="body" idx="1"/>
          </p:nvPr>
        </p:nvSpPr>
        <p:spPr>
          <a:xfrm>
            <a:off x="508000" y="1620442"/>
            <a:ext cx="6447600" cy="2910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ctrTitle"/>
          </p:nvPr>
        </p:nvSpPr>
        <p:spPr>
          <a:xfrm>
            <a:off x="1130300" y="1803400"/>
            <a:ext cx="5825100" cy="1234800"/>
          </a:xfrm>
          <a:prstGeom prst="rect">
            <a:avLst/>
          </a:prstGeom>
          <a:noFill/>
          <a:ln>
            <a:noFill/>
          </a:ln>
        </p:spPr>
        <p:txBody>
          <a:bodyPr spcFirstLastPara="1" wrap="square" lIns="68575" tIns="34275" rIns="68575" bIns="34275" anchor="b" anchorCtr="0">
            <a:noAutofit/>
          </a:bodyPr>
          <a:lstStyle/>
          <a:p>
            <a:pPr marL="0" marR="0" lvl="0" indent="0" algn="r" rtl="0">
              <a:spcBef>
                <a:spcPts val="0"/>
              </a:spcBef>
              <a:spcAft>
                <a:spcPts val="0"/>
              </a:spcAft>
              <a:buClr>
                <a:schemeClr val="accent1"/>
              </a:buClr>
              <a:buSzPts val="3600"/>
              <a:buFont typeface="Trebuchet MS"/>
              <a:buNone/>
            </a:pPr>
            <a:r>
              <a:rPr lang="en" sz="3600" b="0" i="0" u="none" strike="noStrike" cap="none" dirty="0">
                <a:solidFill>
                  <a:schemeClr val="accent1"/>
                </a:solidFill>
                <a:latin typeface="Trebuchet MS"/>
                <a:ea typeface="Trebuchet MS"/>
                <a:cs typeface="Trebuchet MS"/>
                <a:sym typeface="Trebuchet MS"/>
              </a:rPr>
              <a:t>第9回進捗報告会</a:t>
            </a:r>
            <a:endParaRPr sz="3600" b="0" i="0" u="none" strike="noStrike" cap="none" dirty="0">
              <a:solidFill>
                <a:schemeClr val="accent1"/>
              </a:solidFill>
              <a:latin typeface="Trebuchet MS"/>
              <a:ea typeface="Trebuchet MS"/>
              <a:cs typeface="Trebuchet MS"/>
              <a:sym typeface="Trebuchet MS"/>
            </a:endParaRPr>
          </a:p>
        </p:txBody>
      </p:sp>
      <p:sp>
        <p:nvSpPr>
          <p:cNvPr id="189" name="Shape 189"/>
          <p:cNvSpPr txBox="1">
            <a:spLocks noGrp="1"/>
          </p:cNvSpPr>
          <p:nvPr>
            <p:ph type="subTitle" idx="1"/>
          </p:nvPr>
        </p:nvSpPr>
        <p:spPr>
          <a:xfrm>
            <a:off x="1143000" y="3418787"/>
            <a:ext cx="6858000" cy="7590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Clr>
                <a:schemeClr val="accent1"/>
              </a:buClr>
              <a:buSzPts val="1100"/>
              <a:buFont typeface="Noto Sans Symbols"/>
              <a:buNone/>
            </a:pPr>
            <a:r>
              <a:rPr lang="en" sz="1400" b="0" i="0" u="none" strike="noStrike" cap="none" dirty="0">
                <a:solidFill>
                  <a:srgbClr val="7F7F7F"/>
                </a:solidFill>
                <a:latin typeface="Trebuchet MS"/>
                <a:ea typeface="Trebuchet MS"/>
                <a:cs typeface="Trebuchet MS"/>
                <a:sym typeface="Trebuchet MS"/>
              </a:rPr>
              <a:t>153111　</a:t>
            </a:r>
            <a:r>
              <a:rPr lang="en" sz="1400" b="0" i="0" u="none" strike="noStrike" cap="none" dirty="0" err="1">
                <a:solidFill>
                  <a:srgbClr val="7F7F7F"/>
                </a:solidFill>
                <a:latin typeface="Trebuchet MS"/>
                <a:ea typeface="Trebuchet MS"/>
                <a:cs typeface="Trebuchet MS"/>
                <a:sym typeface="Trebuchet MS"/>
              </a:rPr>
              <a:t>ケネス・リーゼンカン</a:t>
            </a:r>
            <a:endParaRPr sz="1400" b="0" i="0" u="none" strike="noStrike" cap="none" dirty="0">
              <a:solidFill>
                <a:srgbClr val="7F7F7F"/>
              </a:solidFill>
              <a:latin typeface="Trebuchet MS"/>
              <a:ea typeface="Trebuchet MS"/>
              <a:cs typeface="Trebuchet MS"/>
              <a:sym typeface="Trebuchet MS"/>
            </a:endParaRPr>
          </a:p>
          <a:p>
            <a:pPr marL="0" marR="0" lvl="0" indent="0" algn="r" rtl="0">
              <a:spcBef>
                <a:spcPts val="800"/>
              </a:spcBef>
              <a:spcAft>
                <a:spcPts val="0"/>
              </a:spcAft>
              <a:buClr>
                <a:schemeClr val="accent1"/>
              </a:buClr>
              <a:buSzPts val="1100"/>
              <a:buFont typeface="Noto Sans Symbols"/>
              <a:buNone/>
            </a:pPr>
            <a:r>
              <a:rPr lang="en" sz="1400" b="0" i="0" u="none" strike="noStrike" cap="none" dirty="0">
                <a:solidFill>
                  <a:srgbClr val="7F7F7F"/>
                </a:solidFill>
                <a:latin typeface="Trebuchet MS"/>
                <a:ea typeface="Trebuchet MS"/>
                <a:cs typeface="Trebuchet MS"/>
                <a:sym typeface="Trebuchet MS"/>
              </a:rPr>
              <a:t>2018年6月</a:t>
            </a:r>
            <a:r>
              <a:rPr lang="en" dirty="0"/>
              <a:t>15</a:t>
            </a:r>
            <a:r>
              <a:rPr lang="en" sz="1400" b="0" i="0" u="none" strike="noStrike" cap="none" dirty="0">
                <a:solidFill>
                  <a:srgbClr val="7F7F7F"/>
                </a:solidFill>
                <a:latin typeface="Trebuchet MS"/>
                <a:ea typeface="Trebuchet MS"/>
                <a:cs typeface="Trebuchet MS"/>
                <a:sym typeface="Trebuchet MS"/>
              </a:rPr>
              <a:t>日</a:t>
            </a:r>
            <a:endParaRPr sz="1400" b="0" i="0" u="none" strike="noStrike" cap="none" dirty="0">
              <a:solidFill>
                <a:srgbClr val="7F7F7F"/>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先輩</a:t>
            </a:r>
            <a:r>
              <a:rPr kumimoji="1" lang="ja-JP" altLang="en-US" dirty="0" smtClean="0"/>
              <a:t>の</a:t>
            </a:r>
            <a:r>
              <a:rPr kumimoji="1" lang="ja-JP" altLang="en-US" dirty="0"/>
              <a:t>話</a:t>
            </a:r>
          </a:p>
        </p:txBody>
      </p:sp>
      <p:sp>
        <p:nvSpPr>
          <p:cNvPr id="3" name="テキスト プレースホルダー 2"/>
          <p:cNvSpPr>
            <a:spLocks noGrp="1"/>
          </p:cNvSpPr>
          <p:nvPr>
            <p:ph type="body" idx="1"/>
          </p:nvPr>
        </p:nvSpPr>
        <p:spPr>
          <a:xfrm>
            <a:off x="508000" y="1620442"/>
            <a:ext cx="6447600" cy="1666617"/>
          </a:xfrm>
        </p:spPr>
        <p:txBody>
          <a:bodyPr/>
          <a:lstStyle/>
          <a:p>
            <a:r>
              <a:rPr kumimoji="1" lang="en-US" altLang="ja-JP" dirty="0" smtClean="0"/>
              <a:t>Nissan</a:t>
            </a:r>
            <a:r>
              <a:rPr kumimoji="1" lang="ja-JP" altLang="en-US" dirty="0" smtClean="0"/>
              <a:t>会社に派遣された</a:t>
            </a:r>
            <a:endParaRPr kumimoji="1" lang="en-US" altLang="ja-JP" dirty="0" smtClean="0"/>
          </a:p>
          <a:p>
            <a:r>
              <a:rPr kumimoji="1" lang="ja-JP" altLang="en-US" dirty="0"/>
              <a:t>「先輩がアクセスできるファイルは自分が見えない」と言った</a:t>
            </a:r>
          </a:p>
          <a:p>
            <a:r>
              <a:rPr kumimoji="1" lang="ja-JP" altLang="en-US" dirty="0" smtClean="0"/>
              <a:t>派遣会社の社員かつ</a:t>
            </a:r>
            <a:r>
              <a:rPr kumimoji="1" lang="en-US" altLang="ja-JP" dirty="0" smtClean="0"/>
              <a:t>Nissan</a:t>
            </a:r>
            <a:r>
              <a:rPr kumimoji="1" lang="ja-JP" altLang="en-US" dirty="0" smtClean="0"/>
              <a:t>の新人のダブルアイデンティティと言われた</a:t>
            </a:r>
            <a:endParaRPr kumimoji="1" lang="en-US" altLang="ja-JP" dirty="0" smtClean="0"/>
          </a:p>
          <a:p>
            <a:pPr marL="158750" indent="0">
              <a:buNone/>
            </a:pPr>
            <a:endParaRPr kumimoji="1" lang="en-US" altLang="ja-JP" dirty="0" smtClean="0"/>
          </a:p>
          <a:p>
            <a:pPr marL="158750" indent="0" algn="ctr">
              <a:buNone/>
            </a:pPr>
            <a:r>
              <a:rPr kumimoji="1" lang="ja-JP" altLang="en-US" sz="1800" dirty="0" smtClean="0"/>
              <a:t>つま</a:t>
            </a:r>
            <a:r>
              <a:rPr kumimoji="1" lang="ja-JP" altLang="en-US" sz="1800" dirty="0"/>
              <a:t>り</a:t>
            </a:r>
            <a:endParaRPr kumimoji="1" lang="en-US" altLang="ja-JP" dirty="0" smtClean="0"/>
          </a:p>
        </p:txBody>
      </p:sp>
      <p:sp>
        <p:nvSpPr>
          <p:cNvPr id="6" name="円/楕円 5"/>
          <p:cNvSpPr/>
          <p:nvPr/>
        </p:nvSpPr>
        <p:spPr>
          <a:xfrm>
            <a:off x="1696810" y="3554505"/>
            <a:ext cx="1476188" cy="123115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ln w="3175"/>
                <a:solidFill>
                  <a:schemeClr val="tx1"/>
                </a:solidFill>
                <a:effectLst>
                  <a:outerShdw blurRad="38100" dist="19050" dir="2700000" algn="tl" rotWithShape="0">
                    <a:schemeClr val="dk1">
                      <a:alpha val="40000"/>
                    </a:schemeClr>
                  </a:outerShdw>
                </a:effectLst>
              </a:rPr>
              <a:t>派遣会社</a:t>
            </a:r>
            <a:endParaRPr kumimoji="1" lang="en-US" altLang="ja-JP" dirty="0" smtClean="0">
              <a:ln w="3175"/>
              <a:solidFill>
                <a:schemeClr val="tx1"/>
              </a:solidFill>
              <a:effectLst>
                <a:outerShdw blurRad="38100" dist="19050" dir="2700000" algn="tl" rotWithShape="0">
                  <a:schemeClr val="dk1">
                    <a:alpha val="40000"/>
                  </a:schemeClr>
                </a:outerShdw>
              </a:effectLst>
            </a:endParaRPr>
          </a:p>
          <a:p>
            <a:pPr algn="ctr"/>
            <a:r>
              <a:rPr kumimoji="1" lang="ja-JP" altLang="en-US" dirty="0" smtClean="0">
                <a:ln w="3175"/>
                <a:solidFill>
                  <a:schemeClr val="tx1"/>
                </a:solidFill>
                <a:effectLst>
                  <a:outerShdw blurRad="38100" dist="19050" dir="2700000" algn="tl" rotWithShape="0">
                    <a:schemeClr val="dk1">
                      <a:alpha val="40000"/>
                    </a:schemeClr>
                  </a:outerShdw>
                </a:effectLst>
              </a:rPr>
              <a:t>グループ</a:t>
            </a:r>
            <a:endParaRPr kumimoji="1" lang="ja-JP" altLang="en-US" dirty="0">
              <a:ln w="3175"/>
              <a:solidFill>
                <a:schemeClr val="tx1"/>
              </a:solidFill>
              <a:effectLst>
                <a:outerShdw blurRad="38100" dist="19050" dir="2700000" algn="tl" rotWithShape="0">
                  <a:schemeClr val="dk1">
                    <a:alpha val="40000"/>
                  </a:schemeClr>
                </a:outerShdw>
              </a:effectLst>
            </a:endParaRPr>
          </a:p>
        </p:txBody>
      </p:sp>
      <p:sp>
        <p:nvSpPr>
          <p:cNvPr id="7" name="円/楕円 6"/>
          <p:cNvSpPr/>
          <p:nvPr/>
        </p:nvSpPr>
        <p:spPr>
          <a:xfrm>
            <a:off x="4628271" y="3554506"/>
            <a:ext cx="1476188" cy="123115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ln w="3175"/>
                <a:solidFill>
                  <a:schemeClr val="tx1"/>
                </a:solidFill>
                <a:effectLst>
                  <a:outerShdw blurRad="38100" dist="19050" dir="2700000" algn="tl" rotWithShape="0">
                    <a:schemeClr val="dk1">
                      <a:alpha val="40000"/>
                    </a:schemeClr>
                  </a:outerShdw>
                </a:effectLst>
              </a:rPr>
              <a:t>新人</a:t>
            </a:r>
            <a:endParaRPr kumimoji="1" lang="en-US" altLang="ja-JP" dirty="0" smtClean="0">
              <a:ln w="3175"/>
              <a:solidFill>
                <a:schemeClr val="tx1"/>
              </a:solidFill>
              <a:effectLst>
                <a:outerShdw blurRad="38100" dist="19050" dir="2700000" algn="tl" rotWithShape="0">
                  <a:schemeClr val="dk1">
                    <a:alpha val="40000"/>
                  </a:schemeClr>
                </a:outerShdw>
              </a:effectLst>
            </a:endParaRPr>
          </a:p>
          <a:p>
            <a:pPr algn="ctr"/>
            <a:r>
              <a:rPr kumimoji="1" lang="ja-JP" altLang="en-US" dirty="0" smtClean="0">
                <a:ln w="3175"/>
                <a:solidFill>
                  <a:schemeClr val="tx1"/>
                </a:solidFill>
                <a:effectLst>
                  <a:outerShdw blurRad="38100" dist="19050" dir="2700000" algn="tl" rotWithShape="0">
                    <a:schemeClr val="dk1">
                      <a:alpha val="40000"/>
                    </a:schemeClr>
                  </a:outerShdw>
                </a:effectLst>
              </a:rPr>
              <a:t>グループ</a:t>
            </a:r>
            <a:endParaRPr kumimoji="1" lang="ja-JP" altLang="en-US" dirty="0">
              <a:ln w="3175"/>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1274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508000" y="1799825"/>
            <a:ext cx="6447600" cy="990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chemeClr val="accent1"/>
              </a:buClr>
              <a:buSzPts val="3600"/>
              <a:buFont typeface="Trebuchet MS"/>
              <a:buNone/>
            </a:pPr>
            <a:r>
              <a:rPr lang="en" sz="3600"/>
              <a:t>Nextcloud</a:t>
            </a:r>
            <a:r>
              <a:rPr lang="en" sz="3600" b="0" i="0" u="none" strike="noStrike" cap="none">
                <a:solidFill>
                  <a:schemeClr val="accent1"/>
                </a:solidFill>
                <a:latin typeface="Trebuchet MS"/>
                <a:ea typeface="Trebuchet MS"/>
                <a:cs typeface="Trebuchet MS"/>
                <a:sym typeface="Trebuchet MS"/>
              </a:rPr>
              <a:t>の進捗報告</a:t>
            </a:r>
            <a:endParaRPr sz="3600" b="0" i="0" u="none" strike="noStrike" cap="none">
              <a:solidFill>
                <a:schemeClr val="accent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NextCloud</a:t>
            </a:r>
            <a:r>
              <a:rPr kumimoji="1" lang="en-US" altLang="ja-JP" dirty="0" smtClean="0"/>
              <a:t/>
            </a:r>
            <a:br>
              <a:rPr kumimoji="1" lang="en-US" altLang="ja-JP" dirty="0" smtClean="0"/>
            </a:b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ファイルシステムを</a:t>
            </a:r>
            <a:r>
              <a:rPr kumimoji="1" lang="en-US" altLang="ja-JP" dirty="0" smtClean="0"/>
              <a:t>ext4</a:t>
            </a:r>
            <a:r>
              <a:rPr kumimoji="1" lang="ja-JP" altLang="en-US" dirty="0" smtClean="0"/>
              <a:t>に変更できました</a:t>
            </a:r>
            <a:endParaRPr kumimoji="1" lang="en-US" altLang="ja-JP" dirty="0" smtClean="0"/>
          </a:p>
          <a:p>
            <a:r>
              <a:rPr kumimoji="1" lang="ja-JP" altLang="en-US" dirty="0" smtClean="0"/>
              <a:t>（多分）オーナー変更できたが、</a:t>
            </a:r>
            <a:r>
              <a:rPr kumimoji="1" lang="en-US" altLang="ja-JP" dirty="0" err="1" smtClean="0"/>
              <a:t>Nextcloud</a:t>
            </a:r>
            <a:r>
              <a:rPr kumimoji="1" lang="ja-JP" altLang="en-US" dirty="0" smtClean="0"/>
              <a:t>の元</a:t>
            </a:r>
            <a:r>
              <a:rPr kumimoji="1" lang="en-US" altLang="ja-JP" dirty="0" smtClean="0"/>
              <a:t>data</a:t>
            </a:r>
            <a:r>
              <a:rPr kumimoji="1" lang="ja-JP" altLang="en-US" dirty="0" smtClean="0"/>
              <a:t>を取り出して</a:t>
            </a:r>
            <a:r>
              <a:rPr kumimoji="1" lang="en-US" altLang="ja-JP" dirty="0" smtClean="0"/>
              <a:t>/</a:t>
            </a:r>
            <a:r>
              <a:rPr kumimoji="1" lang="en-US" altLang="ja-JP" dirty="0" err="1" smtClean="0"/>
              <a:t>mnt</a:t>
            </a:r>
            <a:r>
              <a:rPr kumimoji="1" lang="en-US" altLang="ja-JP" dirty="0" smtClean="0"/>
              <a:t>/</a:t>
            </a:r>
            <a:r>
              <a:rPr kumimoji="1" lang="en-US" altLang="ja-JP" dirty="0" err="1" smtClean="0"/>
              <a:t>Drobo</a:t>
            </a:r>
            <a:r>
              <a:rPr kumimoji="1" lang="ja-JP" altLang="en-US" dirty="0" smtClean="0"/>
              <a:t>に入れられない</a:t>
            </a:r>
            <a:endParaRPr kumimoji="1" lang="en-US" altLang="ja-JP" dirty="0" smtClean="0"/>
          </a:p>
          <a:p>
            <a:r>
              <a:rPr kumimoji="1" lang="en-US" altLang="ja-JP" dirty="0" smtClean="0"/>
              <a:t>Red</a:t>
            </a:r>
            <a:r>
              <a:rPr kumimoji="1" lang="ja-JP" altLang="en-US" dirty="0"/>
              <a:t> </a:t>
            </a:r>
            <a:r>
              <a:rPr kumimoji="1" lang="en-US" altLang="ja-JP" dirty="0" smtClean="0"/>
              <a:t>Light</a:t>
            </a:r>
            <a:r>
              <a:rPr kumimoji="1" lang="ja-JP" altLang="en-US" dirty="0" smtClean="0"/>
              <a:t>を直しても消えない</a:t>
            </a:r>
            <a:endParaRPr kumimoji="1" lang="ja-JP" altLang="en-US" dirty="0"/>
          </a:p>
        </p:txBody>
      </p:sp>
    </p:spTree>
    <p:extLst>
      <p:ext uri="{BB962C8B-B14F-4D97-AF65-F5344CB8AC3E}">
        <p14:creationId xmlns:p14="http://schemas.microsoft.com/office/powerpoint/2010/main" val="3925368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508000" y="1799825"/>
            <a:ext cx="6447600" cy="990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chemeClr val="accent1"/>
              </a:buClr>
              <a:buSzPts val="3600"/>
              <a:buFont typeface="Trebuchet MS"/>
              <a:buNone/>
            </a:pPr>
            <a:r>
              <a:rPr lang="ja-JP" altLang="en-US" sz="3600" b="0" i="0" u="none" strike="noStrike" cap="none" dirty="0" smtClean="0">
                <a:solidFill>
                  <a:schemeClr val="accent1"/>
                </a:solidFill>
                <a:latin typeface="Trebuchet MS"/>
                <a:ea typeface="Trebuchet MS"/>
                <a:cs typeface="Trebuchet MS"/>
                <a:sym typeface="Trebuchet MS"/>
              </a:rPr>
              <a:t>その他</a:t>
            </a:r>
            <a:endParaRPr sz="3600" b="0" i="0" u="none" strike="noStrike" cap="none" dirty="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3749965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EF7962-ED75-E146-B6E6-E02C65D35FE8}"/>
              </a:ext>
            </a:extLst>
          </p:cNvPr>
          <p:cNvSpPr>
            <a:spLocks noGrp="1"/>
          </p:cNvSpPr>
          <p:nvPr>
            <p:ph type="title"/>
          </p:nvPr>
        </p:nvSpPr>
        <p:spPr/>
        <p:txBody>
          <a:bodyPr/>
          <a:lstStyle/>
          <a:p>
            <a:r>
              <a:rPr lang="ja-JP" altLang="en-US" dirty="0" smtClean="0"/>
              <a:t>研究テーマ</a:t>
            </a:r>
            <a:endParaRPr lang="en-US" dirty="0"/>
          </a:p>
        </p:txBody>
      </p:sp>
      <p:sp>
        <p:nvSpPr>
          <p:cNvPr id="3" name="Text Placeholder 2">
            <a:extLst>
              <a:ext uri="{FF2B5EF4-FFF2-40B4-BE49-F238E27FC236}">
                <a16:creationId xmlns="" xmlns:a16="http://schemas.microsoft.com/office/drawing/2014/main" id="{A115D73C-32B2-B24A-B6BE-806999299737}"/>
              </a:ext>
            </a:extLst>
          </p:cNvPr>
          <p:cNvSpPr>
            <a:spLocks noGrp="1"/>
          </p:cNvSpPr>
          <p:nvPr>
            <p:ph type="body" idx="1"/>
          </p:nvPr>
        </p:nvSpPr>
        <p:spPr/>
        <p:txBody>
          <a:bodyPr/>
          <a:lstStyle/>
          <a:p>
            <a:pPr marL="158750" indent="0">
              <a:buNone/>
            </a:pPr>
            <a:r>
              <a:rPr lang="ja-JP" altLang="en-US" sz="1600" u="sng" dirty="0" smtClean="0"/>
              <a:t>グループ署名を用いた自由度の高いファイルセキュリティ</a:t>
            </a:r>
            <a:endParaRPr lang="en-US" altLang="ja-JP" sz="1600" u="sng" dirty="0" smtClean="0"/>
          </a:p>
          <a:p>
            <a:pPr marL="158750" indent="0">
              <a:buNone/>
            </a:pPr>
            <a:r>
              <a:rPr lang="ja-JP" altLang="en-US" dirty="0" smtClean="0"/>
              <a:t>内部</a:t>
            </a:r>
            <a:r>
              <a:rPr lang="ja-JP" altLang="en-US" dirty="0"/>
              <a:t>不正による情報漏えいに耐える安全な鍵管理システムに関するものを研究します。暗号技術とデジタル署名を利用して、</a:t>
            </a:r>
            <a:r>
              <a:rPr lang="en-US" dirty="0"/>
              <a:t>NAS</a:t>
            </a:r>
            <a:r>
              <a:rPr lang="ja-JP" altLang="en-US" dirty="0"/>
              <a:t>またはクラウドサービス上での安全な鍵配布と不正アクセスにすぐ対策できるプロトコルを研究します。ユーザーをグループすることによって、悪意を持つ内部の社員でも不正アクセスを防止することができると考えました</a:t>
            </a:r>
            <a:r>
              <a:rPr lang="ja-JP" altLang="en-US" dirty="0" smtClean="0"/>
              <a:t>。ユーザーをグループ分けすることによって、ユーザー管理が容易になり、自由度がより高くセキュリティは減りません。</a:t>
            </a:r>
            <a:endParaRPr lang="en-US" dirty="0"/>
          </a:p>
        </p:txBody>
      </p:sp>
    </p:spTree>
    <p:extLst>
      <p:ext uri="{BB962C8B-B14F-4D97-AF65-F5344CB8AC3E}">
        <p14:creationId xmlns:p14="http://schemas.microsoft.com/office/powerpoint/2010/main" val="2700646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508000" y="1799825"/>
            <a:ext cx="6447600" cy="990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chemeClr val="accent1"/>
              </a:buClr>
              <a:buSzPts val="3600"/>
              <a:buFont typeface="Trebuchet MS"/>
              <a:buNone/>
            </a:pPr>
            <a:r>
              <a:rPr lang="en" sz="3600" b="0" i="0" u="none" strike="noStrike" cap="none">
                <a:solidFill>
                  <a:schemeClr val="accent1"/>
                </a:solidFill>
                <a:latin typeface="Trebuchet MS"/>
                <a:ea typeface="Trebuchet MS"/>
                <a:cs typeface="Trebuchet MS"/>
                <a:sym typeface="Trebuchet MS"/>
              </a:rPr>
              <a:t>研究の進捗報告</a:t>
            </a:r>
            <a:endParaRPr sz="3600" b="0" i="0" u="none" strike="noStrike" cap="none">
              <a:solidFill>
                <a:schemeClr val="accent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前回のまとめ</a:t>
            </a:r>
            <a:r>
              <a:rPr kumimoji="1" lang="en-US" altLang="ja-JP" dirty="0"/>
              <a:t/>
            </a:r>
            <a:br>
              <a:rPr kumimoji="1" lang="en-US" altLang="ja-JP" dirty="0"/>
            </a:br>
            <a:r>
              <a:rPr kumimoji="1" lang="en-US" altLang="ja-JP" sz="2000" dirty="0" err="1"/>
              <a:t>FinalCode</a:t>
            </a:r>
            <a:r>
              <a:rPr kumimoji="1" lang="ja-JP" altLang="en-US" sz="2000" dirty="0"/>
              <a:t>と本研究</a:t>
            </a:r>
          </a:p>
        </p:txBody>
      </p:sp>
      <p:sp>
        <p:nvSpPr>
          <p:cNvPr id="3" name="テキスト プレースホルダー 2"/>
          <p:cNvSpPr>
            <a:spLocks noGrp="1"/>
          </p:cNvSpPr>
          <p:nvPr>
            <p:ph type="body" idx="1"/>
          </p:nvPr>
        </p:nvSpPr>
        <p:spPr>
          <a:xfrm>
            <a:off x="508000" y="1519858"/>
            <a:ext cx="6447600" cy="2910600"/>
          </a:xfrm>
        </p:spPr>
        <p:txBody>
          <a:bodyPr/>
          <a:lstStyle/>
          <a:p>
            <a:r>
              <a:rPr kumimoji="1" lang="ja-JP" altLang="en-US" dirty="0"/>
              <a:t>共通点</a:t>
            </a:r>
            <a:endParaRPr kumimoji="1" lang="en-US" altLang="ja-JP" dirty="0"/>
          </a:p>
          <a:p>
            <a:pPr lvl="1"/>
            <a:r>
              <a:rPr kumimoji="1" lang="ja-JP" altLang="en-US"/>
              <a:t>ファイル</a:t>
            </a:r>
            <a:r>
              <a:rPr kumimoji="1" lang="ja-JP" altLang="en-US" dirty="0"/>
              <a:t>やフォルダなどを暗号化し</a:t>
            </a:r>
            <a:r>
              <a:rPr kumimoji="1" lang="en-US" altLang="ja-JP" dirty="0"/>
              <a:t>NAS</a:t>
            </a:r>
            <a:r>
              <a:rPr kumimoji="1" lang="ja-JP" altLang="en-US" dirty="0"/>
              <a:t>または、クラウドストレージに保存</a:t>
            </a:r>
            <a:endParaRPr kumimoji="1" lang="en-US" altLang="ja-JP" dirty="0"/>
          </a:p>
          <a:p>
            <a:pPr lvl="1"/>
            <a:r>
              <a:rPr kumimoji="1" lang="ja-JP" altLang="en-US" dirty="0"/>
              <a:t>暗号化されたフォルダに自動暗号化</a:t>
            </a:r>
            <a:endParaRPr kumimoji="1" lang="en-US" altLang="ja-JP" dirty="0"/>
          </a:p>
          <a:p>
            <a:pPr lvl="1"/>
            <a:r>
              <a:rPr kumimoji="1" lang="ja-JP" altLang="en-US" dirty="0"/>
              <a:t>許可されたユーザだけ閲覧することができる</a:t>
            </a:r>
            <a:endParaRPr kumimoji="1" lang="en-US" altLang="ja-JP" dirty="0"/>
          </a:p>
          <a:p>
            <a:r>
              <a:rPr kumimoji="1" lang="ja-JP" altLang="en-US" dirty="0"/>
              <a:t>違う点</a:t>
            </a:r>
            <a:endParaRPr kumimoji="1" lang="en-US" altLang="ja-JP" dirty="0"/>
          </a:p>
          <a:p>
            <a:pPr lvl="1"/>
            <a:r>
              <a:rPr kumimoji="1" lang="ja-JP" altLang="en-US" dirty="0"/>
              <a:t>グループ署名使うので、匿名性がある。</a:t>
            </a:r>
            <a:endParaRPr kumimoji="1" lang="en-US" altLang="ja-JP" dirty="0"/>
          </a:p>
          <a:p>
            <a:pPr lvl="1"/>
            <a:r>
              <a:rPr kumimoji="1" lang="en-US" altLang="ja-JP" dirty="0"/>
              <a:t>SaaS</a:t>
            </a:r>
            <a:r>
              <a:rPr kumimoji="1" lang="ja-JP" altLang="en-US" dirty="0"/>
              <a:t>利用するので、クライアント側は事前にアプリケーションのインストールする必要</a:t>
            </a:r>
            <a:r>
              <a:rPr kumimoji="1" lang="ja-JP" altLang="en-US"/>
              <a:t>はない</a:t>
            </a:r>
            <a:r>
              <a:rPr kumimoji="1" lang="en-US" altLang="ja-JP" dirty="0"/>
              <a:t>b</a:t>
            </a:r>
          </a:p>
          <a:p>
            <a:pPr lvl="1"/>
            <a:r>
              <a:rPr kumimoji="1" lang="en-US" altLang="ja-JP" dirty="0" err="1"/>
              <a:t>FinalCode</a:t>
            </a:r>
            <a:r>
              <a:rPr kumimoji="1" lang="ja-JP" altLang="en-US" dirty="0"/>
              <a:t>はメールで登録・共有するが、本研究は</a:t>
            </a:r>
            <a:r>
              <a:rPr kumimoji="1" lang="en-US" altLang="ja-JP" dirty="0"/>
              <a:t>ID</a:t>
            </a:r>
            <a:r>
              <a:rPr kumimoji="1" lang="ja-JP" altLang="en-US" dirty="0"/>
              <a:t>・パスワードで認証を行う。指紋認証は理想</a:t>
            </a:r>
            <a:endParaRPr kumimoji="1" lang="en-US" altLang="ja-JP" dirty="0"/>
          </a:p>
        </p:txBody>
      </p:sp>
    </p:spTree>
    <p:extLst>
      <p:ext uri="{BB962C8B-B14F-4D97-AF65-F5344CB8AC3E}">
        <p14:creationId xmlns:p14="http://schemas.microsoft.com/office/powerpoint/2010/main" val="402232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65B3BF-D828-524D-B2D8-108B7BB3CC2D}"/>
              </a:ext>
            </a:extLst>
          </p:cNvPr>
          <p:cNvSpPr>
            <a:spLocks noGrp="1"/>
          </p:cNvSpPr>
          <p:nvPr>
            <p:ph type="title"/>
          </p:nvPr>
        </p:nvSpPr>
        <p:spPr/>
        <p:txBody>
          <a:bodyPr/>
          <a:lstStyle/>
          <a:p>
            <a:r>
              <a:rPr lang="en-US" dirty="0" err="1"/>
              <a:t>FinalCode</a:t>
            </a:r>
            <a:r>
              <a:rPr lang="ja-JP" altLang="en-US"/>
              <a:t>と違う点</a:t>
            </a:r>
            <a:endParaRPr lang="en-US" dirty="0"/>
          </a:p>
        </p:txBody>
      </p:sp>
      <p:sp>
        <p:nvSpPr>
          <p:cNvPr id="3" name="Text Placeholder 2">
            <a:extLst>
              <a:ext uri="{FF2B5EF4-FFF2-40B4-BE49-F238E27FC236}">
                <a16:creationId xmlns="" xmlns:a16="http://schemas.microsoft.com/office/drawing/2014/main" id="{73E77A73-7B87-9C48-84E7-BB3D8ED42E3A}"/>
              </a:ext>
            </a:extLst>
          </p:cNvPr>
          <p:cNvSpPr>
            <a:spLocks noGrp="1"/>
          </p:cNvSpPr>
          <p:nvPr>
            <p:ph type="body" idx="1"/>
          </p:nvPr>
        </p:nvSpPr>
        <p:spPr>
          <a:xfrm>
            <a:off x="508000" y="1548730"/>
            <a:ext cx="6447600" cy="2910600"/>
          </a:xfrm>
        </p:spPr>
        <p:txBody>
          <a:bodyPr/>
          <a:lstStyle/>
          <a:p>
            <a:pPr>
              <a:buFont typeface="Wingdings" panose="05000000000000000000" pitchFamily="2" charset="2"/>
              <a:buChar char="Ø"/>
            </a:pPr>
            <a:r>
              <a:rPr lang="ja-JP" altLang="en-US" dirty="0"/>
              <a:t>ユーザの</a:t>
            </a:r>
            <a:r>
              <a:rPr lang="ja-JP" altLang="en-US" dirty="0" smtClean="0"/>
              <a:t>認証方式</a:t>
            </a:r>
            <a:endParaRPr lang="en-US" altLang="ja-JP" dirty="0" smtClean="0"/>
          </a:p>
          <a:p>
            <a:pPr lvl="1">
              <a:buFont typeface="Wingdings" panose="05000000000000000000" pitchFamily="2" charset="2"/>
              <a:buChar char="Ø"/>
            </a:pPr>
            <a:r>
              <a:rPr lang="ja-JP" altLang="en-US" dirty="0" smtClean="0"/>
              <a:t>「</a:t>
            </a:r>
            <a:r>
              <a:rPr lang="en-US" altLang="ja-JP" dirty="0" smtClean="0"/>
              <a:t>SAML with </a:t>
            </a:r>
            <a:r>
              <a:rPr lang="en-US" altLang="ja-JP" dirty="0" err="1" smtClean="0"/>
              <a:t>OneLogin</a:t>
            </a:r>
            <a:r>
              <a:rPr lang="ja-JP" altLang="en-US" dirty="0" smtClean="0"/>
              <a:t>」の認証と似ているが、認証後グループ署名を取り出してさらにグループ署名で認証を行う</a:t>
            </a:r>
            <a:endParaRPr lang="en-US" altLang="ja-JP" dirty="0" smtClean="0"/>
          </a:p>
          <a:p>
            <a:pPr>
              <a:buFont typeface="Wingdings" panose="05000000000000000000" pitchFamily="2" charset="2"/>
              <a:buChar char="Ø"/>
            </a:pPr>
            <a:r>
              <a:rPr lang="ja-JP" altLang="en-US" dirty="0" smtClean="0"/>
              <a:t>ユーザ</a:t>
            </a:r>
            <a:r>
              <a:rPr lang="ja-JP" altLang="en-US" dirty="0"/>
              <a:t>のグループ分け</a:t>
            </a:r>
            <a:r>
              <a:rPr lang="ja-JP" altLang="en-US" dirty="0" smtClean="0"/>
              <a:t>システム</a:t>
            </a:r>
            <a:endParaRPr lang="en-US" altLang="ja-JP" dirty="0" smtClean="0"/>
          </a:p>
          <a:p>
            <a:pPr lvl="1">
              <a:buFont typeface="Wingdings" panose="05000000000000000000" pitchFamily="2" charset="2"/>
              <a:buChar char="Ø"/>
            </a:pPr>
            <a:r>
              <a:rPr lang="ja-JP" altLang="en-US" dirty="0" smtClean="0"/>
              <a:t>グループ署名でユーザをグループし、ユーザ管理が容易になる</a:t>
            </a:r>
            <a:endParaRPr lang="en-US" altLang="ja-JP" dirty="0"/>
          </a:p>
          <a:p>
            <a:pPr>
              <a:buFont typeface="Wingdings" panose="05000000000000000000" pitchFamily="2" charset="2"/>
              <a:buChar char="Ø"/>
            </a:pPr>
            <a:r>
              <a:rPr lang="ja-JP" altLang="en-US" dirty="0"/>
              <a:t>グループ</a:t>
            </a:r>
            <a:r>
              <a:rPr lang="ja-JP" altLang="en-US" dirty="0" smtClean="0"/>
              <a:t>署名</a:t>
            </a:r>
            <a:r>
              <a:rPr lang="ja-JP" altLang="en-US" dirty="0"/>
              <a:t>の</a:t>
            </a:r>
            <a:r>
              <a:rPr lang="ja-JP" altLang="en-US" dirty="0" smtClean="0"/>
              <a:t>匿名性</a:t>
            </a:r>
            <a:endParaRPr lang="en-US" altLang="ja-JP" dirty="0" smtClean="0"/>
          </a:p>
          <a:p>
            <a:pPr lvl="1">
              <a:buFont typeface="Wingdings" panose="05000000000000000000" pitchFamily="2" charset="2"/>
              <a:buChar char="Ø"/>
            </a:pPr>
            <a:r>
              <a:rPr lang="ja-JP" altLang="en-US" dirty="0" smtClean="0"/>
              <a:t>いつ・どこで何をしたのかは記録されるが、だれかは分からない</a:t>
            </a:r>
            <a:endParaRPr lang="en-US" altLang="ja-JP" dirty="0" smtClean="0"/>
          </a:p>
          <a:p>
            <a:pPr lvl="1">
              <a:buFont typeface="Wingdings" panose="05000000000000000000" pitchFamily="2" charset="2"/>
              <a:buChar char="Ø"/>
            </a:pPr>
            <a:r>
              <a:rPr lang="ja-JP" altLang="en-US" dirty="0" smtClean="0"/>
              <a:t>でも、いざという時追跡が可能</a:t>
            </a:r>
            <a:endParaRPr lang="ja-JP" altLang="en-US" dirty="0"/>
          </a:p>
        </p:txBody>
      </p:sp>
    </p:spTree>
    <p:extLst>
      <p:ext uri="{BB962C8B-B14F-4D97-AF65-F5344CB8AC3E}">
        <p14:creationId xmlns:p14="http://schemas.microsoft.com/office/powerpoint/2010/main" val="1197590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提案方式ができること</a:t>
            </a:r>
            <a:r>
              <a:rPr kumimoji="1" lang="en-US" altLang="ja-JP" dirty="0" smtClean="0"/>
              <a:t/>
            </a:r>
            <a:br>
              <a:rPr kumimoji="1" lang="en-US" altLang="ja-JP" dirty="0" smtClean="0"/>
            </a:br>
            <a:r>
              <a:rPr kumimoji="1" lang="ja-JP" altLang="en-US" sz="2000" dirty="0" smtClean="0"/>
              <a:t>グループ分けについて</a:t>
            </a:r>
            <a:endParaRPr kumimoji="1" lang="ja-JP" altLang="en-US" sz="2000" dirty="0"/>
          </a:p>
        </p:txBody>
      </p:sp>
      <p:sp>
        <p:nvSpPr>
          <p:cNvPr id="3" name="テキスト プレースホルダー 2"/>
          <p:cNvSpPr>
            <a:spLocks noGrp="1"/>
          </p:cNvSpPr>
          <p:nvPr>
            <p:ph type="body" idx="1"/>
          </p:nvPr>
        </p:nvSpPr>
        <p:spPr/>
        <p:txBody>
          <a:bodyPr/>
          <a:lstStyle/>
          <a:p>
            <a:r>
              <a:rPr kumimoji="1" lang="en-US" altLang="ja-JP" dirty="0" err="1" smtClean="0"/>
              <a:t>FinalCode</a:t>
            </a:r>
            <a:r>
              <a:rPr kumimoji="1" lang="ja-JP" altLang="en-US" dirty="0" smtClean="0"/>
              <a:t>では</a:t>
            </a:r>
            <a:endParaRPr kumimoji="1" lang="en-US" altLang="ja-JP" dirty="0" smtClean="0"/>
          </a:p>
          <a:p>
            <a:pPr lvl="1"/>
            <a:r>
              <a:rPr kumimoji="1" lang="ja-JP" altLang="en-US" dirty="0" smtClean="0"/>
              <a:t>テンプレートを使い、ユーザや行動など自由に設定できる</a:t>
            </a:r>
            <a:endParaRPr kumimoji="1" lang="en-US" altLang="ja-JP" dirty="0" smtClean="0"/>
          </a:p>
          <a:p>
            <a:pPr lvl="1"/>
            <a:r>
              <a:rPr kumimoji="1" lang="en-US" altLang="ja-JP" dirty="0" smtClean="0"/>
              <a:t>1</a:t>
            </a:r>
            <a:r>
              <a:rPr kumimoji="1" lang="ja-JP" altLang="en-US" dirty="0" smtClean="0"/>
              <a:t>つファイルに使用できるテンプレートは</a:t>
            </a:r>
            <a:r>
              <a:rPr kumimoji="1" lang="en-US" altLang="ja-JP" dirty="0" smtClean="0"/>
              <a:t>1</a:t>
            </a:r>
            <a:r>
              <a:rPr kumimoji="1" lang="ja-JP" altLang="en-US" dirty="0" smtClean="0"/>
              <a:t>つ</a:t>
            </a:r>
            <a:endParaRPr kumimoji="1" lang="en-US" altLang="ja-JP" dirty="0" smtClean="0"/>
          </a:p>
          <a:p>
            <a:pPr lvl="1"/>
            <a:r>
              <a:rPr kumimoji="1" lang="ja-JP" altLang="en-US" dirty="0" smtClean="0"/>
              <a:t>テンプレートの内容はいつでも変更可能</a:t>
            </a:r>
            <a:endParaRPr kumimoji="1" lang="en-US" altLang="ja-JP" dirty="0" smtClean="0"/>
          </a:p>
          <a:p>
            <a:r>
              <a:rPr kumimoji="1" lang="ja-JP" altLang="en-US" dirty="0" smtClean="0"/>
              <a:t>提案方式のグループ分け</a:t>
            </a:r>
            <a:endParaRPr kumimoji="1" lang="en-US" altLang="ja-JP" dirty="0" smtClean="0"/>
          </a:p>
          <a:p>
            <a:pPr lvl="1"/>
            <a:r>
              <a:rPr kumimoji="1" lang="ja-JP" altLang="en-US" dirty="0" smtClean="0"/>
              <a:t>テンプレートと似ているが、自由度がより高い</a:t>
            </a:r>
            <a:endParaRPr kumimoji="1" lang="en-US" altLang="ja-JP" dirty="0" smtClean="0"/>
          </a:p>
          <a:p>
            <a:pPr lvl="1"/>
            <a:r>
              <a:rPr kumimoji="1" lang="en-US" altLang="ja-JP" dirty="0" err="1" smtClean="0"/>
              <a:t>FinalCode</a:t>
            </a:r>
            <a:r>
              <a:rPr kumimoji="1" lang="ja-JP" altLang="en-US" dirty="0" smtClean="0"/>
              <a:t>を</a:t>
            </a:r>
            <a:r>
              <a:rPr kumimoji="1" lang="ja-JP" altLang="en-US" dirty="0"/>
              <a:t>例</a:t>
            </a:r>
            <a:r>
              <a:rPr kumimoji="1" lang="ja-JP" altLang="en-US" dirty="0" smtClean="0"/>
              <a:t>にすると、</a:t>
            </a:r>
            <a:r>
              <a:rPr kumimoji="1" lang="en-US" altLang="ja-JP" dirty="0" smtClean="0"/>
              <a:t>1</a:t>
            </a:r>
            <a:r>
              <a:rPr kumimoji="1" lang="ja-JP" altLang="en-US" dirty="0" smtClean="0"/>
              <a:t>つフォルダ・ファイルに複数のテンプレートの指定ができる</a:t>
            </a:r>
            <a:endParaRPr kumimoji="1" lang="en-US" altLang="ja-JP" dirty="0" smtClean="0"/>
          </a:p>
          <a:p>
            <a:pPr lvl="1"/>
            <a:r>
              <a:rPr kumimoji="1" lang="ja-JP" altLang="en-US" dirty="0" smtClean="0"/>
              <a:t>テンプレートのユーザもその権限も違うので、ファイルにアクセスできるユーザは書き込みもできるユーザ、閲覧のみ許可されるユーザもいる</a:t>
            </a:r>
            <a:endParaRPr kumimoji="1" lang="en-US" altLang="ja-JP" dirty="0" smtClean="0"/>
          </a:p>
          <a:p>
            <a:endParaRPr kumimoji="1" lang="en-US" altLang="ja-JP" dirty="0" smtClean="0"/>
          </a:p>
        </p:txBody>
      </p:sp>
    </p:spTree>
    <p:extLst>
      <p:ext uri="{BB962C8B-B14F-4D97-AF65-F5344CB8AC3E}">
        <p14:creationId xmlns:p14="http://schemas.microsoft.com/office/powerpoint/2010/main" val="1232025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a:t>
            </a:r>
            <a:r>
              <a:rPr kumimoji="1" lang="ja-JP" altLang="en-US" dirty="0" smtClean="0"/>
              <a:t>方式</a:t>
            </a:r>
            <a:r>
              <a:rPr kumimoji="1" lang="en-US" altLang="ja-JP" dirty="0" smtClean="0"/>
              <a:t/>
            </a:r>
            <a:br>
              <a:rPr kumimoji="1" lang="en-US" altLang="ja-JP" dirty="0" smtClean="0"/>
            </a:br>
            <a:r>
              <a:rPr kumimoji="1" lang="ja-JP" altLang="en-US" dirty="0"/>
              <a:t>図</a:t>
            </a:r>
            <a:r>
              <a:rPr kumimoji="1" lang="ja-JP" altLang="en-US" dirty="0" smtClean="0"/>
              <a:t>で説明する</a:t>
            </a:r>
            <a:endParaRPr kumimoji="1" lang="ja-JP" altLang="en-US" dirty="0"/>
          </a:p>
        </p:txBody>
      </p:sp>
      <p:sp>
        <p:nvSpPr>
          <p:cNvPr id="5" name="円/楕円 4"/>
          <p:cNvSpPr/>
          <p:nvPr/>
        </p:nvSpPr>
        <p:spPr>
          <a:xfrm>
            <a:off x="3023586" y="1447800"/>
            <a:ext cx="1476188" cy="123115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ln w="3175"/>
                <a:solidFill>
                  <a:schemeClr val="tx1"/>
                </a:solidFill>
                <a:effectLst>
                  <a:outerShdw blurRad="38100" dist="19050" dir="2700000" algn="tl" rotWithShape="0">
                    <a:schemeClr val="dk1">
                      <a:alpha val="40000"/>
                    </a:schemeClr>
                  </a:outerShdw>
                </a:effectLst>
              </a:rPr>
              <a:t>グループ</a:t>
            </a:r>
            <a:r>
              <a:rPr kumimoji="1" lang="en-US" altLang="ja-JP" dirty="0" smtClean="0">
                <a:ln w="3175"/>
                <a:solidFill>
                  <a:schemeClr val="tx1"/>
                </a:solidFill>
                <a:effectLst>
                  <a:outerShdw blurRad="38100" dist="19050" dir="2700000" algn="tl" rotWithShape="0">
                    <a:schemeClr val="dk1">
                      <a:alpha val="40000"/>
                    </a:schemeClr>
                  </a:outerShdw>
                </a:effectLst>
              </a:rPr>
              <a:t>A</a:t>
            </a:r>
            <a:endParaRPr kumimoji="1" lang="ja-JP" altLang="en-US" dirty="0">
              <a:ln w="3175"/>
              <a:solidFill>
                <a:schemeClr val="tx1"/>
              </a:solidFill>
              <a:effectLst>
                <a:outerShdw blurRad="38100" dist="19050" dir="2700000" algn="tl" rotWithShape="0">
                  <a:schemeClr val="dk1">
                    <a:alpha val="40000"/>
                  </a:schemeClr>
                </a:outerShdw>
              </a:effectLst>
            </a:endParaRPr>
          </a:p>
        </p:txBody>
      </p:sp>
      <p:sp>
        <p:nvSpPr>
          <p:cNvPr id="6" name="円/楕円 5"/>
          <p:cNvSpPr/>
          <p:nvPr/>
        </p:nvSpPr>
        <p:spPr>
          <a:xfrm>
            <a:off x="1221684" y="3551517"/>
            <a:ext cx="1476188" cy="123115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ln w="3175"/>
                <a:solidFill>
                  <a:schemeClr val="tx1"/>
                </a:solidFill>
                <a:effectLst>
                  <a:outerShdw blurRad="38100" dist="19050" dir="2700000" algn="tl" rotWithShape="0">
                    <a:schemeClr val="dk1">
                      <a:alpha val="40000"/>
                    </a:schemeClr>
                  </a:outerShdw>
                </a:effectLst>
              </a:rPr>
              <a:t>グループ</a:t>
            </a:r>
            <a:r>
              <a:rPr kumimoji="1" lang="en-US" altLang="ja-JP" dirty="0">
                <a:ln w="3175"/>
                <a:solidFill>
                  <a:schemeClr val="tx1"/>
                </a:solidFill>
                <a:effectLst>
                  <a:outerShdw blurRad="38100" dist="19050" dir="2700000" algn="tl" rotWithShape="0">
                    <a:schemeClr val="dk1">
                      <a:alpha val="40000"/>
                    </a:schemeClr>
                  </a:outerShdw>
                </a:effectLst>
              </a:rPr>
              <a:t>B</a:t>
            </a:r>
            <a:endParaRPr kumimoji="1" lang="ja-JP" altLang="en-US" dirty="0">
              <a:ln w="3175"/>
              <a:solidFill>
                <a:schemeClr val="tx1"/>
              </a:solidFill>
              <a:effectLst>
                <a:outerShdw blurRad="38100" dist="19050" dir="2700000" algn="tl" rotWithShape="0">
                  <a:schemeClr val="dk1">
                    <a:alpha val="40000"/>
                  </a:schemeClr>
                </a:outerShdw>
              </a:effectLst>
            </a:endParaRPr>
          </a:p>
        </p:txBody>
      </p:sp>
      <p:sp>
        <p:nvSpPr>
          <p:cNvPr id="7" name="円/楕円 6"/>
          <p:cNvSpPr/>
          <p:nvPr/>
        </p:nvSpPr>
        <p:spPr>
          <a:xfrm>
            <a:off x="4900205" y="3551516"/>
            <a:ext cx="1476188" cy="123115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ln w="3175"/>
                <a:solidFill>
                  <a:schemeClr val="tx1"/>
                </a:solidFill>
                <a:effectLst>
                  <a:outerShdw blurRad="38100" dist="19050" dir="2700000" algn="tl" rotWithShape="0">
                    <a:schemeClr val="dk1">
                      <a:alpha val="40000"/>
                    </a:schemeClr>
                  </a:outerShdw>
                </a:effectLst>
              </a:rPr>
              <a:t>グループ</a:t>
            </a:r>
            <a:r>
              <a:rPr kumimoji="1" lang="en-US" altLang="ja-JP" dirty="0">
                <a:ln w="3175"/>
                <a:solidFill>
                  <a:schemeClr val="tx1"/>
                </a:solidFill>
                <a:effectLst>
                  <a:outerShdw blurRad="38100" dist="19050" dir="2700000" algn="tl" rotWithShape="0">
                    <a:schemeClr val="dk1">
                      <a:alpha val="40000"/>
                    </a:schemeClr>
                  </a:outerShdw>
                </a:effectLst>
              </a:rPr>
              <a:t>C</a:t>
            </a:r>
            <a:endParaRPr kumimoji="1" lang="ja-JP" altLang="en-US" dirty="0">
              <a:ln w="3175"/>
              <a:solidFill>
                <a:schemeClr val="tx1"/>
              </a:solidFill>
              <a:effectLst>
                <a:outerShdw blurRad="38100" dist="19050" dir="2700000" algn="tl" rotWithShape="0">
                  <a:schemeClr val="dk1">
                    <a:alpha val="40000"/>
                  </a:schemeClr>
                </a:outerShdw>
              </a:effectLst>
            </a:endParaRPr>
          </a:p>
        </p:txBody>
      </p:sp>
      <p:sp>
        <p:nvSpPr>
          <p:cNvPr id="8" name="テキスト ボックス 7"/>
          <p:cNvSpPr txBox="1"/>
          <p:nvPr/>
        </p:nvSpPr>
        <p:spPr>
          <a:xfrm>
            <a:off x="77694" y="2765029"/>
            <a:ext cx="2091764" cy="738664"/>
          </a:xfrm>
          <a:prstGeom prst="rect">
            <a:avLst/>
          </a:prstGeom>
          <a:noFill/>
        </p:spPr>
        <p:txBody>
          <a:bodyPr wrap="square" rtlCol="0">
            <a:spAutoFit/>
          </a:bodyPr>
          <a:lstStyle/>
          <a:p>
            <a:r>
              <a:rPr kumimoji="1" lang="ja-JP" altLang="en-US" dirty="0" smtClean="0"/>
              <a:t>グループ</a:t>
            </a:r>
            <a:r>
              <a:rPr kumimoji="1" lang="en-US" altLang="ja-JP" dirty="0"/>
              <a:t>B</a:t>
            </a:r>
            <a:r>
              <a:rPr kumimoji="1" lang="ja-JP" altLang="en-US" dirty="0" smtClean="0"/>
              <a:t>は書き込みはできないが、コピーと印刷ができる</a:t>
            </a:r>
            <a:endParaRPr kumimoji="1" lang="ja-JP" altLang="en-US" dirty="0"/>
          </a:p>
        </p:txBody>
      </p:sp>
      <p:sp>
        <p:nvSpPr>
          <p:cNvPr id="9" name="テキスト ボックス 8"/>
          <p:cNvSpPr txBox="1"/>
          <p:nvPr/>
        </p:nvSpPr>
        <p:spPr>
          <a:xfrm>
            <a:off x="4796578" y="1447800"/>
            <a:ext cx="2091764" cy="523220"/>
          </a:xfrm>
          <a:prstGeom prst="rect">
            <a:avLst/>
          </a:prstGeom>
          <a:noFill/>
        </p:spPr>
        <p:txBody>
          <a:bodyPr wrap="square" rtlCol="0">
            <a:spAutoFit/>
          </a:bodyPr>
          <a:lstStyle/>
          <a:p>
            <a:r>
              <a:rPr kumimoji="1" lang="ja-JP" altLang="en-US" dirty="0" smtClean="0"/>
              <a:t>グループ</a:t>
            </a:r>
            <a:r>
              <a:rPr kumimoji="1" lang="en-US" altLang="ja-JP" dirty="0" smtClean="0"/>
              <a:t>A</a:t>
            </a:r>
            <a:r>
              <a:rPr kumimoji="1" lang="ja-JP" altLang="en-US" dirty="0" smtClean="0"/>
              <a:t>は書き込み・保存できる</a:t>
            </a:r>
            <a:endParaRPr kumimoji="1" lang="ja-JP" altLang="en-US" dirty="0"/>
          </a:p>
        </p:txBody>
      </p:sp>
      <p:sp>
        <p:nvSpPr>
          <p:cNvPr id="10" name="テキスト ボックス 9"/>
          <p:cNvSpPr txBox="1"/>
          <p:nvPr/>
        </p:nvSpPr>
        <p:spPr>
          <a:xfrm>
            <a:off x="6065115" y="3242232"/>
            <a:ext cx="2091764" cy="307777"/>
          </a:xfrm>
          <a:prstGeom prst="rect">
            <a:avLst/>
          </a:prstGeom>
          <a:noFill/>
        </p:spPr>
        <p:txBody>
          <a:bodyPr wrap="square" rtlCol="0">
            <a:spAutoFit/>
          </a:bodyPr>
          <a:lstStyle/>
          <a:p>
            <a:r>
              <a:rPr kumimoji="1" lang="ja-JP" altLang="en-US" dirty="0" smtClean="0"/>
              <a:t>グループ</a:t>
            </a:r>
            <a:r>
              <a:rPr kumimoji="1" lang="en-US" altLang="ja-JP" dirty="0"/>
              <a:t>C</a:t>
            </a:r>
            <a:r>
              <a:rPr kumimoji="1" lang="ja-JP" altLang="en-US" dirty="0" smtClean="0"/>
              <a:t>は閲覧のみ</a:t>
            </a:r>
            <a:endParaRPr kumimoji="1" lang="ja-JP" altLang="en-US" dirty="0"/>
          </a:p>
        </p:txBody>
      </p:sp>
      <p:sp>
        <p:nvSpPr>
          <p:cNvPr id="11" name="正方形/長方形 10"/>
          <p:cNvSpPr/>
          <p:nvPr/>
        </p:nvSpPr>
        <p:spPr>
          <a:xfrm>
            <a:off x="3161298" y="3207872"/>
            <a:ext cx="1188812" cy="579711"/>
          </a:xfrm>
          <a:prstGeom prst="rect">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ファイル</a:t>
            </a:r>
          </a:p>
        </p:txBody>
      </p:sp>
      <p:cxnSp>
        <p:nvCxnSpPr>
          <p:cNvPr id="13" name="直線コネクタ 12"/>
          <p:cNvCxnSpPr>
            <a:stCxn id="5" idx="4"/>
            <a:endCxn id="11" idx="0"/>
          </p:cNvCxnSpPr>
          <p:nvPr/>
        </p:nvCxnSpPr>
        <p:spPr>
          <a:xfrm flipH="1">
            <a:off x="3755704" y="2678953"/>
            <a:ext cx="5976" cy="528919"/>
          </a:xfrm>
          <a:prstGeom prst="line">
            <a:avLst/>
          </a:prstGeom>
          <a:ln/>
        </p:spPr>
        <p:style>
          <a:lnRef idx="1">
            <a:schemeClr val="dk1"/>
          </a:lnRef>
          <a:fillRef idx="0">
            <a:schemeClr val="dk1"/>
          </a:fillRef>
          <a:effectRef idx="0">
            <a:schemeClr val="dk1"/>
          </a:effectRef>
          <a:fontRef idx="minor">
            <a:schemeClr val="tx1"/>
          </a:fontRef>
        </p:style>
      </p:cxnSp>
      <p:cxnSp>
        <p:nvCxnSpPr>
          <p:cNvPr id="15" name="直線コネクタ 14"/>
          <p:cNvCxnSpPr>
            <a:stCxn id="6" idx="7"/>
            <a:endCxn id="11" idx="1"/>
          </p:cNvCxnSpPr>
          <p:nvPr/>
        </p:nvCxnSpPr>
        <p:spPr>
          <a:xfrm flipV="1">
            <a:off x="2481689" y="3497728"/>
            <a:ext cx="679609" cy="234087"/>
          </a:xfrm>
          <a:prstGeom prst="line">
            <a:avLst/>
          </a:prstGeom>
          <a:ln w="6350"/>
        </p:spPr>
        <p:style>
          <a:lnRef idx="1">
            <a:schemeClr val="dk1"/>
          </a:lnRef>
          <a:fillRef idx="0">
            <a:schemeClr val="dk1"/>
          </a:fillRef>
          <a:effectRef idx="0">
            <a:schemeClr val="dk1"/>
          </a:effectRef>
          <a:fontRef idx="minor">
            <a:schemeClr val="tx1"/>
          </a:fontRef>
        </p:style>
      </p:cxnSp>
      <p:cxnSp>
        <p:nvCxnSpPr>
          <p:cNvPr id="17" name="直線コネクタ 16"/>
          <p:cNvCxnSpPr>
            <a:stCxn id="11" idx="3"/>
            <a:endCxn id="7" idx="1"/>
          </p:cNvCxnSpPr>
          <p:nvPr/>
        </p:nvCxnSpPr>
        <p:spPr>
          <a:xfrm>
            <a:off x="4350110" y="3497728"/>
            <a:ext cx="766278" cy="234086"/>
          </a:xfrm>
          <a:prstGeom prst="line">
            <a:avLst/>
          </a:prstGeom>
          <a:ln w="6350"/>
        </p:spPr>
        <p:style>
          <a:lnRef idx="1">
            <a:schemeClr val="dk1"/>
          </a:lnRef>
          <a:fillRef idx="0">
            <a:schemeClr val="dk1"/>
          </a:fillRef>
          <a:effectRef idx="0">
            <a:schemeClr val="dk1"/>
          </a:effectRef>
          <a:fontRef idx="minor">
            <a:schemeClr val="tx1"/>
          </a:fontRef>
        </p:style>
      </p:cxnSp>
      <p:sp>
        <p:nvSpPr>
          <p:cNvPr id="23" name="テキスト ボックス 22"/>
          <p:cNvSpPr txBox="1"/>
          <p:nvPr/>
        </p:nvSpPr>
        <p:spPr>
          <a:xfrm>
            <a:off x="1951202" y="2819537"/>
            <a:ext cx="5564094" cy="523220"/>
          </a:xfrm>
          <a:prstGeom prst="rect">
            <a:avLst/>
          </a:prstGeom>
          <a:noFill/>
        </p:spPr>
        <p:txBody>
          <a:bodyPr wrap="square" rtlCol="0">
            <a:spAutoFit/>
          </a:bodyPr>
          <a:lstStyle/>
          <a:p>
            <a:r>
              <a:rPr kumimoji="1" lang="ja-JP" altLang="en-US" dirty="0"/>
              <a:t>さらに</a:t>
            </a:r>
            <a:r>
              <a:rPr kumimoji="1" lang="ja-JP" altLang="en-US" dirty="0" smtClean="0"/>
              <a:t>ユーザは</a:t>
            </a:r>
            <a:r>
              <a:rPr kumimoji="1" lang="ja-JP" altLang="en-US" dirty="0"/>
              <a:t>複数のグループ所属があればどうなる？</a:t>
            </a:r>
          </a:p>
          <a:p>
            <a:endParaRPr kumimoji="1" lang="ja-JP" altLang="en-US" dirty="0"/>
          </a:p>
        </p:txBody>
      </p:sp>
    </p:spTree>
    <p:extLst>
      <p:ext uri="{BB962C8B-B14F-4D97-AF65-F5344CB8AC3E}">
        <p14:creationId xmlns:p14="http://schemas.microsoft.com/office/powerpoint/2010/main" val="12046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childTnLst>
                                </p:cTn>
                              </p:par>
                              <p:par>
                                <p:cTn id="44" presetID="1" presetClass="exit" presetSubtype="0" fill="hold" grpId="1" nodeType="withEffect">
                                  <p:stCondLst>
                                    <p:cond delay="0"/>
                                  </p:stCondLst>
                                  <p:childTnLst>
                                    <p:set>
                                      <p:cBhvr>
                                        <p:cTn id="45" dur="1" fill="hold">
                                          <p:stCondLst>
                                            <p:cond delay="0"/>
                                          </p:stCondLst>
                                        </p:cTn>
                                        <p:tgtEl>
                                          <p:spTgt spid="8"/>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9"/>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10"/>
                                        </p:tgtEl>
                                        <p:attrNameLst>
                                          <p:attrName>style.visibility</p:attrName>
                                        </p:attrNameLst>
                                      </p:cBhvr>
                                      <p:to>
                                        <p:strVal val="hidden"/>
                                      </p:to>
                                    </p:set>
                                  </p:childTnLst>
                                </p:cTn>
                              </p:par>
                              <p:par>
                                <p:cTn id="50" presetID="6" presetClass="emph" presetSubtype="0" fill="hold" grpId="1" nodeType="withEffect">
                                  <p:stCondLst>
                                    <p:cond delay="0"/>
                                  </p:stCondLst>
                                  <p:childTnLst>
                                    <p:animScale>
                                      <p:cBhvr>
                                        <p:cTn id="51" dur="2000" fill="hold"/>
                                        <p:tgtEl>
                                          <p:spTgt spid="23"/>
                                        </p:tgtEl>
                                      </p:cBhvr>
                                      <p:by x="150000" y="150000"/>
                                    </p:animScale>
                                  </p:childTnLst>
                                </p:cTn>
                              </p:par>
                              <p:par>
                                <p:cTn id="52" presetID="1" presetClass="exit" presetSubtype="0" fill="hold" nodeType="withEffect">
                                  <p:stCondLst>
                                    <p:cond delay="0"/>
                                  </p:stCondLst>
                                  <p:childTnLst>
                                    <p:set>
                                      <p:cBhvr>
                                        <p:cTn id="53" dur="1" fill="hold">
                                          <p:stCondLst>
                                            <p:cond delay="0"/>
                                          </p:stCondLst>
                                        </p:cTn>
                                        <p:tgtEl>
                                          <p:spTgt spid="13"/>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15"/>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17"/>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P spid="10" grpId="0"/>
      <p:bldP spid="10" grpId="1"/>
      <p:bldP spid="11" grpId="0" animBg="1"/>
      <p:bldP spid="11" grpId="1" animBg="1"/>
      <p:bldP spid="23" grpId="0"/>
      <p:bldP spid="2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a:t>
            </a:r>
            <a:r>
              <a:rPr kumimoji="1" lang="en-US" altLang="ja-JP" dirty="0" smtClean="0"/>
              <a:t/>
            </a:r>
            <a:br>
              <a:rPr kumimoji="1" lang="en-US" altLang="ja-JP" dirty="0" smtClean="0"/>
            </a:br>
            <a:r>
              <a:rPr kumimoji="1" lang="en-US" altLang="ja-JP" sz="2000" dirty="0" smtClean="0"/>
              <a:t>1</a:t>
            </a:r>
            <a:r>
              <a:rPr kumimoji="1" lang="ja-JP" altLang="en-US" sz="2000" dirty="0" smtClean="0"/>
              <a:t>人ユーザに複数のグループ（イメージ）</a:t>
            </a:r>
            <a:r>
              <a:rPr kumimoji="1" lang="en-US" altLang="ja-JP" sz="2000" dirty="0" err="1" smtClean="0"/>
              <a:t>i</a:t>
            </a:r>
            <a:r>
              <a:rPr kumimoji="1" lang="en-US" altLang="ja-JP" sz="2000" dirty="0" smtClean="0"/>
              <a:t>-Filter</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1298389"/>
            <a:ext cx="5725458" cy="3703830"/>
          </a:xfrm>
          <a:prstGeom prst="rect">
            <a:avLst/>
          </a:prstGeom>
        </p:spPr>
      </p:pic>
    </p:spTree>
    <p:extLst>
      <p:ext uri="{BB962C8B-B14F-4D97-AF65-F5344CB8AC3E}">
        <p14:creationId xmlns:p14="http://schemas.microsoft.com/office/powerpoint/2010/main" val="3733819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a:t>
            </a:r>
            <a:r>
              <a:rPr kumimoji="1" lang="ja-JP" altLang="en-US" dirty="0" smtClean="0"/>
              <a:t>方式</a:t>
            </a:r>
            <a:r>
              <a:rPr kumimoji="1" lang="en-US" altLang="ja-JP" dirty="0" smtClean="0"/>
              <a:t/>
            </a:r>
            <a:br>
              <a:rPr kumimoji="1" lang="en-US" altLang="ja-JP" dirty="0" smtClean="0"/>
            </a:br>
            <a:r>
              <a:rPr kumimoji="1" lang="ja-JP" altLang="en-US" dirty="0"/>
              <a:t>図</a:t>
            </a:r>
            <a:r>
              <a:rPr kumimoji="1" lang="ja-JP" altLang="en-US" dirty="0" smtClean="0"/>
              <a:t>で説明する</a:t>
            </a:r>
            <a:endParaRPr kumimoji="1" lang="ja-JP" altLang="en-US" dirty="0"/>
          </a:p>
        </p:txBody>
      </p:sp>
      <p:sp>
        <p:nvSpPr>
          <p:cNvPr id="5" name="円/楕円 4"/>
          <p:cNvSpPr/>
          <p:nvPr/>
        </p:nvSpPr>
        <p:spPr>
          <a:xfrm>
            <a:off x="3023586" y="1447800"/>
            <a:ext cx="1476188" cy="1231153"/>
          </a:xfrm>
          <a:prstGeom prst="ellipse">
            <a:avLst/>
          </a:prstGeom>
          <a:noFill/>
          <a:ln w="63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ln w="3175"/>
                <a:solidFill>
                  <a:schemeClr val="tx1"/>
                </a:solidFill>
                <a:effectLst>
                  <a:outerShdw blurRad="38100" dist="19050" dir="2700000" algn="tl" rotWithShape="0">
                    <a:schemeClr val="dk1">
                      <a:alpha val="40000"/>
                    </a:schemeClr>
                  </a:outerShdw>
                </a:effectLst>
              </a:rPr>
              <a:t>グループ</a:t>
            </a:r>
            <a:r>
              <a:rPr kumimoji="1" lang="en-US" altLang="ja-JP" dirty="0" smtClean="0">
                <a:ln w="3175"/>
                <a:solidFill>
                  <a:schemeClr val="tx1"/>
                </a:solidFill>
                <a:effectLst>
                  <a:outerShdw blurRad="38100" dist="19050" dir="2700000" algn="tl" rotWithShape="0">
                    <a:schemeClr val="dk1">
                      <a:alpha val="40000"/>
                    </a:schemeClr>
                  </a:outerShdw>
                </a:effectLst>
              </a:rPr>
              <a:t>A</a:t>
            </a:r>
            <a:endParaRPr kumimoji="1" lang="ja-JP" altLang="en-US" dirty="0">
              <a:ln w="3175"/>
              <a:solidFill>
                <a:schemeClr val="tx1"/>
              </a:solidFill>
              <a:effectLst>
                <a:outerShdw blurRad="38100" dist="19050" dir="2700000" algn="tl" rotWithShape="0">
                  <a:schemeClr val="dk1">
                    <a:alpha val="40000"/>
                  </a:schemeClr>
                </a:outerShdw>
              </a:effectLst>
            </a:endParaRPr>
          </a:p>
        </p:txBody>
      </p:sp>
      <p:sp>
        <p:nvSpPr>
          <p:cNvPr id="6" name="円/楕円 5"/>
          <p:cNvSpPr/>
          <p:nvPr/>
        </p:nvSpPr>
        <p:spPr>
          <a:xfrm>
            <a:off x="1221684" y="3551517"/>
            <a:ext cx="1476188" cy="1231153"/>
          </a:xfrm>
          <a:prstGeom prst="ellipse">
            <a:avLst/>
          </a:prstGeom>
          <a:noFill/>
          <a:ln w="63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ln w="3175"/>
                <a:solidFill>
                  <a:schemeClr val="tx1"/>
                </a:solidFill>
                <a:effectLst>
                  <a:outerShdw blurRad="38100" dist="19050" dir="2700000" algn="tl" rotWithShape="0">
                    <a:schemeClr val="dk1">
                      <a:alpha val="40000"/>
                    </a:schemeClr>
                  </a:outerShdw>
                </a:effectLst>
              </a:rPr>
              <a:t>グループ</a:t>
            </a:r>
            <a:r>
              <a:rPr kumimoji="1" lang="en-US" altLang="ja-JP" dirty="0">
                <a:ln w="3175"/>
                <a:solidFill>
                  <a:schemeClr val="tx1"/>
                </a:solidFill>
                <a:effectLst>
                  <a:outerShdw blurRad="38100" dist="19050" dir="2700000" algn="tl" rotWithShape="0">
                    <a:schemeClr val="dk1">
                      <a:alpha val="40000"/>
                    </a:schemeClr>
                  </a:outerShdw>
                </a:effectLst>
              </a:rPr>
              <a:t>B</a:t>
            </a:r>
            <a:endParaRPr kumimoji="1" lang="ja-JP" altLang="en-US" dirty="0">
              <a:ln w="3175"/>
              <a:solidFill>
                <a:schemeClr val="tx1"/>
              </a:solidFill>
              <a:effectLst>
                <a:outerShdw blurRad="38100" dist="19050" dir="2700000" algn="tl" rotWithShape="0">
                  <a:schemeClr val="dk1">
                    <a:alpha val="40000"/>
                  </a:schemeClr>
                </a:outerShdw>
              </a:effectLst>
            </a:endParaRPr>
          </a:p>
        </p:txBody>
      </p:sp>
      <p:sp>
        <p:nvSpPr>
          <p:cNvPr id="7" name="円/楕円 6"/>
          <p:cNvSpPr/>
          <p:nvPr/>
        </p:nvSpPr>
        <p:spPr>
          <a:xfrm>
            <a:off x="4900205" y="3551516"/>
            <a:ext cx="1476188" cy="1231153"/>
          </a:xfrm>
          <a:prstGeom prst="ellipse">
            <a:avLst/>
          </a:prstGeom>
          <a:noFill/>
          <a:ln w="63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ln w="3175"/>
                <a:solidFill>
                  <a:schemeClr val="tx1"/>
                </a:solidFill>
                <a:effectLst>
                  <a:outerShdw blurRad="38100" dist="19050" dir="2700000" algn="tl" rotWithShape="0">
                    <a:schemeClr val="dk1">
                      <a:alpha val="40000"/>
                    </a:schemeClr>
                  </a:outerShdw>
                </a:effectLst>
              </a:rPr>
              <a:t>グループ</a:t>
            </a:r>
            <a:r>
              <a:rPr kumimoji="1" lang="en-US" altLang="ja-JP" dirty="0">
                <a:ln w="3175"/>
                <a:solidFill>
                  <a:schemeClr val="tx1"/>
                </a:solidFill>
                <a:effectLst>
                  <a:outerShdw blurRad="38100" dist="19050" dir="2700000" algn="tl" rotWithShape="0">
                    <a:schemeClr val="dk1">
                      <a:alpha val="40000"/>
                    </a:schemeClr>
                  </a:outerShdw>
                </a:effectLst>
              </a:rPr>
              <a:t>C</a:t>
            </a:r>
            <a:endParaRPr kumimoji="1" lang="ja-JP" altLang="en-US" dirty="0">
              <a:ln w="3175"/>
              <a:solidFill>
                <a:schemeClr val="tx1"/>
              </a:solidFill>
              <a:effectLst>
                <a:outerShdw blurRad="38100" dist="19050" dir="2700000" algn="tl" rotWithShape="0">
                  <a:schemeClr val="dk1">
                    <a:alpha val="40000"/>
                  </a:schemeClr>
                </a:outerShdw>
              </a:effectLst>
            </a:endParaRPr>
          </a:p>
        </p:txBody>
      </p:sp>
      <p:sp>
        <p:nvSpPr>
          <p:cNvPr id="8" name="テキスト ボックス 7"/>
          <p:cNvSpPr txBox="1"/>
          <p:nvPr/>
        </p:nvSpPr>
        <p:spPr>
          <a:xfrm>
            <a:off x="349111" y="1671373"/>
            <a:ext cx="2214786" cy="861774"/>
          </a:xfrm>
          <a:prstGeom prst="rect">
            <a:avLst/>
          </a:prstGeom>
          <a:noFill/>
        </p:spPr>
        <p:txBody>
          <a:bodyPr wrap="square" rtlCol="0">
            <a:spAutoFit/>
          </a:bodyPr>
          <a:lstStyle/>
          <a:p>
            <a:r>
              <a:rPr kumimoji="1" lang="ja-JP" altLang="en-US" sz="1200" dirty="0"/>
              <a:t>グループ</a:t>
            </a:r>
            <a:r>
              <a:rPr kumimoji="1" lang="en-US" altLang="ja-JP" sz="1200" dirty="0"/>
              <a:t>A</a:t>
            </a:r>
            <a:r>
              <a:rPr kumimoji="1" lang="ja-JP" altLang="en-US" sz="1200" dirty="0"/>
              <a:t>は書き込み・</a:t>
            </a:r>
            <a:r>
              <a:rPr kumimoji="1" lang="ja-JP" altLang="en-US" sz="1200" dirty="0" smtClean="0"/>
              <a:t>保存</a:t>
            </a:r>
            <a:endParaRPr kumimoji="1" lang="en-US" altLang="ja-JP" sz="1200" dirty="0" smtClean="0"/>
          </a:p>
          <a:p>
            <a:r>
              <a:rPr kumimoji="1" lang="ja-JP" altLang="en-US" sz="1200" dirty="0" smtClean="0"/>
              <a:t>グループ</a:t>
            </a:r>
            <a:r>
              <a:rPr kumimoji="1" lang="en-US" altLang="ja-JP" sz="1200" dirty="0"/>
              <a:t>B</a:t>
            </a:r>
            <a:r>
              <a:rPr kumimoji="1" lang="ja-JP" altLang="en-US" sz="1200" dirty="0" smtClean="0"/>
              <a:t>はコピーと印刷</a:t>
            </a:r>
            <a:endParaRPr kumimoji="1" lang="en-US" altLang="ja-JP" sz="1200" dirty="0" smtClean="0"/>
          </a:p>
          <a:p>
            <a:r>
              <a:rPr kumimoji="1" lang="ja-JP" altLang="en-US" sz="1200" dirty="0"/>
              <a:t>グループ</a:t>
            </a:r>
            <a:r>
              <a:rPr kumimoji="1" lang="en-US" altLang="ja-JP" sz="1200" dirty="0"/>
              <a:t>C</a:t>
            </a:r>
            <a:r>
              <a:rPr kumimoji="1" lang="ja-JP" altLang="en-US" sz="1200" dirty="0"/>
              <a:t>は閲覧のみ</a:t>
            </a:r>
          </a:p>
          <a:p>
            <a:endParaRPr kumimoji="1" lang="ja-JP" altLang="en-US" dirty="0"/>
          </a:p>
        </p:txBody>
      </p:sp>
    </p:spTree>
    <p:extLst>
      <p:ext uri="{BB962C8B-B14F-4D97-AF65-F5344CB8AC3E}">
        <p14:creationId xmlns:p14="http://schemas.microsoft.com/office/powerpoint/2010/main" val="209325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4.5679E-6 L -0.00104 0.13642 " pathEditMode="relative" rAng="0" ptsTypes="AA">
                                      <p:cBhvr>
                                        <p:cTn id="6" dur="2000" fill="hold"/>
                                        <p:tgtEl>
                                          <p:spTgt spid="5"/>
                                        </p:tgtEl>
                                        <p:attrNameLst>
                                          <p:attrName>ppt_x</p:attrName>
                                          <p:attrName>ppt_y</p:attrName>
                                        </p:attrNameLst>
                                      </p:cBhvr>
                                      <p:rCtr x="-52" y="6821"/>
                                    </p:animMotion>
                                  </p:childTnLst>
                                </p:cTn>
                              </p:par>
                              <p:par>
                                <p:cTn id="7" presetID="42" presetClass="path" presetSubtype="0" accel="50000" decel="50000" fill="hold" grpId="0" nodeType="withEffect">
                                  <p:stCondLst>
                                    <p:cond delay="0"/>
                                  </p:stCondLst>
                                  <p:childTnLst>
                                    <p:animMotion origin="layout" path="M 3.88889E-6 4.81481E-6 L 0.14132 -0.10957 " pathEditMode="relative" rAng="0" ptsTypes="AA">
                                      <p:cBhvr>
                                        <p:cTn id="8" dur="2000" fill="hold"/>
                                        <p:tgtEl>
                                          <p:spTgt spid="6"/>
                                        </p:tgtEl>
                                        <p:attrNameLst>
                                          <p:attrName>ppt_x</p:attrName>
                                          <p:attrName>ppt_y</p:attrName>
                                        </p:attrNameLst>
                                      </p:cBhvr>
                                      <p:rCtr x="7066" y="-5494"/>
                                    </p:animMotion>
                                  </p:childTnLst>
                                </p:cTn>
                              </p:par>
                              <p:par>
                                <p:cTn id="9" presetID="42" presetClass="path" presetSubtype="0" accel="50000" decel="50000" fill="hold" grpId="0" nodeType="withEffect">
                                  <p:stCondLst>
                                    <p:cond delay="0"/>
                                  </p:stCondLst>
                                  <p:childTnLst>
                                    <p:animMotion origin="layout" path="M 3.33333E-6 4.81481E-6 L -0.14341 -0.10834 " pathEditMode="relative" rAng="0" ptsTypes="AA">
                                      <p:cBhvr>
                                        <p:cTn id="10" dur="2000" fill="hold"/>
                                        <p:tgtEl>
                                          <p:spTgt spid="7"/>
                                        </p:tgtEl>
                                        <p:attrNameLst>
                                          <p:attrName>ppt_x</p:attrName>
                                          <p:attrName>ppt_y</p:attrName>
                                        </p:attrNameLst>
                                      </p:cBhvr>
                                      <p:rCtr x="-7170" y="-54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利点</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少し複雑</a:t>
            </a:r>
            <a:r>
              <a:rPr kumimoji="1" lang="ja-JP" altLang="en-US" dirty="0"/>
              <a:t>になるが</a:t>
            </a:r>
            <a:r>
              <a:rPr kumimoji="1" lang="ja-JP" altLang="en-US" dirty="0" smtClean="0"/>
              <a:t>、自由度が高い</a:t>
            </a:r>
            <a:endParaRPr kumimoji="1" lang="en-US" altLang="ja-JP" dirty="0" smtClean="0"/>
          </a:p>
          <a:p>
            <a:r>
              <a:rPr kumimoji="1" lang="ja-JP" altLang="en-US" dirty="0" smtClean="0"/>
              <a:t>権限許可選択も増加</a:t>
            </a:r>
            <a:endParaRPr kumimoji="1" lang="en-US" altLang="ja-JP" dirty="0" smtClean="0"/>
          </a:p>
          <a:p>
            <a:r>
              <a:rPr kumimoji="1" lang="ja-JP" altLang="en-US" dirty="0" smtClean="0"/>
              <a:t>安全性は落とさない</a:t>
            </a:r>
            <a:endParaRPr kumimoji="1" lang="en-US" altLang="ja-JP" dirty="0" smtClean="0"/>
          </a:p>
          <a:p>
            <a:r>
              <a:rPr kumimoji="1" lang="ja-JP" altLang="en-US" dirty="0" smtClean="0"/>
              <a:t>最初、管理作業は増えるが次回は新しいプロジェクトに新しいテンプレートの作成は要らない</a:t>
            </a:r>
            <a:endParaRPr kumimoji="1" lang="en-US" altLang="ja-JP" dirty="0" smtClean="0"/>
          </a:p>
          <a:p>
            <a:endParaRPr kumimoji="1" lang="ja-JP" altLang="en-US" dirty="0"/>
          </a:p>
        </p:txBody>
      </p:sp>
    </p:spTree>
    <p:extLst>
      <p:ext uri="{BB962C8B-B14F-4D97-AF65-F5344CB8AC3E}">
        <p14:creationId xmlns:p14="http://schemas.microsoft.com/office/powerpoint/2010/main" val="2119016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1404</TotalTime>
  <Words>601</Words>
  <Application>Microsoft Office PowerPoint</Application>
  <PresentationFormat>画面に合わせる (16:9)</PresentationFormat>
  <Paragraphs>72</Paragraphs>
  <Slides>14</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14</vt:i4>
      </vt:variant>
    </vt:vector>
  </HeadingPairs>
  <TitlesOfParts>
    <vt:vector size="21" baseType="lpstr">
      <vt:lpstr>ＭＳ Ｐゴシック</vt:lpstr>
      <vt:lpstr>Noto Sans Symbols</vt:lpstr>
      <vt:lpstr>Arial</vt:lpstr>
      <vt:lpstr>Trebuchet MS</vt:lpstr>
      <vt:lpstr>Wingdings</vt:lpstr>
      <vt:lpstr>Simple Light</vt:lpstr>
      <vt:lpstr>Facet</vt:lpstr>
      <vt:lpstr>第9回進捗報告会</vt:lpstr>
      <vt:lpstr>研究の進捗報告</vt:lpstr>
      <vt:lpstr>前回のまとめ FinalCodeと本研究</vt:lpstr>
      <vt:lpstr>FinalCodeと違う点</vt:lpstr>
      <vt:lpstr>提案方式ができること グループ分けについて</vt:lpstr>
      <vt:lpstr>提案方式 図で説明する</vt:lpstr>
      <vt:lpstr>提案方式 1人ユーザに複数のグループ（イメージ）i-Filter</vt:lpstr>
      <vt:lpstr>提案方式 図で説明する</vt:lpstr>
      <vt:lpstr>利点</vt:lpstr>
      <vt:lpstr>先輩の話</vt:lpstr>
      <vt:lpstr>Nextcloudの進捗報告</vt:lpstr>
      <vt:lpstr>NextCloud </vt:lpstr>
      <vt:lpstr>その他</vt:lpstr>
      <vt:lpstr>研究テーマ</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第6回進捗報告会</dc:title>
  <dc:creator>kenneth lee zhen kang 12345.</dc:creator>
  <cp:lastModifiedBy>morimoto</cp:lastModifiedBy>
  <cp:revision>73</cp:revision>
  <dcterms:modified xsi:type="dcterms:W3CDTF">2018-06-15T06:24:18Z</dcterms:modified>
</cp:coreProperties>
</file>