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683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307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17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8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80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7F7F48-6845-4FE4-9DD9-E2A4F6A15DD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30A561C-1100-47EF-80C8-24DF190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24A6-1F9E-8704-414B-7A38B766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9" y="2743200"/>
            <a:ext cx="8602173" cy="2386584"/>
          </a:xfrm>
        </p:spPr>
        <p:txBody>
          <a:bodyPr>
            <a:normAutofit fontScale="90000"/>
          </a:bodyPr>
          <a:lstStyle/>
          <a:p>
            <a:r>
              <a:rPr lang="en-US" dirty="0"/>
              <a:t>15-316: Software Foundations of Security and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27AE8-51CF-3BD1-4F5A-E8FE751E0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079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33EB-484D-3A43-0A37-2B66F967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D4-3E86-BE02-2085-634494785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Policy may seem straightforward, but is difficult to enforce</a:t>
            </a:r>
          </a:p>
          <a:p>
            <a:r>
              <a:rPr lang="en-US" sz="2400" dirty="0"/>
              <a:t>Need to be methodical and unambiguous about:</a:t>
            </a:r>
          </a:p>
          <a:p>
            <a:pPr lvl="1"/>
            <a:r>
              <a:rPr lang="en-US" sz="2000" dirty="0"/>
              <a:t>Defining security goals</a:t>
            </a:r>
          </a:p>
          <a:p>
            <a:pPr lvl="1"/>
            <a:r>
              <a:rPr lang="en-US" sz="2000" dirty="0"/>
              <a:t>Identifying a policy that is sufficient to achieve them</a:t>
            </a:r>
          </a:p>
          <a:p>
            <a:pPr lvl="1"/>
            <a:r>
              <a:rPr lang="en-US" sz="2000" dirty="0"/>
              <a:t>Developing a comprehensive method of enforcing the policy</a:t>
            </a:r>
          </a:p>
          <a:p>
            <a:pPr lvl="1"/>
            <a:r>
              <a:rPr lang="en-US" sz="2000" b="1" dirty="0"/>
              <a:t>Proving</a:t>
            </a:r>
            <a:r>
              <a:rPr lang="en-US" sz="2000" dirty="0"/>
              <a:t> that the result matches the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6220-AC32-BEC1-DC8A-B01D4FE04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Sneak peek: </a:t>
            </a:r>
            <a:r>
              <a:rPr lang="en-US" sz="2000" dirty="0"/>
              <a:t>Differential Privacy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Goal: </a:t>
            </a:r>
            <a:r>
              <a:rPr lang="en-US" sz="2000" i="1" dirty="0"/>
              <a:t>Person’s risk of privacy breach should not increase significantly due to their participation</a:t>
            </a:r>
          </a:p>
          <a:p>
            <a:pPr marL="0" indent="0">
              <a:buNone/>
            </a:pPr>
            <a:r>
              <a:rPr lang="en-US" sz="2000" dirty="0"/>
              <a:t>Policy: </a:t>
            </a:r>
            <a:r>
              <a:rPr lang="en-US" sz="2000" i="1" dirty="0"/>
              <a:t>Regardless of whether any single person is in the data, the output should remain about the same</a:t>
            </a:r>
          </a:p>
          <a:p>
            <a:pPr marL="0" indent="0">
              <a:buNone/>
            </a:pPr>
            <a:r>
              <a:rPr lang="en-US" sz="2000" dirty="0"/>
              <a:t>Enforcement: </a:t>
            </a:r>
            <a:r>
              <a:rPr lang="en-US" sz="2000" i="1" dirty="0"/>
              <a:t>Introduce carefully-designed randomness at key points in the computation</a:t>
            </a:r>
          </a:p>
          <a:p>
            <a:pPr marL="0" indent="0">
              <a:buNone/>
            </a:pPr>
            <a:r>
              <a:rPr lang="en-US" sz="2000" dirty="0"/>
              <a:t>Result: </a:t>
            </a:r>
            <a:r>
              <a:rPr lang="en-US" sz="2000" i="1" dirty="0"/>
              <a:t>Provable guarantee limiting what personal data can be learned via output </a:t>
            </a:r>
          </a:p>
        </p:txBody>
      </p:sp>
    </p:spTree>
    <p:extLst>
      <p:ext uri="{BB962C8B-B14F-4D97-AF65-F5344CB8AC3E}">
        <p14:creationId xmlns:p14="http://schemas.microsoft.com/office/powerpoint/2010/main" val="28530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2716-B5B7-B5CF-65E1-1514898F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7C54-B144-5CAE-2EAE-3A9D7914F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015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Look at security from the coder’s perspective</a:t>
            </a:r>
          </a:p>
          <a:p>
            <a:pPr marL="0" indent="0">
              <a:buNone/>
            </a:pPr>
            <a:r>
              <a:rPr lang="en-US" sz="2400" dirty="0"/>
              <a:t>We’ll cover a range of security concerns</a:t>
            </a:r>
          </a:p>
          <a:p>
            <a:pPr lvl="1"/>
            <a:r>
              <a:rPr lang="en-US" sz="2000" dirty="0"/>
              <a:t>Safety: </a:t>
            </a:r>
            <a:r>
              <a:rPr lang="en-US" sz="2000" i="1" dirty="0"/>
              <a:t>The code will never do something we deem “bad”</a:t>
            </a:r>
          </a:p>
          <a:p>
            <a:pPr lvl="1"/>
            <a:r>
              <a:rPr lang="en-US" sz="2000" dirty="0"/>
              <a:t>Isolation: </a:t>
            </a:r>
            <a:r>
              <a:rPr lang="en-US" sz="2000" i="1" dirty="0"/>
              <a:t>Untrusted code and data can’t affect important state</a:t>
            </a:r>
          </a:p>
          <a:p>
            <a:pPr lvl="1"/>
            <a:r>
              <a:rPr lang="en-US" sz="2000" dirty="0"/>
              <a:t>Information Flow: </a:t>
            </a:r>
            <a:r>
              <a:rPr lang="en-US" sz="2000" i="1" dirty="0"/>
              <a:t>Confidential data remains that way</a:t>
            </a:r>
            <a:endParaRPr lang="en-US" sz="2000" dirty="0"/>
          </a:p>
          <a:p>
            <a:pPr lvl="1"/>
            <a:r>
              <a:rPr lang="en-US" sz="2000" dirty="0"/>
              <a:t>Privacy: </a:t>
            </a:r>
            <a:r>
              <a:rPr lang="en-US" sz="2000" i="1" dirty="0"/>
              <a:t>Don’t jeopardize peoples’ control over their data and autonomy</a:t>
            </a:r>
          </a:p>
          <a:p>
            <a:pPr lvl="1"/>
            <a:r>
              <a:rPr lang="en-US" sz="2000" dirty="0"/>
              <a:t>Authorization: </a:t>
            </a:r>
            <a:r>
              <a:rPr lang="en-US" sz="2000" i="1" dirty="0"/>
              <a:t>Only designated parties/code can obtain rights</a:t>
            </a:r>
          </a:p>
          <a:p>
            <a:pPr lvl="1"/>
            <a:r>
              <a:rPr lang="en-US" sz="2000" dirty="0"/>
              <a:t>Trust: </a:t>
            </a:r>
            <a:r>
              <a:rPr lang="en-US" sz="2000" i="1" dirty="0"/>
              <a:t>Leverage a small base to establish trust in a complete system</a:t>
            </a:r>
          </a:p>
          <a:p>
            <a:pPr marL="0" indent="0">
              <a:buNone/>
            </a:pPr>
            <a:r>
              <a:rPr lang="en-US" sz="2400" dirty="0"/>
              <a:t>Recurring themes</a:t>
            </a:r>
          </a:p>
          <a:p>
            <a:pPr lvl="1"/>
            <a:r>
              <a:rPr lang="en-US" sz="2000" dirty="0"/>
              <a:t>Ways of specifying computations that are secure, i.e. </a:t>
            </a:r>
            <a:r>
              <a:rPr lang="en-US" sz="2000" i="1" dirty="0"/>
              <a:t>policies</a:t>
            </a:r>
          </a:p>
          <a:p>
            <a:pPr lvl="1"/>
            <a:r>
              <a:rPr lang="en-US" sz="2000" dirty="0"/>
              <a:t>Ways of ensuring that code meets policy, i.e. </a:t>
            </a:r>
            <a:r>
              <a:rPr lang="en-US" sz="2000" i="1" dirty="0"/>
              <a:t>enforcement</a:t>
            </a:r>
          </a:p>
          <a:p>
            <a:pPr lvl="1"/>
            <a:r>
              <a:rPr lang="en-US" sz="2000" dirty="0"/>
              <a:t>Establishing rigorous connections between policy, enforcement, and code</a:t>
            </a:r>
          </a:p>
        </p:txBody>
      </p:sp>
    </p:spTree>
    <p:extLst>
      <p:ext uri="{BB962C8B-B14F-4D97-AF65-F5344CB8AC3E}">
        <p14:creationId xmlns:p14="http://schemas.microsoft.com/office/powerpoint/2010/main" val="27031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7190-FE10-D3F9-AE93-91E3E56A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4C52-A6FA-3A74-77E8-F16EBD8F1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70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Why is this an L&amp;L elective?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Precise ways to write down policies</a:t>
            </a:r>
          </a:p>
          <a:p>
            <a:pPr lvl="1"/>
            <a:r>
              <a:rPr lang="en-US" sz="2000" dirty="0"/>
              <a:t>Types, logical formulas, domain-specific languages</a:t>
            </a:r>
          </a:p>
          <a:p>
            <a:pPr lvl="1"/>
            <a:r>
              <a:rPr lang="en-US" sz="2000" dirty="0"/>
              <a:t>Often devised for correctness, perfect for security also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Rigorous means of enforcement</a:t>
            </a:r>
          </a:p>
          <a:p>
            <a:pPr lvl="1"/>
            <a:r>
              <a:rPr lang="en-US" sz="2000" dirty="0"/>
              <a:t>Static: verification, type checking</a:t>
            </a:r>
          </a:p>
          <a:p>
            <a:pPr lvl="1"/>
            <a:r>
              <a:rPr lang="en-US" sz="2000" dirty="0"/>
              <a:t>Dynamic: runtime monitors, code instrumentation</a:t>
            </a:r>
          </a:p>
          <a:p>
            <a:pPr lvl="1"/>
            <a:r>
              <a:rPr lang="en-US" sz="2000" dirty="0"/>
              <a:t>We will prove many of the approaches covered this semester</a:t>
            </a:r>
          </a:p>
        </p:txBody>
      </p:sp>
    </p:spTree>
    <p:extLst>
      <p:ext uri="{BB962C8B-B14F-4D97-AF65-F5344CB8AC3E}">
        <p14:creationId xmlns:p14="http://schemas.microsoft.com/office/powerpoint/2010/main" val="33174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D520-47EF-50C8-9647-86DA758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33D7-3142-C2FC-F630-E77C2133A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9428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taking this course, you should:</a:t>
            </a:r>
          </a:p>
          <a:p>
            <a:pPr lvl="1"/>
            <a:r>
              <a:rPr lang="en-US" sz="2000" dirty="0"/>
              <a:t>Be able to identify, formalize, and implement a range of practical security &amp; privacy policies</a:t>
            </a:r>
          </a:p>
          <a:p>
            <a:pPr lvl="1"/>
            <a:r>
              <a:rPr lang="en-US" sz="2000" dirty="0"/>
              <a:t>Understand the tradeoffs of different approaches to security &amp; privacy, and how to use context-specific rationale to justify them</a:t>
            </a:r>
          </a:p>
          <a:p>
            <a:pPr lvl="1"/>
            <a:r>
              <a:rPr lang="en-US" sz="2000" dirty="0"/>
              <a:t>Understand how general principles like least privilege, roots of trust, and complete mediation play a role in formulating and vetting defenses</a:t>
            </a:r>
          </a:p>
          <a:p>
            <a:pPr lvl="1"/>
            <a:r>
              <a:rPr lang="en-US" sz="2000" dirty="0"/>
              <a:t>Be able to provide a formal security argument for several types of security mechanisms implemented in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F4EF6-4D0E-F0EA-EC5B-ECA91CFF49D5}"/>
              </a:ext>
            </a:extLst>
          </p:cNvPr>
          <p:cNvSpPr txBox="1"/>
          <p:nvPr/>
        </p:nvSpPr>
        <p:spPr>
          <a:xfrm>
            <a:off x="3047639" y="3245417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homework (35%)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(35%)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 (15%)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88C-92FF-7EEF-772F-11A075DC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(15%)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FD92-1662-EAEE-1871-435A981FB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7B9E-C0C7-5BE4-7BA9-509EF6C64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E293-488A-F3FE-02D7-7089FCC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652-6581-9B8A-2021-FC9FD3CA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1EA3-0080-44AB-1FF9-E9DBD19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Attempts at Security: Netflix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9FB0-2013-3C81-53D7-EC032376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911096"/>
            <a:ext cx="7071539" cy="3859742"/>
          </a:xfrm>
        </p:spPr>
        <p:txBody>
          <a:bodyPr>
            <a:normAutofit/>
          </a:bodyPr>
          <a:lstStyle/>
          <a:p>
            <a:r>
              <a:rPr lang="en-US" sz="2400" dirty="0"/>
              <a:t>$1million competition to improve Netflix’s recommendation system</a:t>
            </a:r>
          </a:p>
          <a:p>
            <a:endParaRPr lang="en-US" sz="2400" dirty="0"/>
          </a:p>
          <a:p>
            <a:r>
              <a:rPr lang="en-US" sz="2400" dirty="0"/>
              <a:t>100 million ratings from 500,000 users</a:t>
            </a:r>
          </a:p>
          <a:p>
            <a:endParaRPr lang="en-US" sz="2400" dirty="0"/>
          </a:p>
          <a:p>
            <a:r>
              <a:rPr lang="en-US" sz="2400" i="1" dirty="0"/>
              <a:t>“All customer identifying information has been removed; all that remains are ratings and dates … only a small sample was included, and that data was subject to perturbation”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1FE7C-CC96-1EA4-87DD-9DCB21E7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361" y="2395203"/>
            <a:ext cx="3975850" cy="28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D9A5-5D03-5912-F5F2-90F673A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digression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D726-88CE-5524-27FB-63611F3B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658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October 1987: US Senate rejects Robert Bork’s SCOTUS nomination 42-58</a:t>
            </a:r>
          </a:p>
          <a:p>
            <a:r>
              <a:rPr lang="en-US" sz="2400" dirty="0"/>
              <a:t>Ted Kennedy, 45 minutes after Bork’s nomination:</a:t>
            </a:r>
          </a:p>
          <a:p>
            <a:pPr marL="457200" lvl="1" indent="0">
              <a:buNone/>
            </a:pPr>
            <a:r>
              <a:rPr lang="en-US" sz="1800" i="1" dirty="0"/>
              <a:t>“Robert Bork's America is a land in which women would be forced into back-alley abortions, blacks would sit at segregated lunch counters, rogue police could break down citizens' doors in midnight raids, and schoolchildren could not be taught about evolution…”</a:t>
            </a:r>
          </a:p>
          <a:p>
            <a:r>
              <a:rPr lang="en-US" sz="2200" dirty="0"/>
              <a:t>During the debate, Bork’s video rental history was leaked to the press</a:t>
            </a:r>
          </a:p>
        </p:txBody>
      </p:sp>
      <p:pic>
        <p:nvPicPr>
          <p:cNvPr id="2050" name="Picture 2" descr="Bork fight still still haunts Supreme Court confirmation process">
            <a:extLst>
              <a:ext uri="{FF2B5EF4-FFF2-40B4-BE49-F238E27FC236}">
                <a16:creationId xmlns:a16="http://schemas.microsoft.com/office/drawing/2014/main" id="{3B18BFEF-47EA-A3EA-82CB-0E99D9DCEF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12" y="2301572"/>
            <a:ext cx="4320988" cy="28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A5C74-70B5-790C-AA63-F7FE07954507}"/>
              </a:ext>
            </a:extLst>
          </p:cNvPr>
          <p:cNvSpPr txBox="1"/>
          <p:nvPr/>
        </p:nvSpPr>
        <p:spPr>
          <a:xfrm>
            <a:off x="8229600" y="5136401"/>
            <a:ext cx="3253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Associated Press, 1987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651A5-7653-07E7-61B4-59D0FDD4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01" y="2301571"/>
            <a:ext cx="5039697" cy="28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831A-C05B-3D47-7097-95B75E78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Stunning revelations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773064-7348-BD14-49B4-46E2F360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48" y="2197050"/>
            <a:ext cx="2095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ED5A94-DBAB-43BA-F7B9-D286D9CD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76" y="2187525"/>
            <a:ext cx="2095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4B4901A-8B0B-8C79-4527-95834D13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04" y="2158950"/>
            <a:ext cx="2095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0D43722-F5D1-13DB-4B39-D59C5534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932" y="2197050"/>
            <a:ext cx="2095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26DD-457E-4EB6-4622-76A7C218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Privacy Protection Act of 1988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1B7A-3B58-6D27-164C-D0D6F20C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7843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18 U.S. Code § 2710 –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  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Wrongful disclosure of video tape rental or sale records</a:t>
            </a:r>
            <a:endParaRPr lang="en-US" sz="20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1" i="1" dirty="0"/>
              <a:t>(b)(1)</a:t>
            </a:r>
            <a:r>
              <a:rPr lang="en-US" sz="2000" i="1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video tape service provider</a:t>
            </a:r>
            <a:r>
              <a:rPr lang="en-US" sz="2000" i="1" dirty="0"/>
              <a:t> who knowingly discloses, to any person, </a:t>
            </a:r>
            <a:r>
              <a:rPr lang="en-US" sz="2000" dirty="0">
                <a:solidFill>
                  <a:srgbClr val="FF0000"/>
                </a:solidFill>
              </a:rPr>
              <a:t>personally identifiable information</a:t>
            </a:r>
            <a:r>
              <a:rPr lang="en-US" sz="2000" i="1" dirty="0"/>
              <a:t> concerning any </a:t>
            </a:r>
            <a:r>
              <a:rPr lang="en-US" sz="2000" dirty="0">
                <a:solidFill>
                  <a:srgbClr val="FF0000"/>
                </a:solidFill>
              </a:rPr>
              <a:t>consumer</a:t>
            </a:r>
            <a:r>
              <a:rPr lang="en-US" sz="2000" i="1" dirty="0"/>
              <a:t> of such provider shall be liable to the aggrieved person for the relief provided in subsection </a:t>
            </a:r>
            <a:r>
              <a:rPr lang="en-US" sz="2000" b="1" i="1" dirty="0"/>
              <a:t>(c)</a:t>
            </a:r>
            <a:r>
              <a:rPr lang="en-US" sz="2000" i="1" dirty="0"/>
              <a:t>.</a:t>
            </a:r>
          </a:p>
          <a:p>
            <a:r>
              <a:rPr lang="en-US" sz="2000" b="1" i="1" dirty="0"/>
              <a:t>(c)(2)</a:t>
            </a:r>
            <a:r>
              <a:rPr lang="en-US" sz="2000" i="1" dirty="0"/>
              <a:t> The court may award—actual damages but not less than liquidated damages in an amount of $2,500; punitive damages; reasonable attorneys’ fees; and such other preliminary and equitable relief as the court deems appropriate.</a:t>
            </a:r>
            <a:endParaRPr lang="en-US" sz="1600" i="1" dirty="0"/>
          </a:p>
          <a:p>
            <a:endParaRPr lang="en-US" sz="2000" i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70A8E35-DE03-6780-D7B9-34AA36625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30" y="1481699"/>
            <a:ext cx="2894479" cy="40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A5F9-6FB1-336D-6B40-8FBA870E5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26844"/>
            <a:ext cx="7157383" cy="1386767"/>
          </a:xfrm>
        </p:spPr>
        <p:txBody>
          <a:bodyPr>
            <a:normAutofit/>
          </a:bodyPr>
          <a:lstStyle/>
          <a:p>
            <a:r>
              <a:rPr lang="en-US" sz="2000" b="1" dirty="0"/>
              <a:t>Recall:</a:t>
            </a:r>
            <a:r>
              <a:rPr lang="en-US" sz="2000" dirty="0"/>
              <a:t> </a:t>
            </a:r>
            <a:r>
              <a:rPr lang="en-US" sz="2000" i="1" dirty="0"/>
              <a:t>“All customer identifying information has been removed; all that remains are ratings and dates … only a small sample was included, and that data was subject to perturbation”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54727-4B09-8298-53D7-51D29A71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1" y="424456"/>
            <a:ext cx="6390081" cy="16927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FEB5A8B-97C6-F207-1C23-5A470034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15601"/>
              </p:ext>
            </p:extLst>
          </p:nvPr>
        </p:nvGraphicFramePr>
        <p:xfrm>
          <a:off x="611045" y="3909232"/>
          <a:ext cx="10890460" cy="1569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9046">
                  <a:extLst>
                    <a:ext uri="{9D8B030D-6E8A-4147-A177-3AD203B41FA5}">
                      <a16:colId xmlns:a16="http://schemas.microsoft.com/office/drawing/2014/main" val="2132119611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349697209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2181491307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153213966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694078136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3135358107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2416772859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1445709980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1695014742"/>
                    </a:ext>
                  </a:extLst>
                </a:gridCol>
                <a:gridCol w="1089046">
                  <a:extLst>
                    <a:ext uri="{9D8B030D-6E8A-4147-A177-3AD203B41FA5}">
                      <a16:colId xmlns:a16="http://schemas.microsoft.com/office/drawing/2014/main" val="119373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Godfather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Angry 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Forrest Gump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Les Chiens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Bye </a:t>
                      </a:r>
                      <a:r>
                        <a:rPr lang="en-US" sz="1200" dirty="0" err="1"/>
                        <a:t>Bye</a:t>
                      </a:r>
                      <a:r>
                        <a:rPr lang="en-US" sz="1200" dirty="0"/>
                        <a:t> Monkey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Themroc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Sumo Do, Sumo Don’t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4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2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3368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F1C1F0C-0170-509B-3F03-59F44EFC8640}"/>
              </a:ext>
            </a:extLst>
          </p:cNvPr>
          <p:cNvGrpSpPr/>
          <p:nvPr/>
        </p:nvGrpSpPr>
        <p:grpSpPr>
          <a:xfrm>
            <a:off x="1705292" y="5514275"/>
            <a:ext cx="3243738" cy="564803"/>
            <a:chOff x="1705292" y="5514275"/>
            <a:chExt cx="3243738" cy="564803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08BBDBD-242A-8A73-DCDA-98DBB4AFE6D5}"/>
                </a:ext>
              </a:extLst>
            </p:cNvPr>
            <p:cNvSpPr/>
            <p:nvPr/>
          </p:nvSpPr>
          <p:spPr>
            <a:xfrm rot="16200000">
              <a:off x="3214486" y="4005081"/>
              <a:ext cx="225349" cy="3243738"/>
            </a:xfrm>
            <a:custGeom>
              <a:avLst/>
              <a:gdLst>
                <a:gd name="connsiteX0" fmla="*/ 225349 w 225349"/>
                <a:gd name="connsiteY0" fmla="*/ 3243738 h 3243738"/>
                <a:gd name="connsiteX1" fmla="*/ 112674 w 225349"/>
                <a:gd name="connsiteY1" fmla="*/ 3224960 h 3243738"/>
                <a:gd name="connsiteX2" fmla="*/ 112675 w 225349"/>
                <a:gd name="connsiteY2" fmla="*/ 1640647 h 3243738"/>
                <a:gd name="connsiteX3" fmla="*/ 0 w 225349"/>
                <a:gd name="connsiteY3" fmla="*/ 1621869 h 3243738"/>
                <a:gd name="connsiteX4" fmla="*/ 112675 w 225349"/>
                <a:gd name="connsiteY4" fmla="*/ 1603091 h 3243738"/>
                <a:gd name="connsiteX5" fmla="*/ 112675 w 225349"/>
                <a:gd name="connsiteY5" fmla="*/ 18778 h 3243738"/>
                <a:gd name="connsiteX6" fmla="*/ 225350 w 225349"/>
                <a:gd name="connsiteY6" fmla="*/ 0 h 3243738"/>
                <a:gd name="connsiteX7" fmla="*/ 225349 w 225349"/>
                <a:gd name="connsiteY7" fmla="*/ 3243738 h 3243738"/>
                <a:gd name="connsiteX0" fmla="*/ 225349 w 225349"/>
                <a:gd name="connsiteY0" fmla="*/ 3243738 h 3243738"/>
                <a:gd name="connsiteX1" fmla="*/ 112674 w 225349"/>
                <a:gd name="connsiteY1" fmla="*/ 3224960 h 3243738"/>
                <a:gd name="connsiteX2" fmla="*/ 112675 w 225349"/>
                <a:gd name="connsiteY2" fmla="*/ 1640647 h 3243738"/>
                <a:gd name="connsiteX3" fmla="*/ 0 w 225349"/>
                <a:gd name="connsiteY3" fmla="*/ 1621869 h 3243738"/>
                <a:gd name="connsiteX4" fmla="*/ 112675 w 225349"/>
                <a:gd name="connsiteY4" fmla="*/ 1603091 h 3243738"/>
                <a:gd name="connsiteX5" fmla="*/ 112675 w 225349"/>
                <a:gd name="connsiteY5" fmla="*/ 18778 h 3243738"/>
                <a:gd name="connsiteX6" fmla="*/ 225350 w 225349"/>
                <a:gd name="connsiteY6" fmla="*/ 0 h 324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9" h="3243738" stroke="0" extrusionOk="0">
                  <a:moveTo>
                    <a:pt x="225349" y="3243738"/>
                  </a:moveTo>
                  <a:cubicBezTo>
                    <a:pt x="165127" y="3243991"/>
                    <a:pt x="112953" y="3234227"/>
                    <a:pt x="112674" y="3224960"/>
                  </a:cubicBezTo>
                  <a:cubicBezTo>
                    <a:pt x="48629" y="2674079"/>
                    <a:pt x="75290" y="2146555"/>
                    <a:pt x="112675" y="1640647"/>
                  </a:cubicBezTo>
                  <a:cubicBezTo>
                    <a:pt x="114962" y="1627072"/>
                    <a:pt x="66043" y="1621427"/>
                    <a:pt x="0" y="1621869"/>
                  </a:cubicBezTo>
                  <a:cubicBezTo>
                    <a:pt x="62459" y="1621603"/>
                    <a:pt x="111831" y="1614191"/>
                    <a:pt x="112675" y="1603091"/>
                  </a:cubicBezTo>
                  <a:cubicBezTo>
                    <a:pt x="4881" y="1243482"/>
                    <a:pt x="140271" y="309767"/>
                    <a:pt x="112675" y="18778"/>
                  </a:cubicBezTo>
                  <a:cubicBezTo>
                    <a:pt x="112968" y="10066"/>
                    <a:pt x="157014" y="-5939"/>
                    <a:pt x="225350" y="0"/>
                  </a:cubicBezTo>
                  <a:cubicBezTo>
                    <a:pt x="136888" y="1044488"/>
                    <a:pt x="330896" y="2193879"/>
                    <a:pt x="225349" y="3243738"/>
                  </a:cubicBezTo>
                  <a:close/>
                </a:path>
                <a:path w="225349" h="3243738" fill="none" extrusionOk="0">
                  <a:moveTo>
                    <a:pt x="225349" y="3243738"/>
                  </a:moveTo>
                  <a:cubicBezTo>
                    <a:pt x="162156" y="3242848"/>
                    <a:pt x="112887" y="3235334"/>
                    <a:pt x="112674" y="3224960"/>
                  </a:cubicBezTo>
                  <a:cubicBezTo>
                    <a:pt x="71629" y="2666830"/>
                    <a:pt x="98361" y="2093037"/>
                    <a:pt x="112675" y="1640647"/>
                  </a:cubicBezTo>
                  <a:cubicBezTo>
                    <a:pt x="113952" y="1638346"/>
                    <a:pt x="63182" y="1618130"/>
                    <a:pt x="0" y="1621869"/>
                  </a:cubicBezTo>
                  <a:cubicBezTo>
                    <a:pt x="61218" y="1621743"/>
                    <a:pt x="114504" y="1612521"/>
                    <a:pt x="112675" y="1603091"/>
                  </a:cubicBezTo>
                  <a:cubicBezTo>
                    <a:pt x="99354" y="865627"/>
                    <a:pt x="184119" y="621605"/>
                    <a:pt x="112675" y="18778"/>
                  </a:cubicBezTo>
                  <a:cubicBezTo>
                    <a:pt x="115749" y="9627"/>
                    <a:pt x="161834" y="566"/>
                    <a:pt x="225350" y="0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526066285">
                    <a:prstGeom prst="leftBrac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CF4C4-E7AC-6D71-6D30-025E90BCA1E1}"/>
                </a:ext>
              </a:extLst>
            </p:cNvPr>
            <p:cNvSpPr txBox="1"/>
            <p:nvPr/>
          </p:nvSpPr>
          <p:spPr>
            <a:xfrm>
              <a:off x="2322654" y="5709746"/>
              <a:ext cx="200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Commonly Rated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A27E3-80F8-8B45-99BA-F0A54496B0B0}"/>
              </a:ext>
            </a:extLst>
          </p:cNvPr>
          <p:cNvGrpSpPr/>
          <p:nvPr/>
        </p:nvGrpSpPr>
        <p:grpSpPr>
          <a:xfrm>
            <a:off x="6056275" y="5514275"/>
            <a:ext cx="5445231" cy="565617"/>
            <a:chOff x="6056275" y="5514275"/>
            <a:chExt cx="5445231" cy="565617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ABBE9CA-5B8B-C8D1-5783-D411B9FC7E2D}"/>
                </a:ext>
              </a:extLst>
            </p:cNvPr>
            <p:cNvSpPr/>
            <p:nvPr/>
          </p:nvSpPr>
          <p:spPr>
            <a:xfrm rot="16200000">
              <a:off x="8666216" y="2904334"/>
              <a:ext cx="225349" cy="5445231"/>
            </a:xfrm>
            <a:custGeom>
              <a:avLst/>
              <a:gdLst>
                <a:gd name="connsiteX0" fmla="*/ 225349 w 225349"/>
                <a:gd name="connsiteY0" fmla="*/ 5445231 h 5445231"/>
                <a:gd name="connsiteX1" fmla="*/ 112674 w 225349"/>
                <a:gd name="connsiteY1" fmla="*/ 5426453 h 5445231"/>
                <a:gd name="connsiteX2" fmla="*/ 112675 w 225349"/>
                <a:gd name="connsiteY2" fmla="*/ 2741394 h 5445231"/>
                <a:gd name="connsiteX3" fmla="*/ 0 w 225349"/>
                <a:gd name="connsiteY3" fmla="*/ 2722616 h 5445231"/>
                <a:gd name="connsiteX4" fmla="*/ 112675 w 225349"/>
                <a:gd name="connsiteY4" fmla="*/ 2703838 h 5445231"/>
                <a:gd name="connsiteX5" fmla="*/ 112675 w 225349"/>
                <a:gd name="connsiteY5" fmla="*/ 18778 h 5445231"/>
                <a:gd name="connsiteX6" fmla="*/ 225350 w 225349"/>
                <a:gd name="connsiteY6" fmla="*/ 0 h 5445231"/>
                <a:gd name="connsiteX7" fmla="*/ 225349 w 225349"/>
                <a:gd name="connsiteY7" fmla="*/ 5445231 h 5445231"/>
                <a:gd name="connsiteX0" fmla="*/ 225349 w 225349"/>
                <a:gd name="connsiteY0" fmla="*/ 5445231 h 5445231"/>
                <a:gd name="connsiteX1" fmla="*/ 112674 w 225349"/>
                <a:gd name="connsiteY1" fmla="*/ 5426453 h 5445231"/>
                <a:gd name="connsiteX2" fmla="*/ 112675 w 225349"/>
                <a:gd name="connsiteY2" fmla="*/ 2741394 h 5445231"/>
                <a:gd name="connsiteX3" fmla="*/ 0 w 225349"/>
                <a:gd name="connsiteY3" fmla="*/ 2722616 h 5445231"/>
                <a:gd name="connsiteX4" fmla="*/ 112675 w 225349"/>
                <a:gd name="connsiteY4" fmla="*/ 2703838 h 5445231"/>
                <a:gd name="connsiteX5" fmla="*/ 112675 w 225349"/>
                <a:gd name="connsiteY5" fmla="*/ 18778 h 5445231"/>
                <a:gd name="connsiteX6" fmla="*/ 225350 w 225349"/>
                <a:gd name="connsiteY6" fmla="*/ 0 h 544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9" h="5445231" stroke="0" extrusionOk="0">
                  <a:moveTo>
                    <a:pt x="225349" y="5445231"/>
                  </a:moveTo>
                  <a:cubicBezTo>
                    <a:pt x="165127" y="5445484"/>
                    <a:pt x="112953" y="5435720"/>
                    <a:pt x="112674" y="5426453"/>
                  </a:cubicBezTo>
                  <a:cubicBezTo>
                    <a:pt x="19127" y="4498164"/>
                    <a:pt x="86634" y="3620954"/>
                    <a:pt x="112675" y="2741394"/>
                  </a:cubicBezTo>
                  <a:cubicBezTo>
                    <a:pt x="114962" y="2727819"/>
                    <a:pt x="66043" y="2722174"/>
                    <a:pt x="0" y="2722616"/>
                  </a:cubicBezTo>
                  <a:cubicBezTo>
                    <a:pt x="62459" y="2722350"/>
                    <a:pt x="111831" y="2714938"/>
                    <a:pt x="112675" y="2703838"/>
                  </a:cubicBezTo>
                  <a:cubicBezTo>
                    <a:pt x="46040" y="1479779"/>
                    <a:pt x="27362" y="363247"/>
                    <a:pt x="112675" y="18778"/>
                  </a:cubicBezTo>
                  <a:cubicBezTo>
                    <a:pt x="112968" y="10066"/>
                    <a:pt x="157014" y="-5939"/>
                    <a:pt x="225350" y="0"/>
                  </a:cubicBezTo>
                  <a:cubicBezTo>
                    <a:pt x="-23132" y="1711827"/>
                    <a:pt x="547966" y="3726091"/>
                    <a:pt x="225349" y="5445231"/>
                  </a:cubicBezTo>
                  <a:close/>
                </a:path>
                <a:path w="225349" h="5445231" fill="none" extrusionOk="0">
                  <a:moveTo>
                    <a:pt x="225349" y="5445231"/>
                  </a:moveTo>
                  <a:cubicBezTo>
                    <a:pt x="162156" y="5444341"/>
                    <a:pt x="112887" y="5436827"/>
                    <a:pt x="112674" y="5426453"/>
                  </a:cubicBezTo>
                  <a:cubicBezTo>
                    <a:pt x="102540" y="4524019"/>
                    <a:pt x="99298" y="3565654"/>
                    <a:pt x="112675" y="2741394"/>
                  </a:cubicBezTo>
                  <a:cubicBezTo>
                    <a:pt x="113952" y="2739093"/>
                    <a:pt x="63182" y="2718877"/>
                    <a:pt x="0" y="2722616"/>
                  </a:cubicBezTo>
                  <a:cubicBezTo>
                    <a:pt x="61218" y="2722490"/>
                    <a:pt x="114504" y="2713268"/>
                    <a:pt x="112675" y="2703838"/>
                  </a:cubicBezTo>
                  <a:cubicBezTo>
                    <a:pt x="33725" y="1837019"/>
                    <a:pt x="210637" y="800239"/>
                    <a:pt x="112675" y="18778"/>
                  </a:cubicBezTo>
                  <a:cubicBezTo>
                    <a:pt x="115749" y="9627"/>
                    <a:pt x="161834" y="566"/>
                    <a:pt x="225350" y="0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526066285">
                    <a:prstGeom prst="leftBrac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0BB134-3EF0-5D84-CDD3-B16445EA8030}"/>
                </a:ext>
              </a:extLst>
            </p:cNvPr>
            <p:cNvSpPr txBox="1"/>
            <p:nvPr/>
          </p:nvSpPr>
          <p:spPr>
            <a:xfrm>
              <a:off x="7926092" y="5710560"/>
              <a:ext cx="1705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Obscure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4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C4EF-DB09-255F-A4B4-D0E63CC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A0ED-4F52-F9A4-241E-6E83A8ED33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18664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i="1" dirty="0"/>
                  <a:t>Entropy</a:t>
                </a:r>
                <a:r>
                  <a:rPr lang="en-US" sz="2000" dirty="0"/>
                  <a:t> is a measure of the uncertainty about a random outcome</a:t>
                </a:r>
              </a:p>
              <a:p>
                <a:r>
                  <a:rPr lang="en-US" sz="2000" dirty="0"/>
                  <a:t>Defined as the expected negative logarithm of the probability, measured over all outcomes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Without any prior information about the outcome, how many bits do we need to uniquely identify a randomly-selected…</a:t>
                </a:r>
              </a:p>
              <a:p>
                <a:pPr lvl="1"/>
                <a:r>
                  <a:rPr lang="en-US" sz="2000" dirty="0"/>
                  <a:t>person on earth?</a:t>
                </a:r>
              </a:p>
              <a:p>
                <a:pPr marL="914400" lvl="2" indent="0">
                  <a:buNone/>
                </a:pPr>
                <a:r>
                  <a:rPr lang="en-US" sz="1800" dirty="0"/>
                  <a:t>log(7.75e9) = 32.9 bits</a:t>
                </a:r>
              </a:p>
              <a:p>
                <a:pPr lvl="1"/>
                <a:r>
                  <a:rPr lang="en-US" sz="2000" dirty="0"/>
                  <a:t>subject in the Netflix dataset?</a:t>
                </a:r>
              </a:p>
              <a:p>
                <a:pPr marL="914400" lvl="2" indent="0">
                  <a:buNone/>
                </a:pPr>
                <a:r>
                  <a:rPr lang="en-US" sz="1800" dirty="0"/>
                  <a:t>log(500000) = 18.9 bits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A0ED-4F52-F9A4-241E-6E83A8ED3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186646" cy="4351338"/>
              </a:xfrm>
              <a:blipFill>
                <a:blip r:embed="rId2"/>
                <a:stretch>
                  <a:fillRect l="-888" t="-1261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50BEFE-F7C3-FBBA-B33C-9B1B8411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95" y="1303361"/>
            <a:ext cx="3443226" cy="46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6DB-1CCF-CEA7-3857-0D8CDA54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PII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7C3E-A0F9-540B-80A0-9C157B37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609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Both Netflix and the law refer to </a:t>
            </a:r>
            <a:r>
              <a:rPr lang="en-US" sz="2000" i="1" dirty="0"/>
              <a:t>personal identifying/identifiable information</a:t>
            </a:r>
            <a:endParaRPr lang="en-US" sz="2000" dirty="0"/>
          </a:p>
          <a:p>
            <a:r>
              <a:rPr lang="en-US" sz="2000" dirty="0"/>
              <a:t>Conventionally: name, government-issued identifiers, address, …</a:t>
            </a:r>
          </a:p>
          <a:p>
            <a:r>
              <a:rPr lang="en-US" sz="2000" dirty="0"/>
              <a:t>Results of this attack: </a:t>
            </a:r>
            <a:r>
              <a:rPr lang="en-US" sz="2000" i="1" dirty="0"/>
              <a:t>“With 8 movie ratings (of which 2 may be completely wrong) and dates that may have a 14-day error, 99% of records be uniquely identified in the dataset. For 68%, two ratings and dates (with a 3-day error) are sufficient”</a:t>
            </a:r>
          </a:p>
          <a:p>
            <a:r>
              <a:rPr lang="en-US" sz="2000" dirty="0"/>
              <a:t>Netflix ended up settling a class-action lawsuit based on the Video Privacy Protection 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F8954-5FFC-25BA-8945-984D8168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5" y="1825625"/>
            <a:ext cx="3543285" cy="3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ec-theme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-theme" id="{6EB7AB2E-4B0F-4BDA-9A47-822D1CC959C5}" vid="{7A968F0D-55C4-4F24-8DFE-7D0182C248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lec-theme</Template>
  <TotalTime>409</TotalTime>
  <Words>919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Cambria Math</vt:lpstr>
      <vt:lpstr>Lucida Console</vt:lpstr>
      <vt:lpstr>Tw Cen MT</vt:lpstr>
      <vt:lpstr>Verdana</vt:lpstr>
      <vt:lpstr>lec-theme</vt:lpstr>
      <vt:lpstr>15-316: Software Foundations of Security and Privacy</vt:lpstr>
      <vt:lpstr>PowerPoint Presentation</vt:lpstr>
      <vt:lpstr>Failed Attempts at Security: Netflix Prize</vt:lpstr>
      <vt:lpstr>A brief digression</vt:lpstr>
      <vt:lpstr>Stunning revelations</vt:lpstr>
      <vt:lpstr>Video Privacy Protection Act of 1988</vt:lpstr>
      <vt:lpstr>PowerPoint Presentation</vt:lpstr>
      <vt:lpstr>Entropy and identity</vt:lpstr>
      <vt:lpstr>What is PII anyway?</vt:lpstr>
      <vt:lpstr>Takeaways</vt:lpstr>
      <vt:lpstr>This course</vt:lpstr>
      <vt:lpstr>Logic and languages</vt:lpstr>
      <vt:lpstr>Learning objectives</vt:lpstr>
      <vt:lpstr>Logistics</vt:lpstr>
      <vt:lpstr>Grading</vt:lpstr>
      <vt:lpstr>Written homework (35%)</vt:lpstr>
      <vt:lpstr>Labs (35%)</vt:lpstr>
      <vt:lpstr>Quizzes (15%)</vt:lpstr>
      <vt:lpstr>Final Exam (15%)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15-316: Software Foundations of Security and Privacy</dc:title>
  <dc:creator>Matt Fredrikson</dc:creator>
  <cp:lastModifiedBy>Matt Fredrikson</cp:lastModifiedBy>
  <cp:revision>18</cp:revision>
  <dcterms:created xsi:type="dcterms:W3CDTF">2022-08-29T14:06:33Z</dcterms:created>
  <dcterms:modified xsi:type="dcterms:W3CDTF">2022-08-29T20:55:51Z</dcterms:modified>
</cp:coreProperties>
</file>