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7"/>
  </p:notesMasterIdLst>
  <p:sldIdLst>
    <p:sldId id="256" r:id="rId3"/>
    <p:sldId id="258" r:id="rId4"/>
    <p:sldId id="578" r:id="rId5"/>
    <p:sldId id="583" r:id="rId6"/>
    <p:sldId id="590" r:id="rId7"/>
    <p:sldId id="262" r:id="rId8"/>
    <p:sldId id="595" r:id="rId9"/>
    <p:sldId id="265" r:id="rId10"/>
    <p:sldId id="266" r:id="rId11"/>
    <p:sldId id="267" r:id="rId12"/>
    <p:sldId id="268" r:id="rId13"/>
    <p:sldId id="269" r:id="rId14"/>
    <p:sldId id="597" r:id="rId15"/>
    <p:sldId id="598" r:id="rId16"/>
    <p:sldId id="270" r:id="rId17"/>
    <p:sldId id="271" r:id="rId18"/>
    <p:sldId id="600" r:id="rId19"/>
    <p:sldId id="601" r:id="rId20"/>
    <p:sldId id="556" r:id="rId21"/>
    <p:sldId id="557" r:id="rId22"/>
    <p:sldId id="559" r:id="rId23"/>
    <p:sldId id="560" r:id="rId24"/>
    <p:sldId id="603" r:id="rId25"/>
    <p:sldId id="604" r:id="rId26"/>
    <p:sldId id="561" r:id="rId27"/>
    <p:sldId id="606" r:id="rId28"/>
    <p:sldId id="610" r:id="rId29"/>
    <p:sldId id="563" r:id="rId30"/>
    <p:sldId id="564" r:id="rId31"/>
    <p:sldId id="565" r:id="rId32"/>
    <p:sldId id="566" r:id="rId33"/>
    <p:sldId id="567" r:id="rId34"/>
    <p:sldId id="614" r:id="rId35"/>
    <p:sldId id="5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1163" autoAdjust="0"/>
  </p:normalViewPr>
  <p:slideViewPr>
    <p:cSldViewPr snapToGrid="0">
      <p:cViewPr varScale="1">
        <p:scale>
          <a:sx n="73" d="100"/>
          <a:sy n="73" d="100"/>
        </p:scale>
        <p:origin x="101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6CCF-EA9A-46FC-884B-5E74142175A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B08E-2DF8-438E-AA0C-BC9BC293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</a:t>
            </a:r>
            <a:r>
              <a:rPr lang="en-US" baseline="0" dirty="0"/>
              <a:t> about </a:t>
            </a:r>
            <a:r>
              <a:rPr lang="en-US" baseline="0" dirty="0" err="1"/>
              <a:t>gcc</a:t>
            </a:r>
            <a:r>
              <a:rPr lang="en-US" baseline="0" dirty="0"/>
              <a:t> command line arguments -- -z </a:t>
            </a:r>
            <a:r>
              <a:rPr lang="en-US" baseline="0" dirty="0" err="1"/>
              <a:t>execstack</a:t>
            </a:r>
            <a:r>
              <a:rPr lang="en-US" baseline="0" dirty="0"/>
              <a:t> and –</a:t>
            </a:r>
            <a:r>
              <a:rPr lang="en-US" baseline="0" dirty="0" err="1"/>
              <a:t>fno</a:t>
            </a:r>
            <a:r>
              <a:rPr lang="en-US" baseline="0" dirty="0"/>
              <a:t>-stack-protector.  </a:t>
            </a:r>
            <a:r>
              <a:rPr lang="en-US" baseline="0" dirty="0" err="1"/>
              <a:t>Buf</a:t>
            </a:r>
            <a:r>
              <a:rPr lang="en-US" baseline="0" dirty="0"/>
              <a:t> and </a:t>
            </a:r>
            <a:r>
              <a:rPr lang="en-US" baseline="0" dirty="0" err="1"/>
              <a:t>argv</a:t>
            </a:r>
            <a:r>
              <a:rPr lang="en-US" baseline="0" dirty="0"/>
              <a:t> are pointers .. Hence the arrows </a:t>
            </a:r>
            <a:r>
              <a:rPr lang="en-US" baseline="0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B08E-2DF8-438E-AA0C-BC9BC2934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</a:t>
            </a:r>
            <a:r>
              <a:rPr lang="en-US" baseline="0" dirty="0"/>
              <a:t> about </a:t>
            </a:r>
            <a:r>
              <a:rPr lang="en-US" baseline="0" dirty="0" err="1"/>
              <a:t>gcc</a:t>
            </a:r>
            <a:r>
              <a:rPr lang="en-US" baseline="0" dirty="0"/>
              <a:t> command line arguments -- -z </a:t>
            </a:r>
            <a:r>
              <a:rPr lang="en-US" baseline="0" dirty="0" err="1"/>
              <a:t>execstack</a:t>
            </a:r>
            <a:r>
              <a:rPr lang="en-US" baseline="0" dirty="0"/>
              <a:t> and –</a:t>
            </a:r>
            <a:r>
              <a:rPr lang="en-US" baseline="0" dirty="0" err="1"/>
              <a:t>fno</a:t>
            </a:r>
            <a:r>
              <a:rPr lang="en-US" baseline="0" dirty="0"/>
              <a:t>-stack-protector.  </a:t>
            </a:r>
            <a:r>
              <a:rPr lang="en-US" baseline="0" dirty="0" err="1"/>
              <a:t>Buf</a:t>
            </a:r>
            <a:r>
              <a:rPr lang="en-US" baseline="0" dirty="0"/>
              <a:t> and </a:t>
            </a:r>
            <a:r>
              <a:rPr lang="en-US" baseline="0" dirty="0" err="1"/>
              <a:t>argv</a:t>
            </a:r>
            <a:r>
              <a:rPr lang="en-US" baseline="0" dirty="0"/>
              <a:t> are pointers .. Hence the arrows </a:t>
            </a:r>
            <a:r>
              <a:rPr lang="en-US" baseline="0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B08E-2DF8-438E-AA0C-BC9BC29349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</a:t>
            </a:r>
            <a:r>
              <a:rPr lang="en-US" baseline="0" dirty="0"/>
              <a:t> about </a:t>
            </a:r>
            <a:r>
              <a:rPr lang="en-US" baseline="0" dirty="0" err="1"/>
              <a:t>gcc</a:t>
            </a:r>
            <a:r>
              <a:rPr lang="en-US" baseline="0" dirty="0"/>
              <a:t> command line arguments -- -z </a:t>
            </a:r>
            <a:r>
              <a:rPr lang="en-US" baseline="0" dirty="0" err="1"/>
              <a:t>execstack</a:t>
            </a:r>
            <a:r>
              <a:rPr lang="en-US" baseline="0" dirty="0"/>
              <a:t> and –</a:t>
            </a:r>
            <a:r>
              <a:rPr lang="en-US" baseline="0" dirty="0" err="1"/>
              <a:t>fno</a:t>
            </a:r>
            <a:r>
              <a:rPr lang="en-US" baseline="0" dirty="0"/>
              <a:t>-stack-protector.  </a:t>
            </a:r>
            <a:r>
              <a:rPr lang="en-US" baseline="0" dirty="0" err="1"/>
              <a:t>Buf</a:t>
            </a:r>
            <a:r>
              <a:rPr lang="en-US" baseline="0" dirty="0"/>
              <a:t> and </a:t>
            </a:r>
            <a:r>
              <a:rPr lang="en-US" baseline="0" dirty="0" err="1"/>
              <a:t>argv</a:t>
            </a:r>
            <a:r>
              <a:rPr lang="en-US" baseline="0" dirty="0"/>
              <a:t> are pointers .. Hence the arrows </a:t>
            </a:r>
            <a:r>
              <a:rPr lang="en-US" baseline="0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B08E-2DF8-438E-AA0C-BC9BC2934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6539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470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6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394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6F8B2B3-EE06-AB43-9ED3-38E55AB48ECD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7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7C40E90-3C3A-944B-AFBD-054036255D98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6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09600" y="3034508"/>
            <a:ext cx="9268365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56966" y="1524001"/>
            <a:ext cx="9268365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0D803BE-16E3-3E4B-9854-78CFFDCAEB04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3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85840" y="2013343"/>
            <a:ext cx="9268365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85840" y="2919414"/>
            <a:ext cx="9268365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B3969FE-4B34-B049-BCE9-A20EA7BB5F51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92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600" y="1447800"/>
            <a:ext cx="53848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7600" y="1447800"/>
            <a:ext cx="53848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A7F3-9170-2F46-890B-2EF0D128687F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00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35114"/>
            <a:ext cx="5386917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1981201"/>
            <a:ext cx="5386917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3368" y="1535114"/>
            <a:ext cx="5389033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93368" y="1981201"/>
            <a:ext cx="5389033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380CE7DE-6C30-BD49-9AB5-5213ECC8CDE2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70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9A9B98B-80E7-D543-9743-08946EFCEADF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0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10A8E18-1EE2-D74B-9F77-5ED97C82A651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6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AD51CFF-9413-1B4C-89B0-78A3B0600ECC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1FEBEE9-B2A7-814F-9144-4F1BED35A8FC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8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71EA743-0EDB-FA4C-BB19-4FBEA94DD929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7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D8C7B1F-A5AF-AE44-8184-49E849F16B68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4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26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215B602-B482-4EAD-8816-690F19C21E87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9247234-5FE3-4C83-B802-C0ACD4C1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16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9F5F1660-A390-474B-B887-196F0008C8E8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65600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2456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8.xml"/><Relationship Id="rId7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0.xml"/><Relationship Id="rId10" Type="http://schemas.openxmlformats.org/officeDocument/2006/relationships/image" Target="../media/image4.png"/><Relationship Id="rId4" Type="http://schemas.openxmlformats.org/officeDocument/2006/relationships/tags" Target="../tags/tag69.xml"/><Relationship Id="rId9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0AC-629F-8470-469A-16439979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4552" y="2743200"/>
            <a:ext cx="4841479" cy="2386584"/>
          </a:xfrm>
        </p:spPr>
        <p:txBody>
          <a:bodyPr/>
          <a:lstStyle/>
          <a:p>
            <a:r>
              <a:rPr lang="en-US" dirty="0"/>
              <a:t>Lecture 2: Safety &amp; Proof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F02C7-FD5F-DF26-320B-CD6BA1ACA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“123456”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B91D2A-4298-8328-F141-5CDEEC69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43975"/>
              </p:ext>
            </p:extLst>
          </p:nvPr>
        </p:nvGraphicFramePr>
        <p:xfrm>
          <a:off x="8476180" y="1354293"/>
          <a:ext cx="1461558" cy="4817544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09FBA-1509-2C58-3C13-3EEF749C12C4}"/>
              </a:ext>
            </a:extLst>
          </p:cNvPr>
          <p:cNvGrpSpPr/>
          <p:nvPr/>
        </p:nvGrpSpPr>
        <p:grpSpPr>
          <a:xfrm>
            <a:off x="9958423" y="5971830"/>
            <a:ext cx="1006456" cy="369332"/>
            <a:chOff x="7959243" y="3429000"/>
            <a:chExt cx="100645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CAB9F8-77DA-01FF-95C7-D0BEE4BEDFE4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7A56CD-834C-70AA-0288-D591460849BE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447C78-303B-8C42-9121-946736D9F4AF}"/>
              </a:ext>
            </a:extLst>
          </p:cNvPr>
          <p:cNvGraphicFramePr>
            <a:graphicFrameLocks noGrp="1"/>
          </p:cNvGraphicFramePr>
          <p:nvPr/>
        </p:nvGraphicFramePr>
        <p:xfrm>
          <a:off x="6392286" y="4774114"/>
          <a:ext cx="1610195" cy="1373475"/>
        </p:xfrm>
        <a:graphic>
          <a:graphicData uri="http://schemas.openxmlformats.org/drawingml/2006/table">
            <a:tbl>
              <a:tblPr firstRow="1" bandRow="1"/>
              <a:tblGrid>
                <a:gridCol w="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Reg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Value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rax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rdi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3299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26649DB0-0A37-86BE-052D-6203DFFB08FD}"/>
              </a:ext>
            </a:extLst>
          </p:cNvPr>
          <p:cNvGrpSpPr/>
          <p:nvPr/>
        </p:nvGrpSpPr>
        <p:grpSpPr>
          <a:xfrm>
            <a:off x="9955476" y="2699257"/>
            <a:ext cx="1032104" cy="491266"/>
            <a:chOff x="7959243" y="3429000"/>
            <a:chExt cx="1032104" cy="4912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0868D-EC99-725C-B17D-9FC14B091DFA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6FF18E-986F-E00F-4E69-F975D2EC5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C1225-C321-5C1C-3C82-BBFC7A6D1AF7}"/>
              </a:ext>
            </a:extLst>
          </p:cNvPr>
          <p:cNvCxnSpPr>
            <a:cxnSpLocks/>
          </p:cNvCxnSpPr>
          <p:nvPr/>
        </p:nvCxnSpPr>
        <p:spPr>
          <a:xfrm flipV="1">
            <a:off x="10127854" y="3247164"/>
            <a:ext cx="0" cy="9322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B6FB8-B813-713F-64B0-96ABF5F3FD18}"/>
              </a:ext>
            </a:extLst>
          </p:cNvPr>
          <p:cNvCxnSpPr>
            <a:cxnSpLocks/>
          </p:cNvCxnSpPr>
          <p:nvPr/>
        </p:nvCxnSpPr>
        <p:spPr>
          <a:xfrm>
            <a:off x="10127854" y="4657137"/>
            <a:ext cx="0" cy="1511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CDF7CC-7F3F-CE56-DED3-E938C5293253}"/>
              </a:ext>
            </a:extLst>
          </p:cNvPr>
          <p:cNvSpPr txBox="1"/>
          <p:nvPr/>
        </p:nvSpPr>
        <p:spPr>
          <a:xfrm>
            <a:off x="9900539" y="4223608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/>
              </a:rPr>
              <a:t>0x50 bytes</a:t>
            </a:r>
          </a:p>
        </p:txBody>
      </p:sp>
      <p:cxnSp>
        <p:nvCxnSpPr>
          <p:cNvPr id="28" name="Curved Connector 18">
            <a:extLst>
              <a:ext uri="{FF2B5EF4-FFF2-40B4-BE49-F238E27FC236}">
                <a16:creationId xmlns:a16="http://schemas.microsoft.com/office/drawing/2014/main" id="{891A9D09-CC1D-EBA4-E5E9-CCAC90290576}"/>
              </a:ext>
            </a:extLst>
          </p:cNvPr>
          <p:cNvCxnSpPr>
            <a:cxnSpLocks/>
          </p:cNvCxnSpPr>
          <p:nvPr/>
        </p:nvCxnSpPr>
        <p:spPr>
          <a:xfrm flipV="1">
            <a:off x="8002481" y="5410382"/>
            <a:ext cx="473699" cy="194515"/>
          </a:xfrm>
          <a:prstGeom prst="curved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643CA5-4112-6D0B-BCEB-56FC184D340E}"/>
              </a:ext>
            </a:extLst>
          </p:cNvPr>
          <p:cNvSpPr txBox="1"/>
          <p:nvPr/>
        </p:nvSpPr>
        <p:spPr>
          <a:xfrm rot="16200000">
            <a:off x="8192481" y="4258399"/>
            <a:ext cx="202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123456\0</a:t>
            </a:r>
          </a:p>
        </p:txBody>
      </p:sp>
    </p:spTree>
    <p:extLst>
      <p:ext uri="{BB962C8B-B14F-4D97-AF65-F5344CB8AC3E}">
        <p14:creationId xmlns:p14="http://schemas.microsoft.com/office/powerpoint/2010/main" val="214428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“A”x72 + “\</a:t>
            </a:r>
            <a:r>
              <a:rPr lang="en-US" sz="3600" dirty="0" err="1"/>
              <a:t>xEF</a:t>
            </a:r>
            <a:r>
              <a:rPr lang="en-US" sz="3600" dirty="0"/>
              <a:t>\</a:t>
            </a:r>
            <a:r>
              <a:rPr lang="en-US" sz="3600" dirty="0" err="1"/>
              <a:t>xBE</a:t>
            </a:r>
            <a:r>
              <a:rPr lang="en-US" sz="3600" dirty="0"/>
              <a:t>\</a:t>
            </a:r>
            <a:r>
              <a:rPr lang="en-US" sz="3600" dirty="0" err="1"/>
              <a:t>xAD</a:t>
            </a:r>
            <a:r>
              <a:rPr lang="en-US" sz="3600" dirty="0"/>
              <a:t>\</a:t>
            </a:r>
            <a:r>
              <a:rPr lang="en-US" sz="3600" dirty="0" err="1"/>
              <a:t>xDE</a:t>
            </a:r>
            <a:r>
              <a:rPr lang="en-US" sz="3600" dirty="0"/>
              <a:t>\x00\x00\x00\x00”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B91D2A-4298-8328-F141-5CDEEC697ADE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0211997"/>
              </p:ext>
            </p:extLst>
          </p:nvPr>
        </p:nvGraphicFramePr>
        <p:xfrm>
          <a:off x="8476180" y="1354293"/>
          <a:ext cx="1461558" cy="4817544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0x0..0DEADBEEF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09FBA-1509-2C58-3C13-3EEF749C12C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958423" y="5971830"/>
            <a:ext cx="1006456" cy="369332"/>
            <a:chOff x="7959243" y="3429000"/>
            <a:chExt cx="100645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CAB9F8-77DA-01FF-95C7-D0BEE4BEDFE4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7A56CD-834C-70AA-0288-D591460849BE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447C78-303B-8C42-9121-946736D9F4AF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392286" y="4774114"/>
          <a:ext cx="1610195" cy="1373475"/>
        </p:xfrm>
        <a:graphic>
          <a:graphicData uri="http://schemas.openxmlformats.org/drawingml/2006/table">
            <a:tbl>
              <a:tblPr firstRow="1" bandRow="1"/>
              <a:tblGrid>
                <a:gridCol w="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Reg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Value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rax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rdi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3299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26649DB0-0A37-86BE-052D-6203DFFB08F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55476" y="2699257"/>
            <a:ext cx="1032104" cy="491266"/>
            <a:chOff x="7959243" y="3429000"/>
            <a:chExt cx="1032104" cy="4912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0868D-EC99-725C-B17D-9FC14B091DFA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6FF18E-986F-E00F-4E69-F975D2EC5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C1225-C321-5C1C-3C82-BBFC7A6D1AF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V="1">
            <a:off x="10127854" y="3247164"/>
            <a:ext cx="0" cy="9322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B6FB8-B813-713F-64B0-96ABF5F3FD18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0127854" y="4657137"/>
            <a:ext cx="0" cy="1511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CDF7CC-7F3F-CE56-DED3-E938C529325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900539" y="4223608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/>
              </a:rPr>
              <a:t>0x50 bytes</a:t>
            </a:r>
          </a:p>
        </p:txBody>
      </p:sp>
      <p:cxnSp>
        <p:nvCxnSpPr>
          <p:cNvPr id="28" name="Curved Connector 18">
            <a:extLst>
              <a:ext uri="{FF2B5EF4-FFF2-40B4-BE49-F238E27FC236}">
                <a16:creationId xmlns:a16="http://schemas.microsoft.com/office/drawing/2014/main" id="{891A9D09-CC1D-EBA4-E5E9-CCAC90290576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V="1">
            <a:off x="8002481" y="5410382"/>
            <a:ext cx="473699" cy="194515"/>
          </a:xfrm>
          <a:prstGeom prst="curved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342FF9-7FAD-CF30-FCD6-B820DF28BBA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 rot="16200000">
            <a:off x="8173883" y="4261708"/>
            <a:ext cx="20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AAAA…(64 total)</a:t>
            </a:r>
          </a:p>
        </p:txBody>
      </p:sp>
    </p:spTree>
    <p:extLst>
      <p:ext uri="{BB962C8B-B14F-4D97-AF65-F5344CB8AC3E}">
        <p14:creationId xmlns:p14="http://schemas.microsoft.com/office/powerpoint/2010/main" val="36033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2CFA7-4CD2-2E83-DF85-1F4763E377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9644" y="5846331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4955443-BD96-331F-D0E7-70014B8754A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75264195"/>
              </p:ext>
            </p:extLst>
          </p:nvPr>
        </p:nvGraphicFramePr>
        <p:xfrm>
          <a:off x="8640872" y="1237024"/>
          <a:ext cx="1461558" cy="4860305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18E481A-A5F6-1D0B-F339-F36F634FD04E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79039804"/>
              </p:ext>
            </p:extLst>
          </p:nvPr>
        </p:nvGraphicFramePr>
        <p:xfrm>
          <a:off x="8640872" y="1237024"/>
          <a:ext cx="1461558" cy="1878991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92BBE78E-FDEE-84BB-4A5E-8B6D0BAFC1A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20168" y="2581988"/>
            <a:ext cx="1032104" cy="491266"/>
            <a:chOff x="7959243" y="3429000"/>
            <a:chExt cx="1032104" cy="491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93B3CA-0D04-7DAA-208D-9DFC1E4EE100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61970B-2EF1-5F9E-C5C4-DBBE058F9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200720-1B88-0BEB-9E9D-87F601B1D16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242179" y="1975790"/>
            <a:ext cx="1367569" cy="1097464"/>
            <a:chOff x="5261831" y="2221468"/>
            <a:chExt cx="1367569" cy="10974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12954A-6DAF-1EE1-F420-7C3623E3448F}"/>
                </a:ext>
              </a:extLst>
            </p:cNvPr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corrupted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CBAB67-0E8D-DEAE-4D6C-1C1DB381657E}"/>
                </a:ext>
              </a:extLst>
            </p:cNvPr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ECE218-1F14-2E55-BF2E-8ED4BEFB6096}"/>
                </a:ext>
              </a:extLst>
            </p:cNvPr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B2440-4EA9-596C-3199-73655CAD422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6969" y="2347874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sp>
        <p:nvSpPr>
          <p:cNvPr id="54" name="Folded Corner 31">
            <a:extLst>
              <a:ext uri="{FF2B5EF4-FFF2-40B4-BE49-F238E27FC236}">
                <a16:creationId xmlns:a16="http://schemas.microsoft.com/office/drawing/2014/main" id="{C841E457-AE9E-3F36-F4D4-656D87ABE5F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807812" y="3685006"/>
            <a:ext cx="2819400" cy="1322308"/>
          </a:xfrm>
          <a:prstGeom prst="foldedCorner">
            <a:avLst/>
          </a:prstGeom>
          <a:solidFill>
            <a:srgbClr val="009446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13716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leave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mov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rsp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pop 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FD100B-AE02-1AD0-672B-9ADBF16C948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45816" y="5881019"/>
            <a:ext cx="1006456" cy="369332"/>
            <a:chOff x="7959243" y="3429000"/>
            <a:chExt cx="1006456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9CDEFE-8532-790F-D875-7530619FDE6B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5138FC6-6BD0-365D-574F-2483941ABC1F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F07DD7-BB8B-654D-BC17-1CA0FC711D13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0292546" y="3129895"/>
            <a:ext cx="0" cy="9322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28CE3-BA22-391E-7553-5BF0C6917C8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0292546" y="4539868"/>
            <a:ext cx="0" cy="1511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CE0653-570B-2EA6-E533-B188968AF2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065231" y="4106339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/>
              </a:rPr>
              <a:t>0x50 bytes</a:t>
            </a:r>
          </a:p>
        </p:txBody>
      </p:sp>
    </p:spTree>
    <p:extLst>
      <p:ext uri="{BB962C8B-B14F-4D97-AF65-F5344CB8AC3E}">
        <p14:creationId xmlns:p14="http://schemas.microsoft.com/office/powerpoint/2010/main" val="160658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2CFA7-4CD2-2E83-DF85-1F4763E377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9644" y="5846331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4955443-BD96-331F-D0E7-70014B8754A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75264195"/>
              </p:ext>
            </p:extLst>
          </p:nvPr>
        </p:nvGraphicFramePr>
        <p:xfrm>
          <a:off x="8640872" y="1237024"/>
          <a:ext cx="1461558" cy="4860305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18E481A-A5F6-1D0B-F339-F36F634FD04E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79039804"/>
              </p:ext>
            </p:extLst>
          </p:nvPr>
        </p:nvGraphicFramePr>
        <p:xfrm>
          <a:off x="8640872" y="1237024"/>
          <a:ext cx="1461558" cy="1878991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BF6AAD0-D333-094E-04CF-C8BF5BE5D78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23115" y="2900256"/>
            <a:ext cx="1006456" cy="369332"/>
            <a:chOff x="7959243" y="3429000"/>
            <a:chExt cx="100645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990185-2043-364C-C650-83371AB60EEE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9AFA11-E681-323C-5E3C-45D2D9C38DB4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BBE78E-FDEE-84BB-4A5E-8B6D0BAFC1A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20168" y="2581988"/>
            <a:ext cx="1032104" cy="491266"/>
            <a:chOff x="7959243" y="3429000"/>
            <a:chExt cx="1032104" cy="491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93B3CA-0D04-7DAA-208D-9DFC1E4EE100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61970B-2EF1-5F9E-C5C4-DBBE058F9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200720-1B88-0BEB-9E9D-87F601B1D16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242179" y="1975790"/>
            <a:ext cx="1367569" cy="1097464"/>
            <a:chOff x="5261831" y="2221468"/>
            <a:chExt cx="1367569" cy="10974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12954A-6DAF-1EE1-F420-7C3623E3448F}"/>
                </a:ext>
              </a:extLst>
            </p:cNvPr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corrupted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CBAB67-0E8D-DEAE-4D6C-1C1DB381657E}"/>
                </a:ext>
              </a:extLst>
            </p:cNvPr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ECE218-1F14-2E55-BF2E-8ED4BEFB6096}"/>
                </a:ext>
              </a:extLst>
            </p:cNvPr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B2440-4EA9-596C-3199-73655CAD422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6969" y="2347874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sp>
        <p:nvSpPr>
          <p:cNvPr id="54" name="Folded Corner 31">
            <a:extLst>
              <a:ext uri="{FF2B5EF4-FFF2-40B4-BE49-F238E27FC236}">
                <a16:creationId xmlns:a16="http://schemas.microsoft.com/office/drawing/2014/main" id="{C841E457-AE9E-3F36-F4D4-656D87ABE5F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07812" y="3685006"/>
            <a:ext cx="2819400" cy="1322308"/>
          </a:xfrm>
          <a:prstGeom prst="foldedCorner">
            <a:avLst/>
          </a:prstGeom>
          <a:solidFill>
            <a:srgbClr val="009446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13716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leave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mov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rsp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pop 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F07DD7-BB8B-654D-BC17-1CA0FC711D13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V="1">
            <a:off x="10292546" y="3129895"/>
            <a:ext cx="0" cy="9322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E28CE3-BA22-391E-7553-5BF0C6917C8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10292546" y="4539868"/>
            <a:ext cx="0" cy="1511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CE0653-570B-2EA6-E533-B188968AF2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065231" y="4106339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/>
              </a:rPr>
              <a:t>0x50 bytes</a:t>
            </a:r>
          </a:p>
        </p:txBody>
      </p:sp>
    </p:spTree>
    <p:extLst>
      <p:ext uri="{BB962C8B-B14F-4D97-AF65-F5344CB8AC3E}">
        <p14:creationId xmlns:p14="http://schemas.microsoft.com/office/powerpoint/2010/main" val="162104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2CFA7-4CD2-2E83-DF85-1F4763E377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9644" y="5846331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18E481A-A5F6-1D0B-F339-F36F634FD04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79039804"/>
              </p:ext>
            </p:extLst>
          </p:nvPr>
        </p:nvGraphicFramePr>
        <p:xfrm>
          <a:off x="8640872" y="1237024"/>
          <a:ext cx="1461558" cy="1878991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AAAAAAAA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BF6AAD0-D333-094E-04CF-C8BF5BE5D78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23115" y="2900256"/>
            <a:ext cx="1006456" cy="369332"/>
            <a:chOff x="7959243" y="3429000"/>
            <a:chExt cx="100645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990185-2043-364C-C650-83371AB60EEE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9AFA11-E681-323C-5E3C-45D2D9C38DB4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BBE78E-FDEE-84BB-4A5E-8B6D0BAFC1A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20168" y="2581988"/>
            <a:ext cx="1032104" cy="491266"/>
            <a:chOff x="7959243" y="3429000"/>
            <a:chExt cx="1032104" cy="491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93B3CA-0D04-7DAA-208D-9DFC1E4EE100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61970B-2EF1-5F9E-C5C4-DBBE058F9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200720-1B88-0BEB-9E9D-87F601B1D16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242179" y="1975790"/>
            <a:ext cx="1367569" cy="1097464"/>
            <a:chOff x="5261831" y="2221468"/>
            <a:chExt cx="1367569" cy="10974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12954A-6DAF-1EE1-F420-7C3623E3448F}"/>
                </a:ext>
              </a:extLst>
            </p:cNvPr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corrupted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CBAB67-0E8D-DEAE-4D6C-1C1DB381657E}"/>
                </a:ext>
              </a:extLst>
            </p:cNvPr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ECE218-1F14-2E55-BF2E-8ED4BEFB6096}"/>
                </a:ext>
              </a:extLst>
            </p:cNvPr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B2440-4EA9-596C-3199-73655CAD422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6969" y="2347874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sp>
        <p:nvSpPr>
          <p:cNvPr id="54" name="Folded Corner 31">
            <a:extLst>
              <a:ext uri="{FF2B5EF4-FFF2-40B4-BE49-F238E27FC236}">
                <a16:creationId xmlns:a16="http://schemas.microsoft.com/office/drawing/2014/main" id="{C841E457-AE9E-3F36-F4D4-656D87ABE5F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807812" y="3685006"/>
            <a:ext cx="2819400" cy="1322308"/>
          </a:xfrm>
          <a:prstGeom prst="foldedCorner">
            <a:avLst/>
          </a:prstGeom>
          <a:solidFill>
            <a:srgbClr val="009446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13716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leave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mov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,%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rsp</a:t>
            </a:r>
            <a:endParaRPr kumimoji="0" lang="en-US" sz="2000" b="0" i="0" u="sng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pop 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080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2CFA7-4CD2-2E83-DF85-1F4763E3776E}"/>
              </a:ext>
            </a:extLst>
          </p:cNvPr>
          <p:cNvSpPr/>
          <p:nvPr/>
        </p:nvSpPr>
        <p:spPr>
          <a:xfrm>
            <a:off x="779644" y="5846331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D5091E-9AB7-B6C9-2594-1D5581D11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36882"/>
              </p:ext>
            </p:extLst>
          </p:nvPr>
        </p:nvGraphicFramePr>
        <p:xfrm>
          <a:off x="8495670" y="1297672"/>
          <a:ext cx="1461558" cy="1511745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03A134AA-1834-07EE-32D8-B73A265E33E2}"/>
              </a:ext>
            </a:extLst>
          </p:cNvPr>
          <p:cNvGrpSpPr/>
          <p:nvPr/>
        </p:nvGrpSpPr>
        <p:grpSpPr>
          <a:xfrm>
            <a:off x="9977913" y="2605529"/>
            <a:ext cx="1006456" cy="369332"/>
            <a:chOff x="7959243" y="3429000"/>
            <a:chExt cx="1006456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F1D0F6-3298-8D17-ED95-1E4B192B1384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A177E8-3B76-46B9-6D58-E3A3AC70AF0E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32631B-350F-CCAC-77AF-4000F2DCAF63}"/>
              </a:ext>
            </a:extLst>
          </p:cNvPr>
          <p:cNvGrpSpPr/>
          <p:nvPr/>
        </p:nvGrpSpPr>
        <p:grpSpPr>
          <a:xfrm>
            <a:off x="7096977" y="2036438"/>
            <a:ext cx="1367569" cy="728081"/>
            <a:chOff x="5261831" y="2221468"/>
            <a:chExt cx="1367569" cy="7280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E515BF-B084-DFA9-75A2-DDC259761E1D}"/>
                </a:ext>
              </a:extLst>
            </p:cNvPr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corrupted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784F1B-AABF-058D-6CA3-201FB3941C73}"/>
                </a:ext>
              </a:extLst>
            </p:cNvPr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mbria"/>
                </a:rPr>
                <a:t>overwritten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43A65F-EF72-7748-C50C-7D8B127BE6D8}"/>
              </a:ext>
            </a:extLst>
          </p:cNvPr>
          <p:cNvSpPr txBox="1"/>
          <p:nvPr/>
        </p:nvSpPr>
        <p:spPr>
          <a:xfrm>
            <a:off x="8481767" y="2408522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sp>
        <p:nvSpPr>
          <p:cNvPr id="23" name="Folded Corner 20">
            <a:extLst>
              <a:ext uri="{FF2B5EF4-FFF2-40B4-BE49-F238E27FC236}">
                <a16:creationId xmlns:a16="http://schemas.microsoft.com/office/drawing/2014/main" id="{6E556934-7C64-B242-C25D-689BAD296FEB}"/>
              </a:ext>
            </a:extLst>
          </p:cNvPr>
          <p:cNvSpPr/>
          <p:nvPr/>
        </p:nvSpPr>
        <p:spPr>
          <a:xfrm>
            <a:off x="7809616" y="3147287"/>
            <a:ext cx="2819400" cy="477500"/>
          </a:xfrm>
          <a:prstGeom prst="foldedCorner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45720" rtlCol="0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AAAAAAAA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</p:txBody>
      </p:sp>
      <p:sp>
        <p:nvSpPr>
          <p:cNvPr id="24" name="Folded Corner 16">
            <a:extLst>
              <a:ext uri="{FF2B5EF4-FFF2-40B4-BE49-F238E27FC236}">
                <a16:creationId xmlns:a16="http://schemas.microsoft.com/office/drawing/2014/main" id="{903B7A61-6636-457A-8E8E-E14D6939DB82}"/>
              </a:ext>
            </a:extLst>
          </p:cNvPr>
          <p:cNvSpPr/>
          <p:nvPr/>
        </p:nvSpPr>
        <p:spPr>
          <a:xfrm>
            <a:off x="6662610" y="3745654"/>
            <a:ext cx="2819400" cy="1322308"/>
          </a:xfrm>
          <a:prstGeom prst="foldedCorner">
            <a:avLst/>
          </a:prstGeom>
          <a:solidFill>
            <a:srgbClr val="009446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137160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leave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mov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,%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pop %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02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353ED-B962-D0EC-8110-E0495EB382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3701" y="6148164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811D67C-3738-9DC9-EAF1-840E6141B12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5036576"/>
              </p:ext>
            </p:extLst>
          </p:nvPr>
        </p:nvGraphicFramePr>
        <p:xfrm>
          <a:off x="8522270" y="1327990"/>
          <a:ext cx="1461558" cy="1511745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275E129-8D79-7601-A862-A14BBBB0E40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508367" y="2438840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0E9A445-77E9-1A83-029F-F0325D9BAD0F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46199011"/>
              </p:ext>
            </p:extLst>
          </p:nvPr>
        </p:nvGraphicFramePr>
        <p:xfrm>
          <a:off x="8522270" y="1327990"/>
          <a:ext cx="1461558" cy="1101738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8B03B0A-4E8E-1B2D-8636-27AF98D8E77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292199" y="2066756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corrupted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76D58-997A-C9C9-FE3D-6E5E04A916B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123577" y="2425505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overwritten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442832-238F-E0A7-8798-EE3DE31B37F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004513" y="2635847"/>
            <a:ext cx="1006456" cy="369332"/>
            <a:chOff x="7959243" y="3429000"/>
            <a:chExt cx="1006456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3C61D6-4BDF-32EC-3111-74B1183A6745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A11DE8-E7C3-3B5E-55F7-4AD5D4ED74FA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2875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353ED-B962-D0EC-8110-E0495EB382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3701" y="6148164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811D67C-3738-9DC9-EAF1-840E6141B12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5036576"/>
              </p:ext>
            </p:extLst>
          </p:nvPr>
        </p:nvGraphicFramePr>
        <p:xfrm>
          <a:off x="8522270" y="1327990"/>
          <a:ext cx="1461558" cy="1511745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275E129-8D79-7601-A862-A14BBBB0E40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508367" y="2438840"/>
            <a:ext cx="1474944" cy="379575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noAutofit/>
          </a:bodyPr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ambria"/>
              </a:rPr>
              <a:t>0x0..0DEADBEEF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0E9A445-77E9-1A83-029F-F0325D9BAD0F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46199011"/>
              </p:ext>
            </p:extLst>
          </p:nvPr>
        </p:nvGraphicFramePr>
        <p:xfrm>
          <a:off x="8522270" y="1327990"/>
          <a:ext cx="1461558" cy="1101738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4D6AB9E-0C03-2839-D1ED-0DE90A2EC90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04513" y="2238952"/>
            <a:ext cx="1006456" cy="369332"/>
            <a:chOff x="7959243" y="3429000"/>
            <a:chExt cx="100645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A3A7EE-89F7-FACD-0FA0-CFFA16001369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2E3100-F115-741B-E423-628347C71205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B03B0A-4E8E-1B2D-8636-27AF98D8E77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292199" y="2066756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corrupted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76D58-997A-C9C9-FE3D-6E5E04A916B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123577" y="2425505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overwritten</a:t>
            </a:r>
          </a:p>
        </p:txBody>
      </p:sp>
    </p:spTree>
    <p:extLst>
      <p:ext uri="{BB962C8B-B14F-4D97-AF65-F5344CB8AC3E}">
        <p14:creationId xmlns:p14="http://schemas.microsoft.com/office/powerpoint/2010/main" val="230983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Frame teardown, part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353ED-B962-D0EC-8110-E0495EB382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3701" y="6148164"/>
            <a:ext cx="3830755" cy="250998"/>
          </a:xfrm>
          <a:prstGeom prst="rect">
            <a:avLst/>
          </a:prstGeom>
          <a:noFill/>
          <a:ln w="28575" cap="flat" cmpd="sng" algn="ctr">
            <a:solidFill>
              <a:srgbClr val="A32D1F"/>
            </a:solidFill>
            <a:prstDash val="solid"/>
          </a:ln>
          <a:effectLst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0E9A445-77E9-1A83-029F-F0325D9BAD0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46199011"/>
              </p:ext>
            </p:extLst>
          </p:nvPr>
        </p:nvGraphicFramePr>
        <p:xfrm>
          <a:off x="8522270" y="1327990"/>
          <a:ext cx="1461558" cy="1101738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4D6AB9E-0C03-2839-D1ED-0DE90A2EC9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04513" y="2238952"/>
            <a:ext cx="1006456" cy="369332"/>
            <a:chOff x="7959243" y="3429000"/>
            <a:chExt cx="100645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A3A7EE-89F7-FACD-0FA0-CFFA16001369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2E3100-F115-741B-E423-628347C71205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B03B0A-4E8E-1B2D-8636-27AF98D8E7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292199" y="2066756"/>
            <a:ext cx="11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corrupted</a:t>
            </a:r>
          </a:p>
        </p:txBody>
      </p:sp>
      <p:sp>
        <p:nvSpPr>
          <p:cNvPr id="8" name="Folded Corner 16">
            <a:extLst>
              <a:ext uri="{FF2B5EF4-FFF2-40B4-BE49-F238E27FC236}">
                <a16:creationId xmlns:a16="http://schemas.microsoft.com/office/drawing/2014/main" id="{DC7E4A91-A0F9-478A-2E96-D88A207A0DF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54575" y="3658442"/>
            <a:ext cx="3870251" cy="955000"/>
          </a:xfrm>
          <a:prstGeom prst="foldedCorner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35687" dir="2700000" rotWithShape="0">
              <a:srgbClr val="000000">
                <a:alpha val="35000"/>
              </a:srgbClr>
            </a:outerShdw>
          </a:effectLst>
        </p:spPr>
        <p:txBody>
          <a:bodyPr wrap="square" tIns="137160" rtlCol="0" anchor="t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%rip = 0x00000000DEADBEEF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Consolas"/>
              </a:rPr>
              <a:t>(probably crash)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76D58-997A-C9C9-FE3D-6E5E04A916B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123577" y="2425505"/>
            <a:ext cx="136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rgbClr val="000000"/>
                </a:solidFill>
                <a:latin typeface="Cambria"/>
              </a:rPr>
              <a:t>overwritten</a:t>
            </a:r>
          </a:p>
        </p:txBody>
      </p:sp>
    </p:spTree>
    <p:extLst>
      <p:ext uri="{BB962C8B-B14F-4D97-AF65-F5344CB8AC3E}">
        <p14:creationId xmlns:p14="http://schemas.microsoft.com/office/powerpoint/2010/main" val="52360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828800" y="1143000"/>
            <a:ext cx="6629400" cy="541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1600" u="sng" dirty="0">
                <a:solidFill>
                  <a:srgbClr val="000000"/>
                </a:solidFill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solidFill>
                  <a:srgbClr val="000000"/>
                </a:solidFill>
                <a:latin typeface="Consolas"/>
                <a:cs typeface="Consolas"/>
              </a:rPr>
              <a:t>gets@plt</a:t>
            </a:r>
            <a:r>
              <a:rPr lang="en-US" sz="1600" u="sng" dirty="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49" y="1879077"/>
            <a:ext cx="109728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Traditionally, we inject assembly</a:t>
            </a:r>
            <a:br>
              <a:rPr lang="en-US" sz="2400" dirty="0"/>
            </a:br>
            <a:r>
              <a:rPr lang="en-US" sz="2400" dirty="0"/>
              <a:t>instructions for </a:t>
            </a:r>
            <a:r>
              <a:rPr lang="en-US" sz="2400" dirty="0">
                <a:latin typeface="Consolas"/>
                <a:cs typeface="Consolas"/>
              </a:rPr>
              <a:t>exec(“/bin/</a:t>
            </a:r>
            <a:r>
              <a:rPr lang="en-US" sz="2400" dirty="0" err="1">
                <a:latin typeface="Consolas"/>
                <a:cs typeface="Consolas"/>
              </a:rPr>
              <a:t>sh</a:t>
            </a:r>
            <a:r>
              <a:rPr lang="en-US" sz="2400" dirty="0">
                <a:latin typeface="Consolas"/>
                <a:cs typeface="Consolas"/>
              </a:rPr>
              <a:t>”)</a:t>
            </a:r>
            <a:br>
              <a:rPr lang="en-US" sz="2400" dirty="0"/>
            </a:br>
            <a:r>
              <a:rPr lang="en-US" sz="2400" dirty="0"/>
              <a:t>into buffer.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“</a:t>
            </a:r>
            <a:r>
              <a:rPr lang="en-US" sz="2400" i="1" dirty="0"/>
              <a:t>Smashing the stack for</a:t>
            </a:r>
            <a:br>
              <a:rPr lang="en-US" sz="2400" i="1" dirty="0"/>
            </a:br>
            <a:r>
              <a:rPr lang="en-US" sz="2400" i="1" dirty="0"/>
              <a:t>fun and profit</a:t>
            </a:r>
            <a:r>
              <a:rPr lang="en-US" sz="2400" dirty="0"/>
              <a:t>” for exact string</a:t>
            </a:r>
          </a:p>
          <a:p>
            <a:r>
              <a:rPr lang="en-US" sz="2400" dirty="0"/>
              <a:t>or search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45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shellcode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527947" y="3110227"/>
            <a:ext cx="1032104" cy="369332"/>
            <a:chOff x="7959243" y="3429000"/>
            <a:chExt cx="103210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mbria"/>
                </a:rPr>
                <a:t>%</a:t>
              </a:r>
              <a:r>
                <a:rPr lang="en-US" dirty="0" err="1">
                  <a:solidFill>
                    <a:srgbClr val="000000"/>
                  </a:solidFill>
                  <a:latin typeface="Cambria"/>
                </a:rPr>
                <a:t>rbp</a:t>
              </a:r>
              <a:endParaRPr lang="en-US" dirty="0">
                <a:solidFill>
                  <a:srgbClr val="000000"/>
                </a:solidFill>
                <a:latin typeface="Cambria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527947" y="6097085"/>
            <a:ext cx="1006456" cy="369332"/>
            <a:chOff x="7959243" y="3429000"/>
            <a:chExt cx="10064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mbria"/>
                </a:rPr>
                <a:t>%</a:t>
              </a:r>
              <a:r>
                <a:rPr lang="en-US" dirty="0" err="1">
                  <a:solidFill>
                    <a:srgbClr val="000000"/>
                  </a:solidFill>
                  <a:latin typeface="Cambria"/>
                </a:rPr>
                <a:t>rsp</a:t>
              </a:r>
              <a:endParaRPr lang="en-US" dirty="0">
                <a:solidFill>
                  <a:srgbClr val="000000"/>
                </a:solidFill>
                <a:latin typeface="Cambria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7422896" y="2743200"/>
            <a:ext cx="1187704" cy="2819400"/>
          </a:xfrm>
          <a:prstGeom prst="arc">
            <a:avLst>
              <a:gd name="adj1" fmla="val 5378754"/>
              <a:gd name="adj2" fmla="val 16251393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B3A671F-1912-A2BD-12C7-87D1678C65CD}"/>
              </a:ext>
            </a:extLst>
          </p:cNvPr>
          <p:cNvSpPr txBox="1">
            <a:spLocks/>
          </p:cNvSpPr>
          <p:nvPr/>
        </p:nvSpPr>
        <p:spPr>
          <a:xfrm>
            <a:off x="53949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39929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5D38-696C-343A-D973-47E8523D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60C8-B72B-086C-CBD7-E728E313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i="1" dirty="0"/>
              <a:t>safety</a:t>
            </a:r>
            <a:r>
              <a:rPr lang="en-US" dirty="0"/>
              <a:t> as a distinct type of security policy</a:t>
            </a:r>
          </a:p>
          <a:p>
            <a:r>
              <a:rPr lang="en-US" dirty="0"/>
              <a:t>See examples of common safety problems</a:t>
            </a:r>
          </a:p>
          <a:p>
            <a:r>
              <a:rPr lang="en-US" dirty="0"/>
              <a:t>Understand limitations of heuristic defenses</a:t>
            </a:r>
          </a:p>
          <a:p>
            <a:r>
              <a:rPr lang="en-US" dirty="0"/>
              <a:t>Formulate a good mitigation</a:t>
            </a:r>
          </a:p>
        </p:txBody>
      </p:sp>
    </p:spTree>
    <p:extLst>
      <p:ext uri="{BB962C8B-B14F-4D97-AF65-F5344CB8AC3E}">
        <p14:creationId xmlns:p14="http://schemas.microsoft.com/office/powerpoint/2010/main" val="334636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A4BA-D9BC-DB12-0FA4-BAD4420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D49E-5313-8951-BF2C-26523368F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D811-35B2-2983-C743-74424CD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StackGuard</a:t>
            </a:r>
            <a:r>
              <a:rPr lang="en-US" dirty="0"/>
              <a:t> </a:t>
            </a:r>
            <a:r>
              <a:rPr lang="en-US" sz="3200" dirty="0"/>
              <a:t>[Cowen et al. 1998]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B11C-7CE3-24A1-B5AF-3D37968F8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idea:</a:t>
            </a:r>
            <a:r>
              <a:rPr lang="en-US" sz="2400" dirty="0"/>
              <a:t> insert a unique identifier (“canary”) just below the saved return address</a:t>
            </a:r>
          </a:p>
          <a:p>
            <a:r>
              <a:rPr lang="en-US" sz="2400" dirty="0"/>
              <a:t>Function prologue inserts a random value below callee-save registers, above locals</a:t>
            </a:r>
          </a:p>
          <a:p>
            <a:r>
              <a:rPr lang="en-US" sz="2400" dirty="0"/>
              <a:t>Epilogue checks the value before returning</a:t>
            </a:r>
          </a:p>
          <a:p>
            <a:r>
              <a:rPr lang="en-US" sz="2400" dirty="0"/>
              <a:t>Terminate if the canary doesn’t match!</a:t>
            </a:r>
          </a:p>
          <a:p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8B1D4-BD69-A85C-A8FF-D7B9A1DAE59D}"/>
              </a:ext>
            </a:extLst>
          </p:cNvPr>
          <p:cNvGrpSpPr/>
          <p:nvPr/>
        </p:nvGrpSpPr>
        <p:grpSpPr>
          <a:xfrm>
            <a:off x="10321696" y="3005439"/>
            <a:ext cx="1032104" cy="369332"/>
            <a:chOff x="7959243" y="3429000"/>
            <a:chExt cx="103210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C51B25-1B6D-BDE6-E3D6-C4F005F5BB66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7A93AD-1F53-3104-2CC0-A09EB904D722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30E9E-93AA-B5C9-4BE9-A23BF70DE83D}"/>
              </a:ext>
            </a:extLst>
          </p:cNvPr>
          <p:cNvGrpSpPr/>
          <p:nvPr/>
        </p:nvGrpSpPr>
        <p:grpSpPr>
          <a:xfrm>
            <a:off x="10321696" y="5992297"/>
            <a:ext cx="1006456" cy="369332"/>
            <a:chOff x="7959243" y="3429000"/>
            <a:chExt cx="1006456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17E873-727C-6DFB-4EF1-957185CA163C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F8DDCA-C0CA-8B98-B5B0-4F93D15B940F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C6F9CF-415F-614E-81EB-B6091E95A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9971"/>
              </p:ext>
            </p:extLst>
          </p:nvPr>
        </p:nvGraphicFramePr>
        <p:xfrm>
          <a:off x="8804009" y="1359419"/>
          <a:ext cx="1461558" cy="4817544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-save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8988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CANARY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04707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locals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7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4397-13EE-A5C3-36A5-D1C9B778C1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 Pointer Subterfuge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551002-1A6C-4FEE-FA20-F94542BD279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7823" y="1624197"/>
            <a:ext cx="6324600" cy="4754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memcpy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user1);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 = user2;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ACEB5B-A4CF-EFC4-0168-83EB6930BA7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95835841"/>
              </p:ext>
            </p:extLst>
          </p:nvPr>
        </p:nvGraphicFramePr>
        <p:xfrm>
          <a:off x="8894947" y="1947521"/>
          <a:ext cx="1461558" cy="3715806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CANARY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rc 15">
            <a:extLst>
              <a:ext uri="{FF2B5EF4-FFF2-40B4-BE49-F238E27FC236}">
                <a16:creationId xmlns:a16="http://schemas.microsoft.com/office/drawing/2014/main" id="{974A07CC-BE79-CF24-D606-1D0FEBD5D47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27752" y="2314715"/>
            <a:ext cx="685800" cy="882548"/>
          </a:xfrm>
          <a:prstGeom prst="arc">
            <a:avLst>
              <a:gd name="adj1" fmla="val 5305641"/>
              <a:gd name="adj2" fmla="val 1647175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5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4397-13EE-A5C3-36A5-D1C9B778C1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 Pointer Subterfuge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551002-1A6C-4FEE-FA20-F94542BD279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7823" y="1624197"/>
            <a:ext cx="6324600" cy="4754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memcpy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user1);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 = user2;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ACEB5B-A4CF-EFC4-0168-83EB6930BA7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95835841"/>
              </p:ext>
            </p:extLst>
          </p:nvPr>
        </p:nvGraphicFramePr>
        <p:xfrm>
          <a:off x="8894947" y="1947521"/>
          <a:ext cx="1461558" cy="3715806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CANARY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rc 15">
            <a:extLst>
              <a:ext uri="{FF2B5EF4-FFF2-40B4-BE49-F238E27FC236}">
                <a16:creationId xmlns:a16="http://schemas.microsoft.com/office/drawing/2014/main" id="{974A07CC-BE79-CF24-D606-1D0FEBD5D47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27752" y="2314715"/>
            <a:ext cx="685800" cy="882548"/>
          </a:xfrm>
          <a:prstGeom prst="arc">
            <a:avLst>
              <a:gd name="adj1" fmla="val 5305641"/>
              <a:gd name="adj2" fmla="val 1647175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A559E7AC-8C0D-6745-01A5-ED65D8146E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20316" y="2770301"/>
            <a:ext cx="2928894" cy="774861"/>
          </a:xfrm>
          <a:prstGeom prst="borderCallout1">
            <a:avLst>
              <a:gd name="adj1" fmla="val 24618"/>
              <a:gd name="adj2" fmla="val -6091"/>
              <a:gd name="adj3" fmla="val 128799"/>
              <a:gd name="adj4" fmla="val -5575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overwrite </a:t>
            </a:r>
            <a:r>
              <a:rPr lang="en-US" i="1" dirty="0" err="1"/>
              <a:t>ptr</a:t>
            </a:r>
            <a:r>
              <a:rPr lang="en-US" i="1" dirty="0"/>
              <a:t> </a:t>
            </a:r>
            <a:r>
              <a:rPr lang="en-US" dirty="0"/>
              <a:t>to point to saved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77289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4397-13EE-A5C3-36A5-D1C9B778C1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 Pointer Subterfuge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551002-1A6C-4FEE-FA20-F94542BD279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7823" y="1624197"/>
            <a:ext cx="6324600" cy="4754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char 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memcpy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buf</a:t>
            </a:r>
            <a:r>
              <a:rPr lang="en-US" sz="2800" dirty="0">
                <a:latin typeface="Consolas"/>
                <a:cs typeface="Consolas"/>
              </a:rPr>
              <a:t>, user1);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*</a:t>
            </a:r>
            <a:r>
              <a:rPr lang="en-US" sz="2800" dirty="0" err="1">
                <a:latin typeface="Consolas"/>
                <a:cs typeface="Consolas"/>
              </a:rPr>
              <a:t>ptr</a:t>
            </a:r>
            <a:r>
              <a:rPr lang="en-US" sz="2800" dirty="0">
                <a:latin typeface="Consolas"/>
                <a:cs typeface="Consolas"/>
              </a:rPr>
              <a:t> = user2;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ACEB5B-A4CF-EFC4-0168-83EB6930BA72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95835841"/>
              </p:ext>
            </p:extLst>
          </p:nvPr>
        </p:nvGraphicFramePr>
        <p:xfrm>
          <a:off x="8894947" y="1947521"/>
          <a:ext cx="1461558" cy="3715806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CANARY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="0" dirty="0" err="1">
                          <a:solidFill>
                            <a:schemeClr val="bg1"/>
                          </a:solidFill>
                        </a:rPr>
                        <a:t>ptr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rc 15">
            <a:extLst>
              <a:ext uri="{FF2B5EF4-FFF2-40B4-BE49-F238E27FC236}">
                <a16:creationId xmlns:a16="http://schemas.microsoft.com/office/drawing/2014/main" id="{974A07CC-BE79-CF24-D606-1D0FEBD5D47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27752" y="2314715"/>
            <a:ext cx="685800" cy="882548"/>
          </a:xfrm>
          <a:prstGeom prst="arc">
            <a:avLst>
              <a:gd name="adj1" fmla="val 5305641"/>
              <a:gd name="adj2" fmla="val 1647175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A559E7AC-8C0D-6745-01A5-ED65D8146E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20316" y="2770301"/>
            <a:ext cx="2928894" cy="774861"/>
          </a:xfrm>
          <a:prstGeom prst="borderCallout1">
            <a:avLst>
              <a:gd name="adj1" fmla="val 24618"/>
              <a:gd name="adj2" fmla="val -6091"/>
              <a:gd name="adj3" fmla="val 128799"/>
              <a:gd name="adj4" fmla="val -5575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overwrite </a:t>
            </a:r>
            <a:r>
              <a:rPr lang="en-US" i="1" dirty="0" err="1"/>
              <a:t>ptr</a:t>
            </a:r>
            <a:r>
              <a:rPr lang="en-US" i="1" dirty="0"/>
              <a:t> </a:t>
            </a:r>
            <a:r>
              <a:rPr lang="en-US" dirty="0"/>
              <a:t>to point to saved return address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A599D783-1755-895B-3D57-0BBBD7F7C60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26386" y="4562128"/>
            <a:ext cx="2633145" cy="611052"/>
          </a:xfrm>
          <a:prstGeom prst="borderCallout1">
            <a:avLst>
              <a:gd name="adj1" fmla="val 18750"/>
              <a:gd name="adj2" fmla="val -8333"/>
              <a:gd name="adj3" fmla="val -18302"/>
              <a:gd name="adj4" fmla="val -6453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modify return address via </a:t>
            </a:r>
            <a:r>
              <a:rPr lang="en-US" i="1" dirty="0" err="1"/>
              <a:t>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B78F-E28A-23B9-AB9F-3736EE35BFC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463CD7-A708-0C84-A136-4DA9601B929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270009" y="3525136"/>
            <a:ext cx="5105400" cy="25447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/>
              </a:rPr>
              <a:t>Either (or both):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Mark stack as non-executable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Make sure that each page is </a:t>
            </a:r>
            <a:r>
              <a:rPr lang="en-US" sz="2400" b="1" dirty="0">
                <a:solidFill>
                  <a:srgbClr val="000000"/>
                </a:solidFill>
              </a:rPr>
              <a:t>writeable </a:t>
            </a:r>
            <a:r>
              <a:rPr lang="en-US" sz="2400" i="1" dirty="0">
                <a:solidFill>
                  <a:srgbClr val="000000"/>
                </a:solidFill>
              </a:rPr>
              <a:t>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executable</a:t>
            </a:r>
            <a:r>
              <a:rPr lang="en-US" sz="2400" dirty="0">
                <a:solidFill>
                  <a:srgbClr val="000000"/>
                </a:solidFill>
              </a:rPr>
              <a:t>, exclusively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2A1A10-F971-279D-D0FF-CC02092CA95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2564868"/>
              </p:ext>
            </p:extLst>
          </p:nvPr>
        </p:nvGraphicFramePr>
        <p:xfrm>
          <a:off x="2488709" y="2641358"/>
          <a:ext cx="7086600" cy="518160"/>
        </p:xfrm>
        <a:graphic>
          <a:graphicData uri="http://schemas.openxmlformats.org/drawingml/2006/table">
            <a:tbl>
              <a:tblPr firstRow="1" bandRow="1"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Arc 10">
            <a:extLst>
              <a:ext uri="{FF2B5EF4-FFF2-40B4-BE49-F238E27FC236}">
                <a16:creationId xmlns:a16="http://schemas.microsoft.com/office/drawing/2014/main" id="{5787329D-003E-E8A1-FE68-88A62C7DFC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2488709" y="2211770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84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B78F-E28A-23B9-AB9F-3736EE35BFC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9463CD7-A708-0C84-A136-4DA9601B929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270009" y="3525136"/>
            <a:ext cx="5105400" cy="25447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/>
              </a:rPr>
              <a:t>Either (or both):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Mark stack as non-executable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Make sure that each page is </a:t>
            </a:r>
            <a:r>
              <a:rPr lang="en-US" sz="2400" b="1" dirty="0">
                <a:solidFill>
                  <a:srgbClr val="000000"/>
                </a:solidFill>
              </a:rPr>
              <a:t>writeable </a:t>
            </a:r>
            <a:r>
              <a:rPr lang="en-US" sz="2400" i="1" dirty="0">
                <a:solidFill>
                  <a:srgbClr val="000000"/>
                </a:solidFill>
              </a:rPr>
              <a:t>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executable</a:t>
            </a:r>
            <a:r>
              <a:rPr lang="en-US" sz="2400" dirty="0">
                <a:solidFill>
                  <a:srgbClr val="000000"/>
                </a:solidFill>
              </a:rPr>
              <a:t>, exclusively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2A1A10-F971-279D-D0FF-CC02092CA95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2564868"/>
              </p:ext>
            </p:extLst>
          </p:nvPr>
        </p:nvGraphicFramePr>
        <p:xfrm>
          <a:off x="2488709" y="2641358"/>
          <a:ext cx="7086600" cy="518160"/>
        </p:xfrm>
        <a:graphic>
          <a:graphicData uri="http://schemas.openxmlformats.org/drawingml/2006/table">
            <a:tbl>
              <a:tblPr firstRow="1" bandRow="1"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Arc 10">
            <a:extLst>
              <a:ext uri="{FF2B5EF4-FFF2-40B4-BE49-F238E27FC236}">
                <a16:creationId xmlns:a16="http://schemas.microsoft.com/office/drawing/2014/main" id="{5787329D-003E-E8A1-FE68-88A62C7DFC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2488709" y="2211770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Explosion 1 10">
            <a:extLst>
              <a:ext uri="{FF2B5EF4-FFF2-40B4-BE49-F238E27FC236}">
                <a16:creationId xmlns:a16="http://schemas.microsoft.com/office/drawing/2014/main" id="{D430E5DF-4DCE-99FB-6836-C786817C8A7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26809" y="2869499"/>
            <a:ext cx="2590800" cy="2057400"/>
          </a:xfrm>
          <a:prstGeom prst="irregularSeal1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301532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749-734F-AD54-698C-7AF0D6E04B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Bypassing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0738-47AD-78AA-8D4C-BFF05F509678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199" y="1825625"/>
            <a:ext cx="618398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Set return address to code that’s already marked executable!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Fertile ground: libc</a:t>
            </a:r>
          </a:p>
          <a:p>
            <a:pPr lvl="1">
              <a:lnSpc>
                <a:spcPct val="100000"/>
              </a:lnSpc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More difficult with register-based calling conventions</a:t>
            </a:r>
          </a:p>
          <a:p>
            <a:pPr lvl="1">
              <a:lnSpc>
                <a:spcPct val="100000"/>
              </a:lnSpc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Typically done via register-loading “gadgets”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Main point: no injected code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266F4-B895-ED85-BC67-E0FCA1724CC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1092198"/>
              </p:ext>
            </p:extLst>
          </p:nvPr>
        </p:nvGraphicFramePr>
        <p:xfrm>
          <a:off x="9718412" y="1825625"/>
          <a:ext cx="1461558" cy="3715806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fake ret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&amp;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system()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strike="noStrike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strike="noStrike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strike="noStrike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strike="noStrike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strike="noStrike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strike="noStrike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55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57CA-6FD7-D982-2B49-E95C50F8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3463-7021-4340-BA1A-4552665D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78573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Recall:</a:t>
            </a:r>
            <a:r>
              <a:rPr lang="en-US" dirty="0"/>
              <a:t> Our exploit needed a concrete address</a:t>
            </a:r>
          </a:p>
          <a:p>
            <a:pPr marL="0" indent="0">
              <a:buNone/>
            </a:pPr>
            <a:r>
              <a:rPr lang="en-US" dirty="0"/>
              <a:t>True of both stack-based and return-to-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Location of shell code</a:t>
            </a:r>
          </a:p>
          <a:p>
            <a:pPr lvl="1"/>
            <a:r>
              <a:rPr lang="en-US" dirty="0"/>
              <a:t>Library addresses, gadget offsets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Vulnerability (partially) due to fixed memory layout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Randomize the layout!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264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08C9-D80C-634B-761C-400237B5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91B6-0062-FE17-A4C9-C99901409DA7}"/>
              </a:ext>
            </a:extLst>
          </p:cNvPr>
          <p:cNvSpPr/>
          <p:nvPr/>
        </p:nvSpPr>
        <p:spPr>
          <a:xfrm>
            <a:off x="2179997" y="2635251"/>
            <a:ext cx="2495550" cy="3205162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Program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Code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Uninitialized data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Initialized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5208C-2009-196A-4916-2B90EFC546B2}"/>
              </a:ext>
            </a:extLst>
          </p:cNvPr>
          <p:cNvSpPr/>
          <p:nvPr/>
        </p:nvSpPr>
        <p:spPr>
          <a:xfrm>
            <a:off x="4812072" y="2636838"/>
            <a:ext cx="2495550" cy="3205163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Mapped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Heap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Dynamic libraries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Thread stacks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F9D56-8F8D-9DB4-EEF3-DF26B4F5BD62}"/>
              </a:ext>
            </a:extLst>
          </p:cNvPr>
          <p:cNvSpPr/>
          <p:nvPr/>
        </p:nvSpPr>
        <p:spPr>
          <a:xfrm>
            <a:off x="7413985" y="2638426"/>
            <a:ext cx="2495550" cy="3205162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Stack</a:t>
            </a:r>
          </a:p>
          <a:p>
            <a:pPr marL="0" marR="0" lvl="0" indent="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Main stack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C773C2E-B9AD-1422-DE9F-46FC44F5739A}"/>
              </a:ext>
            </a:extLst>
          </p:cNvPr>
          <p:cNvSpPr/>
          <p:nvPr/>
        </p:nvSpPr>
        <p:spPr>
          <a:xfrm rot="5400000">
            <a:off x="3227605" y="1092202"/>
            <a:ext cx="423863" cy="242093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07004E7-2492-42F2-E288-858A1F39A675}"/>
              </a:ext>
            </a:extLst>
          </p:cNvPr>
          <p:cNvSpPr/>
          <p:nvPr/>
        </p:nvSpPr>
        <p:spPr>
          <a:xfrm rot="5400000">
            <a:off x="5874761" y="1091267"/>
            <a:ext cx="423863" cy="242280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E0F44FC-7020-D01B-6AD9-C828F6FF8F26}"/>
              </a:ext>
            </a:extLst>
          </p:cNvPr>
          <p:cNvSpPr/>
          <p:nvPr/>
        </p:nvSpPr>
        <p:spPr>
          <a:xfrm rot="5400000">
            <a:off x="8475086" y="1091267"/>
            <a:ext cx="423863" cy="242280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EE664CE-522D-93F9-6370-0D2628597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577" y="1690688"/>
            <a:ext cx="2133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a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73A09CF1-500E-5354-82B9-298EA201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25" y="1690688"/>
            <a:ext cx="2143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b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6C1C635F-BA27-10DC-CC45-EBB8045A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831" y="1690688"/>
            <a:ext cx="2110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c</a:t>
            </a:r>
          </a:p>
        </p:txBody>
      </p:sp>
    </p:spTree>
    <p:extLst>
      <p:ext uri="{BB962C8B-B14F-4D97-AF65-F5344CB8AC3E}">
        <p14:creationId xmlns:p14="http://schemas.microsoft.com/office/powerpoint/2010/main" val="118719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A93F6-5F0C-4A44-95D0-9C541E8F12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1820" y="2104887"/>
            <a:ext cx="4052819" cy="3627037"/>
          </a:xfrm>
          <a:prstGeom prst="rect">
            <a:avLst/>
          </a:prstGeom>
        </p:spPr>
      </p:pic>
      <p:pic>
        <p:nvPicPr>
          <p:cNvPr id="4" name="Picture 4" descr="Widevine CDM or Content Decryption Module &amp; its browser components -  VdoCipher Blog">
            <a:extLst>
              <a:ext uri="{FF2B5EF4-FFF2-40B4-BE49-F238E27FC236}">
                <a16:creationId xmlns:a16="http://schemas.microsoft.com/office/drawing/2014/main" id="{77CAC4FF-8D92-7870-3C86-744D4CAB9E1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94" y="774297"/>
            <a:ext cx="3882783" cy="22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74C556-2B6F-8169-911D-7EF6AE61757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Policies are everywhere</a:t>
            </a:r>
          </a:p>
        </p:txBody>
      </p:sp>
      <p:pic>
        <p:nvPicPr>
          <p:cNvPr id="5" name="Picture 6" descr="corporate policy - Is there a specification for the color values  representing information classification levels for the United States? -  Information Security Stack Exchange">
            <a:extLst>
              <a:ext uri="{FF2B5EF4-FFF2-40B4-BE49-F238E27FC236}">
                <a16:creationId xmlns:a16="http://schemas.microsoft.com/office/drawing/2014/main" id="{E345B5CC-EDB4-66C3-724A-E11C45F105A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97" y="3588228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Use Your ID Card - ID Card Services - The HUB - Carnegie Mellon University">
            <a:extLst>
              <a:ext uri="{FF2B5EF4-FFF2-40B4-BE49-F238E27FC236}">
                <a16:creationId xmlns:a16="http://schemas.microsoft.com/office/drawing/2014/main" id="{9FF6EB09-A1DF-403F-E62D-E50E38F0C520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91" y="3588228"/>
            <a:ext cx="2857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4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08C9-D80C-634B-761C-400237B5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91B6-0062-FE17-A4C9-C99901409DA7}"/>
              </a:ext>
            </a:extLst>
          </p:cNvPr>
          <p:cNvSpPr/>
          <p:nvPr/>
        </p:nvSpPr>
        <p:spPr>
          <a:xfrm>
            <a:off x="2179997" y="2721135"/>
            <a:ext cx="2495550" cy="3205162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Program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Code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Uninitialized data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Initialized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5208C-2009-196A-4916-2B90EFC546B2}"/>
              </a:ext>
            </a:extLst>
          </p:cNvPr>
          <p:cNvSpPr/>
          <p:nvPr/>
        </p:nvSpPr>
        <p:spPr>
          <a:xfrm>
            <a:off x="4812072" y="2722722"/>
            <a:ext cx="2495550" cy="3205163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Mapped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Heap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Dynamic libraries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Thread stacks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F9D56-8F8D-9DB4-EEF3-DF26B4F5BD62}"/>
              </a:ext>
            </a:extLst>
          </p:cNvPr>
          <p:cNvSpPr/>
          <p:nvPr/>
        </p:nvSpPr>
        <p:spPr>
          <a:xfrm>
            <a:off x="7413985" y="2724310"/>
            <a:ext cx="2495550" cy="3205162"/>
          </a:xfrm>
          <a:prstGeom prst="rect">
            <a:avLst/>
          </a:prstGeom>
          <a:solidFill>
            <a:srgbClr val="E47932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Stack</a:t>
            </a:r>
          </a:p>
          <a:p>
            <a:pPr marL="0" marR="0" lvl="0" indent="27432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Main stack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C773C2E-B9AD-1422-DE9F-46FC44F5739A}"/>
              </a:ext>
            </a:extLst>
          </p:cNvPr>
          <p:cNvSpPr/>
          <p:nvPr/>
        </p:nvSpPr>
        <p:spPr>
          <a:xfrm rot="5400000">
            <a:off x="3227605" y="1178086"/>
            <a:ext cx="423863" cy="242093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07004E7-2492-42F2-E288-858A1F39A675}"/>
              </a:ext>
            </a:extLst>
          </p:cNvPr>
          <p:cNvSpPr/>
          <p:nvPr/>
        </p:nvSpPr>
        <p:spPr>
          <a:xfrm rot="5400000">
            <a:off x="5874761" y="1177151"/>
            <a:ext cx="423863" cy="242280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E0F44FC-7020-D01B-6AD9-C828F6FF8F26}"/>
              </a:ext>
            </a:extLst>
          </p:cNvPr>
          <p:cNvSpPr/>
          <p:nvPr/>
        </p:nvSpPr>
        <p:spPr>
          <a:xfrm rot="5400000">
            <a:off x="8475086" y="1177151"/>
            <a:ext cx="423863" cy="2422808"/>
          </a:xfrm>
          <a:prstGeom prst="leftBrace">
            <a:avLst/>
          </a:prstGeom>
          <a:ln>
            <a:solidFill>
              <a:srgbClr val="8E2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EE664CE-522D-93F9-6370-0D2628597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577" y="1776572"/>
            <a:ext cx="2133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a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73A09CF1-500E-5354-82B9-298EA201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25" y="1776572"/>
            <a:ext cx="2143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b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6C1C635F-BA27-10DC-CC45-EBB8045A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831" y="1776572"/>
            <a:ext cx="2110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</a:rPr>
              <a:t>Base address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DEC54-BB76-CF5E-4F5E-F43FDF3BF386}"/>
              </a:ext>
            </a:extLst>
          </p:cNvPr>
          <p:cNvSpPr/>
          <p:nvPr/>
        </p:nvSpPr>
        <p:spPr>
          <a:xfrm>
            <a:off x="2229067" y="1605120"/>
            <a:ext cx="7789863" cy="584200"/>
          </a:xfrm>
          <a:prstGeom prst="rect">
            <a:avLst/>
          </a:prstGeom>
          <a:solidFill>
            <a:srgbClr val="FFF0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B85D060-2E84-360C-E2B1-E6781E3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824" y="1727655"/>
            <a:ext cx="2612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+ 16 bit rand r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1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C442A74E-57C0-7647-AEE5-BDB9D2B3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88" y="1729242"/>
            <a:ext cx="2630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b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+ 16 bit rand r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2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E0A5496-754D-ACFD-4350-D0AE294B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88" y="1710192"/>
            <a:ext cx="2597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c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+ 24 bit rand r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ＭＳ Ｐゴシック" charset="0"/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9289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CF4C-CA05-105C-FB33-85A0897A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attack ASLR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0EB89E-8747-00BB-AD9A-CBE920D712BB}"/>
              </a:ext>
            </a:extLst>
          </p:cNvPr>
          <p:cNvGrpSpPr/>
          <p:nvPr/>
        </p:nvGrpSpPr>
        <p:grpSpPr>
          <a:xfrm>
            <a:off x="1922112" y="1878943"/>
            <a:ext cx="8229600" cy="3554412"/>
            <a:chOff x="487363" y="1474788"/>
            <a:chExt cx="8229600" cy="3554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1C46DF-3591-5B30-27A4-5BE3A48580A0}"/>
                </a:ext>
              </a:extLst>
            </p:cNvPr>
            <p:cNvSpPr/>
            <p:nvPr/>
          </p:nvSpPr>
          <p:spPr>
            <a:xfrm>
              <a:off x="487363" y="1474788"/>
              <a:ext cx="8229600" cy="709612"/>
            </a:xfrm>
            <a:prstGeom prst="rect">
              <a:avLst/>
            </a:prstGeom>
            <a:solidFill>
              <a:srgbClr val="B6492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Attack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97C1B-CA0B-03A1-3033-1523A804C8E3}"/>
                </a:ext>
              </a:extLst>
            </p:cNvPr>
            <p:cNvSpPr/>
            <p:nvPr/>
          </p:nvSpPr>
          <p:spPr>
            <a:xfrm>
              <a:off x="487363" y="2330450"/>
              <a:ext cx="1501775" cy="1328738"/>
            </a:xfrm>
            <a:prstGeom prst="rect">
              <a:avLst/>
            </a:prstGeom>
            <a:solidFill>
              <a:srgbClr val="FFB03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Brute Force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D460ED-3D35-0AEC-5DD3-A84634C62208}"/>
                </a:ext>
              </a:extLst>
            </p:cNvPr>
            <p:cNvSpPr/>
            <p:nvPr/>
          </p:nvSpPr>
          <p:spPr>
            <a:xfrm>
              <a:off x="2260600" y="2330450"/>
              <a:ext cx="2120900" cy="1328738"/>
            </a:xfrm>
            <a:prstGeom prst="rect">
              <a:avLst/>
            </a:prstGeom>
            <a:solidFill>
              <a:srgbClr val="FFB03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Non-randomized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293ABA-0EA6-6949-AC37-94467F4E3FFE}"/>
                </a:ext>
              </a:extLst>
            </p:cNvPr>
            <p:cNvSpPr/>
            <p:nvPr/>
          </p:nvSpPr>
          <p:spPr>
            <a:xfrm>
              <a:off x="4583113" y="2330450"/>
              <a:ext cx="1951037" cy="1328738"/>
            </a:xfrm>
            <a:prstGeom prst="rect">
              <a:avLst/>
            </a:prstGeom>
            <a:solidFill>
              <a:srgbClr val="FFB03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Stack Juggling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269C01-E711-4B24-373A-3EF4BDD16479}"/>
                </a:ext>
              </a:extLst>
            </p:cNvPr>
            <p:cNvSpPr/>
            <p:nvPr/>
          </p:nvSpPr>
          <p:spPr>
            <a:xfrm>
              <a:off x="2260600" y="3794125"/>
              <a:ext cx="2120900" cy="604838"/>
            </a:xfrm>
            <a:prstGeom prst="ellipse">
              <a:avLst/>
            </a:prstGeom>
            <a:solidFill>
              <a:srgbClr val="8E2800">
                <a:alpha val="7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ret2text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18E83C-2B0F-1868-7D40-06DF28DD5E2F}"/>
                </a:ext>
              </a:extLst>
            </p:cNvPr>
            <p:cNvSpPr/>
            <p:nvPr/>
          </p:nvSpPr>
          <p:spPr>
            <a:xfrm>
              <a:off x="2260600" y="4424362"/>
              <a:ext cx="2120900" cy="604838"/>
            </a:xfrm>
            <a:prstGeom prst="ellipse">
              <a:avLst/>
            </a:prstGeom>
            <a:solidFill>
              <a:srgbClr val="8E2800">
                <a:alpha val="7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Func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ptr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E"/>
                </a:solidFill>
                <a:effectLst/>
                <a:uLnTx/>
                <a:uFillTx/>
                <a:latin typeface="Cambria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6362A3-64E8-90FD-F771-757CE4B6044E}"/>
                </a:ext>
              </a:extLst>
            </p:cNvPr>
            <p:cNvSpPr/>
            <p:nvPr/>
          </p:nvSpPr>
          <p:spPr>
            <a:xfrm>
              <a:off x="4583113" y="3810000"/>
              <a:ext cx="2120900" cy="604838"/>
            </a:xfrm>
            <a:prstGeom prst="ellipse">
              <a:avLst/>
            </a:prstGeom>
            <a:solidFill>
              <a:srgbClr val="8E2800">
                <a:alpha val="7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ret2ret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59858F-6946-7651-173F-201B6FBE1B77}"/>
                </a:ext>
              </a:extLst>
            </p:cNvPr>
            <p:cNvSpPr/>
            <p:nvPr/>
          </p:nvSpPr>
          <p:spPr>
            <a:xfrm>
              <a:off x="4568825" y="4424363"/>
              <a:ext cx="2120900" cy="604837"/>
            </a:xfrm>
            <a:prstGeom prst="ellipse">
              <a:avLst/>
            </a:prstGeom>
            <a:solidFill>
              <a:srgbClr val="8E2800">
                <a:alpha val="7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ret2pop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2FED25-62AE-4B2D-3B78-701E1687F825}"/>
                </a:ext>
              </a:extLst>
            </p:cNvPr>
            <p:cNvSpPr/>
            <p:nvPr/>
          </p:nvSpPr>
          <p:spPr>
            <a:xfrm>
              <a:off x="6765925" y="2330450"/>
              <a:ext cx="1951038" cy="1328738"/>
            </a:xfrm>
            <a:prstGeom prst="rect">
              <a:avLst/>
            </a:prstGeom>
            <a:solidFill>
              <a:srgbClr val="FFB03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GOT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Hijacking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0DFB3-49FA-4F55-B9DF-0051B965B909}"/>
                </a:ext>
              </a:extLst>
            </p:cNvPr>
            <p:cNvSpPr/>
            <p:nvPr/>
          </p:nvSpPr>
          <p:spPr>
            <a:xfrm>
              <a:off x="6772275" y="3810000"/>
              <a:ext cx="1944688" cy="604838"/>
            </a:xfrm>
            <a:prstGeom prst="ellipse">
              <a:avLst/>
            </a:prstGeom>
            <a:solidFill>
              <a:srgbClr val="8E2800">
                <a:alpha val="7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E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ret2got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20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FC7-68BD-FA1B-EFA4-3FB0808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47C6-476F-E767-F9AE-256BEFADE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58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 safety (esp. buffer overflow) issues cause vulnerability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There are a wide range of practical defenses</a:t>
            </a:r>
          </a:p>
          <a:p>
            <a:pPr lvl="1"/>
            <a:r>
              <a:rPr lang="en-US" dirty="0"/>
              <a:t>Canaries </a:t>
            </a:r>
            <a:r>
              <a:rPr lang="en-US" dirty="0">
                <a:sym typeface="Wingdings" panose="05000000000000000000" pitchFamily="2" charset="2"/>
              </a:rPr>
              <a:t> pointer subterfuge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protection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return-to-</a:t>
            </a:r>
            <a:r>
              <a:rPr lang="en-US" dirty="0" err="1">
                <a:sym typeface="Wingdings" panose="05000000000000000000" pitchFamily="2" charset="2"/>
              </a:rPr>
              <a:t>libc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ASLR  pick your favorite attack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Why not just enforce memory safety?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0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 Example, redux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9496" y="2172975"/>
            <a:ext cx="3534529" cy="1325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/>
                <a:cs typeface="Consolas"/>
              </a:rPr>
              <a:t>fgets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nsolas"/>
                <a:cs typeface="Consolas"/>
              </a:rPr>
              <a:t>buf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, 64, stdin);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7D7C8C-D962-9D03-EF74-456512181B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467327" y="1664403"/>
            <a:ext cx="7185177" cy="462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char* </a:t>
            </a:r>
            <a:r>
              <a:rPr lang="en-US" sz="1400" dirty="0" err="1">
                <a:latin typeface="Consolas"/>
                <a:cs typeface="Consolas"/>
              </a:rPr>
              <a:t>fgets</a:t>
            </a:r>
            <a:r>
              <a:rPr lang="en-US" sz="1400" dirty="0">
                <a:latin typeface="Consolas"/>
                <a:cs typeface="Consolas"/>
              </a:rPr>
              <a:t>(char* s, int n, FILE *</a:t>
            </a:r>
            <a:r>
              <a:rPr lang="en-US" sz="1400" dirty="0" err="1">
                <a:latin typeface="Consolas"/>
                <a:cs typeface="Consolas"/>
              </a:rPr>
              <a:t>iop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register int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register char* cs;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cs =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while(--n &gt; 0 &amp;&amp; (c = </a:t>
            </a:r>
            <a:r>
              <a:rPr lang="en-US" sz="1400" dirty="0" err="1">
                <a:latin typeface="Consolas"/>
                <a:cs typeface="Consolas"/>
              </a:rPr>
              <a:t>getc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iop</a:t>
            </a:r>
            <a:r>
              <a:rPr lang="en-US" sz="1400" dirty="0">
                <a:latin typeface="Consolas"/>
                <a:cs typeface="Consolas"/>
              </a:rPr>
              <a:t>)) != EOF)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    if((*cs++ = c) == '\n')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    break;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*cs = '\0';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return (c == EOF &amp;&amp; cs == s) ? NULL :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7C14EF-95FD-729A-0B66-259178689AB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2313" y="5169970"/>
            <a:ext cx="2928894" cy="774861"/>
          </a:xfrm>
          <a:prstGeom prst="borderCallout1">
            <a:avLst>
              <a:gd name="adj1" fmla="val 10274"/>
              <a:gd name="adj2" fmla="val 105507"/>
              <a:gd name="adj3" fmla="val -92222"/>
              <a:gd name="adj4" fmla="val 13122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know that </a:t>
            </a:r>
            <a:r>
              <a:rPr lang="en-US" i="1" dirty="0"/>
              <a:t>this</a:t>
            </a:r>
            <a:r>
              <a:rPr lang="en-US" dirty="0"/>
              <a:t> is actually safe?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932FE923-3DC7-45C8-7AE9-C5C811DA41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95751" y="3690596"/>
            <a:ext cx="2928894" cy="774861"/>
          </a:xfrm>
          <a:prstGeom prst="borderCallout1">
            <a:avLst>
              <a:gd name="adj1" fmla="val -11893"/>
              <a:gd name="adj2" fmla="val 54968"/>
              <a:gd name="adj3" fmla="val -68751"/>
              <a:gd name="adj4" fmla="val 48599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know that this is actually safe?</a:t>
            </a:r>
          </a:p>
        </p:txBody>
      </p:sp>
    </p:spTree>
    <p:extLst>
      <p:ext uri="{BB962C8B-B14F-4D97-AF65-F5344CB8AC3E}">
        <p14:creationId xmlns:p14="http://schemas.microsoft.com/office/powerpoint/2010/main" val="264105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Example, redux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B7F961-905A-C7E8-7557-7B7A9B5EBCB2}"/>
              </a:ext>
            </a:extLst>
          </p:cNvPr>
          <p:cNvSpPr txBox="1">
            <a:spLocks/>
          </p:cNvSpPr>
          <p:nvPr/>
        </p:nvSpPr>
        <p:spPr>
          <a:xfrm>
            <a:off x="905713" y="1719290"/>
            <a:ext cx="7185177" cy="462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char* </a:t>
            </a:r>
            <a:r>
              <a:rPr lang="en-US" sz="1400" dirty="0" err="1">
                <a:latin typeface="Consolas"/>
                <a:cs typeface="Consolas"/>
              </a:rPr>
              <a:t>fgets</a:t>
            </a:r>
            <a:r>
              <a:rPr lang="en-US" sz="1400" dirty="0">
                <a:latin typeface="Consolas"/>
                <a:cs typeface="Consolas"/>
              </a:rPr>
              <a:t>(char* s, int n, FILE *</a:t>
            </a:r>
            <a:r>
              <a:rPr lang="en-US" sz="1400" dirty="0" err="1">
                <a:latin typeface="Consolas"/>
                <a:cs typeface="Consolas"/>
              </a:rPr>
              <a:t>iop</a:t>
            </a:r>
            <a:r>
              <a:rPr lang="en-US" sz="1400" dirty="0">
                <a:latin typeface="Consolas"/>
                <a:cs typeface="Consolas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//@requires 0 &lt;= n &amp;&amp; 0 &lt; 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register int 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register char* cs;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cs =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while(--n &gt; 0 &amp;&amp; (c = </a:t>
            </a:r>
            <a:r>
              <a:rPr lang="en-US" sz="1400" dirty="0" err="1">
                <a:latin typeface="Consolas"/>
                <a:cs typeface="Consolas"/>
              </a:rPr>
              <a:t>getc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iop</a:t>
            </a:r>
            <a:r>
              <a:rPr lang="en-US" sz="1400" dirty="0">
                <a:latin typeface="Consolas"/>
                <a:cs typeface="Consolas"/>
              </a:rPr>
              <a:t>)) != EOF)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//@loop_invariant 0 &lt; cs &amp;&amp; cs – s &lt;=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    if((*cs++ = c) == '\n')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    break;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*cs = '\0';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    return (c == EOF &amp;&amp; cs == s) ? NULL :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24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F847-1A4C-9E75-588C-EDC235F5EB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enforce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22EF-E8E8-2B43-3361-076AE2B2C0A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Runtime monitor</a:t>
            </a:r>
          </a:p>
          <a:p>
            <a:pPr>
              <a:buClr>
                <a:srgbClr val="000000"/>
              </a:buClr>
              <a:buSzPts val="2800"/>
            </a:pPr>
            <a:r>
              <a:rPr lang="en-US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Audit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Design the system accordingly</a:t>
            </a:r>
          </a:p>
          <a:p>
            <a:pPr lvl="1"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Build a good test suite</a:t>
            </a:r>
          </a:p>
          <a:p>
            <a:pPr lvl="1"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Use linters, static analysis tools</a:t>
            </a:r>
          </a:p>
          <a:p>
            <a:pPr lvl="1"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Verify the implementation (or a model of it)</a:t>
            </a:r>
          </a:p>
          <a:p>
            <a:pPr>
              <a:defRPr/>
            </a:pPr>
            <a:r>
              <a:rPr kumimoji="0" lang="en-US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8" descr="Use Your ID Card - ID Card Services - The HUB - Carnegie Mellon University">
            <a:extLst>
              <a:ext uri="{FF2B5EF4-FFF2-40B4-BE49-F238E27FC236}">
                <a16:creationId xmlns:a16="http://schemas.microsoft.com/office/drawing/2014/main" id="{1F38D949-A1D1-0A56-0827-41312C04B76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93" y="1690688"/>
            <a:ext cx="161654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rporate policy - Is there a specification for the color values  representing information classification levels for the United States? -  Information Security Stack Exchange">
            <a:extLst>
              <a:ext uri="{FF2B5EF4-FFF2-40B4-BE49-F238E27FC236}">
                <a16:creationId xmlns:a16="http://schemas.microsoft.com/office/drawing/2014/main" id="{94A4EFC4-C575-8E7C-BCDA-9B196577731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425" y="3312201"/>
            <a:ext cx="1470876" cy="20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8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995-DFDC-A7F9-64AC-61AF618568B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E29E-F367-4FD8-93D7-9D16B1AC81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911096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 class of policies that can </a:t>
            </a:r>
            <a:r>
              <a:rPr kumimoji="0" lang="en-US" sz="2400" i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always</a:t>
            </a: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be enforced at runtime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	</a:t>
            </a: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If the presented student ID is expired, deny payment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	Only the student’s primary advisor may view  their summary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	Standard users may view content, but cannot copy it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	</a:t>
            </a: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Information labeled top secret may not influence the contents of 		secret documents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Safety policies do not always </a:t>
            </a:r>
            <a:r>
              <a:rPr kumimoji="0" lang="en-US" sz="2000" b="1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need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to be enforced at runtime, though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1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A4BA-D9BC-DB12-0FA4-BAD4420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D49E-5313-8951-BF2C-26523368F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16EE-C5EB-0EC6-2A1F-A64624F7C10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is memory 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122E-7E9E-FC48-703B-075A4B678F8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9496" y="1690688"/>
            <a:ext cx="10142172" cy="4084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To an extent, depends on the platform</a:t>
            </a:r>
          </a:p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On modern systems, indicates the absence of: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Buffer overflow, over-read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Concurrent reads/writes to shared memory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Uninitialized read/dereference, null dereference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Invalid page fault</a:t>
            </a:r>
          </a:p>
          <a:p>
            <a:pPr lvl="1"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Use after free, invalid/double free</a:t>
            </a:r>
          </a:p>
          <a:p>
            <a:pPr lvl="1"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tx1">
                    <a:lumMod val="100000"/>
                  </a:schemeClr>
                </a:solidFill>
                <a:latin typeface="Avenir Next LT Pro" panose="020B0504020202020204" pitchFamily="34" charset="0"/>
              </a:rPr>
              <a:t>Stack/heap exhaustion</a:t>
            </a:r>
          </a:p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In many cases, violations result in corrupted state, unstable behavior</a:t>
            </a:r>
          </a:p>
          <a:p>
            <a:pPr>
              <a:defRPr/>
            </a:pPr>
            <a:r>
              <a:rPr kumimoji="0" lang="en-US" sz="2400" strike="noStrike" kern="1200" cap="none" spc="0" normalizeH="0" noProof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Sometimes they result in exploitable vulnerabilities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76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E4A9-4B6F-DF45-B3F2-8202F45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E3E6-7D0A-F753-A04D-CD0E8B5A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776753"/>
            <a:ext cx="9829800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Occurs when data is </a:t>
            </a:r>
            <a:r>
              <a:rPr lang="en-US" u="sng" dirty="0"/>
              <a:t>written</a:t>
            </a:r>
            <a:r>
              <a:rPr lang="en-US" dirty="0"/>
              <a:t> to a location outside of the space allocated for a buffer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buffer may be allocated:</a:t>
            </a:r>
          </a:p>
          <a:p>
            <a:pPr lvl="1"/>
            <a:r>
              <a:rPr lang="en-US" dirty="0"/>
              <a:t>On the stack</a:t>
            </a:r>
          </a:p>
          <a:p>
            <a:pPr lvl="2"/>
            <a:r>
              <a:rPr lang="en-US" dirty="0"/>
              <a:t>Covered today</a:t>
            </a:r>
          </a:p>
          <a:p>
            <a:pPr lvl="2"/>
            <a:r>
              <a:rPr lang="en-US" dirty="0"/>
              <a:t>Easiest case to exploit</a:t>
            </a:r>
          </a:p>
          <a:p>
            <a:pPr lvl="1"/>
            <a:r>
              <a:rPr lang="en-US" dirty="0"/>
              <a:t>On the heap</a:t>
            </a:r>
          </a:p>
          <a:p>
            <a:pPr lvl="2"/>
            <a:r>
              <a:rPr lang="en-US" dirty="0"/>
              <a:t>Not covered</a:t>
            </a:r>
          </a:p>
          <a:p>
            <a:pPr lvl="2"/>
            <a:r>
              <a:rPr lang="en-US" dirty="0"/>
              <a:t>May still be exploitable, but more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43A-7138-551C-39B9-61ABC019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5ABCA5-F189-CE28-E1BD-3D7EFBFE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97" y="1664403"/>
            <a:ext cx="5757975" cy="4533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int main(int </a:t>
            </a:r>
            <a:r>
              <a:rPr lang="en-US" sz="1400" dirty="0" err="1">
                <a:latin typeface="Consolas"/>
                <a:cs typeface="Consolas"/>
              </a:rPr>
              <a:t>argc</a:t>
            </a:r>
            <a:r>
              <a:rPr lang="en-US" sz="1400" dirty="0">
                <a:latin typeface="Consolas"/>
                <a:cs typeface="Consolas"/>
              </a:rPr>
              <a:t>, char **</a:t>
            </a:r>
            <a:r>
              <a:rPr lang="en-US" sz="1400" dirty="0" err="1">
                <a:latin typeface="Consolas"/>
                <a:cs typeface="Consolas"/>
              </a:rPr>
              <a:t>argv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char 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[64];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gets(</a:t>
            </a:r>
            <a:r>
              <a:rPr lang="en-US" sz="1400" dirty="0" err="1">
                <a:latin typeface="Consolas"/>
                <a:cs typeface="Consolas"/>
              </a:rPr>
              <a:t>buf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Dump of assembly code for function main: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4004fd: push   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4004fe: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rsp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400501: sub    $0x50,%rsp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400505: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%rdi,-0x48(%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400508: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%rsi,-0x50(%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40050c: lea    -0x40(%</a:t>
            </a:r>
            <a:r>
              <a:rPr lang="en-US" sz="1400" dirty="0" err="1">
                <a:latin typeface="Consolas"/>
                <a:cs typeface="Consolas"/>
              </a:rPr>
              <a:t>rbp</a:t>
            </a:r>
            <a:r>
              <a:rPr lang="en-US" sz="1400" dirty="0">
                <a:latin typeface="Consolas"/>
                <a:cs typeface="Consolas"/>
              </a:rPr>
              <a:t>),%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400510: </a:t>
            </a:r>
            <a:r>
              <a:rPr lang="en-US" sz="1400" dirty="0" err="1">
                <a:latin typeface="Consolas"/>
                <a:cs typeface="Consolas"/>
              </a:rPr>
              <a:t>mov</a:t>
            </a:r>
            <a:r>
              <a:rPr lang="en-US" sz="1400" dirty="0">
                <a:latin typeface="Consolas"/>
                <a:cs typeface="Consolas"/>
              </a:rPr>
              <a:t>    %</a:t>
            </a:r>
            <a:r>
              <a:rPr lang="en-US" sz="1400" dirty="0" err="1">
                <a:latin typeface="Consolas"/>
                <a:cs typeface="Consolas"/>
              </a:rPr>
              <a:t>rax</a:t>
            </a:r>
            <a:r>
              <a:rPr lang="en-US" sz="1400" dirty="0">
                <a:latin typeface="Consolas"/>
                <a:cs typeface="Consolas"/>
              </a:rPr>
              <a:t>,%</a:t>
            </a:r>
            <a:r>
              <a:rPr lang="en-US" sz="1400" dirty="0" err="1">
                <a:latin typeface="Consolas"/>
                <a:cs typeface="Consolas"/>
              </a:rPr>
              <a:t>rdi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400518: </a:t>
            </a:r>
            <a:r>
              <a:rPr lang="en-US" sz="1400" dirty="0" err="1">
                <a:latin typeface="Consolas"/>
                <a:cs typeface="Consolas"/>
              </a:rPr>
              <a:t>callq</a:t>
            </a:r>
            <a:r>
              <a:rPr lang="en-US" sz="1400" dirty="0">
                <a:latin typeface="Consolas"/>
                <a:cs typeface="Consolas"/>
              </a:rPr>
              <a:t>  400400 &lt;</a:t>
            </a:r>
            <a:r>
              <a:rPr lang="en-US" sz="1400" dirty="0" err="1">
                <a:latin typeface="Consolas"/>
                <a:cs typeface="Consolas"/>
              </a:rPr>
              <a:t>gets@plt</a:t>
            </a:r>
            <a:r>
              <a:rPr lang="en-US" sz="14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40051d: </a:t>
            </a:r>
            <a:r>
              <a:rPr lang="en-US" sz="1400" dirty="0" err="1">
                <a:latin typeface="Consolas"/>
                <a:cs typeface="Consolas"/>
              </a:rPr>
              <a:t>leaveq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40051e: </a:t>
            </a:r>
            <a:r>
              <a:rPr lang="en-US" sz="1400" dirty="0" err="1">
                <a:latin typeface="Consolas"/>
                <a:cs typeface="Consolas"/>
              </a:rPr>
              <a:t>retq</a:t>
            </a: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4B91D2A-4298-8328-F141-5CDEEC69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99593"/>
              </p:ext>
            </p:extLst>
          </p:nvPr>
        </p:nvGraphicFramePr>
        <p:xfrm>
          <a:off x="8476180" y="1354293"/>
          <a:ext cx="1461558" cy="4817544"/>
        </p:xfrm>
        <a:graphic>
          <a:graphicData uri="http://schemas.openxmlformats.org/drawingml/2006/table">
            <a:tbl>
              <a:tblPr firstRow="1" bandRow="1"/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 bytes)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09FBA-1509-2C58-3C13-3EEF749C12C4}"/>
              </a:ext>
            </a:extLst>
          </p:cNvPr>
          <p:cNvGrpSpPr/>
          <p:nvPr/>
        </p:nvGrpSpPr>
        <p:grpSpPr>
          <a:xfrm>
            <a:off x="9958423" y="5971830"/>
            <a:ext cx="1006456" cy="369332"/>
            <a:chOff x="7959243" y="3429000"/>
            <a:chExt cx="100645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CAB9F8-77DA-01FF-95C7-D0BEE4BEDFE4}"/>
                </a:ext>
              </a:extLst>
            </p:cNvPr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rsp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7A56CD-834C-70AA-0288-D591460849BE}"/>
                </a:ext>
              </a:extLst>
            </p:cNvPr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447C78-303B-8C42-9121-946736D9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80130"/>
              </p:ext>
            </p:extLst>
          </p:nvPr>
        </p:nvGraphicFramePr>
        <p:xfrm>
          <a:off x="6392286" y="4774114"/>
          <a:ext cx="1610195" cy="1373475"/>
        </p:xfrm>
        <a:graphic>
          <a:graphicData uri="http://schemas.openxmlformats.org/drawingml/2006/table">
            <a:tbl>
              <a:tblPr firstRow="1" bandRow="1"/>
              <a:tblGrid>
                <a:gridCol w="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Reg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/>
                        <a:t>Value</a:t>
                      </a:r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381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rax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381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rdi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900" dirty="0" err="1"/>
                        <a:t>buf</a:t>
                      </a:r>
                      <a:endParaRPr lang="en-US" sz="1900" dirty="0"/>
                    </a:p>
                  </a:txBody>
                  <a:tcPr marL="71682" marR="71682" marT="35841" marB="35841">
                    <a:lnL w="12700" cmpd="sng">
                      <a:solidFill>
                        <a:srgbClr val="FFFFFE"/>
                      </a:solidFill>
                    </a:lnL>
                    <a:lnR w="12700" cmpd="sng">
                      <a:solidFill>
                        <a:srgbClr val="FFFFFE"/>
                      </a:solidFill>
                    </a:lnR>
                    <a:lnT w="12700" cmpd="sng">
                      <a:solidFill>
                        <a:srgbClr val="FFFFFE"/>
                      </a:solidFill>
                    </a:lnT>
                    <a:lnB w="12700" cmpd="sng">
                      <a:solidFill>
                        <a:srgbClr val="FFFFF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93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32999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26649DB0-0A37-86BE-052D-6203DFFB08FD}"/>
              </a:ext>
            </a:extLst>
          </p:cNvPr>
          <p:cNvGrpSpPr/>
          <p:nvPr/>
        </p:nvGrpSpPr>
        <p:grpSpPr>
          <a:xfrm>
            <a:off x="9955476" y="2699257"/>
            <a:ext cx="1032104" cy="491266"/>
            <a:chOff x="7959243" y="3429000"/>
            <a:chExt cx="1032104" cy="4912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0868D-EC99-725C-B17D-9FC14B091DFA}"/>
                </a:ext>
              </a:extLst>
            </p:cNvPr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%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</a:rPr>
                <a:t>rbp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6FF18E-986F-E00F-4E69-F975D2EC5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9243" y="3625334"/>
              <a:ext cx="317196" cy="294932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C1225-C321-5C1C-3C82-BBFC7A6D1AF7}"/>
              </a:ext>
            </a:extLst>
          </p:cNvPr>
          <p:cNvCxnSpPr>
            <a:cxnSpLocks/>
          </p:cNvCxnSpPr>
          <p:nvPr/>
        </p:nvCxnSpPr>
        <p:spPr>
          <a:xfrm flipV="1">
            <a:off x="10127854" y="3247164"/>
            <a:ext cx="0" cy="9322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B6FB8-B813-713F-64B0-96ABF5F3FD18}"/>
              </a:ext>
            </a:extLst>
          </p:cNvPr>
          <p:cNvCxnSpPr>
            <a:cxnSpLocks/>
          </p:cNvCxnSpPr>
          <p:nvPr/>
        </p:nvCxnSpPr>
        <p:spPr>
          <a:xfrm>
            <a:off x="10127854" y="4657137"/>
            <a:ext cx="0" cy="15110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CDF7CC-7F3F-CE56-DED3-E938C5293253}"/>
              </a:ext>
            </a:extLst>
          </p:cNvPr>
          <p:cNvSpPr txBox="1"/>
          <p:nvPr/>
        </p:nvSpPr>
        <p:spPr>
          <a:xfrm>
            <a:off x="9900539" y="4223608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/>
              </a:rPr>
              <a:t>0x50 bytes</a:t>
            </a:r>
          </a:p>
        </p:txBody>
      </p:sp>
      <p:cxnSp>
        <p:nvCxnSpPr>
          <p:cNvPr id="28" name="Curved Connector 18">
            <a:extLst>
              <a:ext uri="{FF2B5EF4-FFF2-40B4-BE49-F238E27FC236}">
                <a16:creationId xmlns:a16="http://schemas.microsoft.com/office/drawing/2014/main" id="{891A9D09-CC1D-EBA4-E5E9-CCAC90290576}"/>
              </a:ext>
            </a:extLst>
          </p:cNvPr>
          <p:cNvCxnSpPr>
            <a:cxnSpLocks/>
          </p:cNvCxnSpPr>
          <p:nvPr/>
        </p:nvCxnSpPr>
        <p:spPr>
          <a:xfrm flipV="1">
            <a:off x="8002481" y="5410382"/>
            <a:ext cx="473699" cy="194515"/>
          </a:xfrm>
          <a:prstGeom prst="curved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28265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0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4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55"/>
</p:tagLst>
</file>

<file path=ppt/theme/theme1.xml><?xml version="1.0" encoding="utf-8"?>
<a:theme xmlns:a="http://schemas.openxmlformats.org/drawingml/2006/main" name="lec-theme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-theme" id="{6EB7AB2E-4B0F-4BDA-9A47-822D1CC959C5}" vid="{7A968F0D-55C4-4F24-8DFE-7D0182C2482D}"/>
    </a:ext>
  </a:extLst>
</a:theme>
</file>

<file path=ppt/theme/theme2.xml><?xml version="1.0" encoding="utf-8"?>
<a:theme xmlns:a="http://schemas.openxmlformats.org/drawingml/2006/main" name="template">
  <a:themeElements>
    <a:clrScheme name="Custom 13">
      <a:dk1>
        <a:srgbClr val="000000"/>
      </a:dk1>
      <a:lt1>
        <a:srgbClr val="FFFFFE"/>
      </a:lt1>
      <a:dk2>
        <a:srgbClr val="990000"/>
      </a:dk2>
      <a:lt2>
        <a:srgbClr val="FFFFFE"/>
      </a:lt2>
      <a:accent1>
        <a:srgbClr val="A32D1F"/>
      </a:accent1>
      <a:accent2>
        <a:srgbClr val="E47932"/>
      </a:accent2>
      <a:accent3>
        <a:srgbClr val="A32D1F"/>
      </a:accent3>
      <a:accent4>
        <a:srgbClr val="929393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lec-theme</Template>
  <TotalTime>688</TotalTime>
  <Words>2562</Words>
  <Application>Microsoft Office PowerPoint</Application>
  <PresentationFormat>Widescreen</PresentationFormat>
  <Paragraphs>571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Next LT Pro</vt:lpstr>
      <vt:lpstr>Calibri</vt:lpstr>
      <vt:lpstr>Cambria</vt:lpstr>
      <vt:lpstr>Consolas</vt:lpstr>
      <vt:lpstr>Tw Cen MT</vt:lpstr>
      <vt:lpstr>lec-theme</vt:lpstr>
      <vt:lpstr>template</vt:lpstr>
      <vt:lpstr>Lecture 2: Safety &amp; Proof</vt:lpstr>
      <vt:lpstr>Today’s goals</vt:lpstr>
      <vt:lpstr>Policies are everywhere</vt:lpstr>
      <vt:lpstr>How to enforce them?</vt:lpstr>
      <vt:lpstr>Safety</vt:lpstr>
      <vt:lpstr>Memory Safety</vt:lpstr>
      <vt:lpstr>What is memory safety?</vt:lpstr>
      <vt:lpstr>Recap: Buffer overflow</vt:lpstr>
      <vt:lpstr>Basic Example</vt:lpstr>
      <vt:lpstr>“123456”</vt:lpstr>
      <vt:lpstr>“A”x72 + “\xEF\xBE\xAD\xDE\x00\x00\x00\x00”</vt:lpstr>
      <vt:lpstr>Frame teardown, part 1</vt:lpstr>
      <vt:lpstr>Frame teardown, part 1</vt:lpstr>
      <vt:lpstr>Frame teardown, part 1</vt:lpstr>
      <vt:lpstr>Frame teardown, part 2</vt:lpstr>
      <vt:lpstr>Frame teardown, part 3</vt:lpstr>
      <vt:lpstr>Frame teardown, part 3</vt:lpstr>
      <vt:lpstr>Frame teardown, part 3</vt:lpstr>
      <vt:lpstr>PowerPoint Presentation</vt:lpstr>
      <vt:lpstr>Defenses</vt:lpstr>
      <vt:lpstr>StackGuard [Cowen et al. 1998]</vt:lpstr>
      <vt:lpstr>Data Pointer Subterfuge</vt:lpstr>
      <vt:lpstr>Data Pointer Subterfuge</vt:lpstr>
      <vt:lpstr>Data Pointer Subterfuge</vt:lpstr>
      <vt:lpstr>Memory protection</vt:lpstr>
      <vt:lpstr>Memory protection</vt:lpstr>
      <vt:lpstr>Bypassing memory protection</vt:lpstr>
      <vt:lpstr>Layout randomization (ASLR)</vt:lpstr>
      <vt:lpstr>ASLR</vt:lpstr>
      <vt:lpstr>ASLR</vt:lpstr>
      <vt:lpstr>How to attack ASLR</vt:lpstr>
      <vt:lpstr>Recap</vt:lpstr>
      <vt:lpstr>Basic Example, redux</vt:lpstr>
      <vt:lpstr>Basic Example, 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Safety &amp; Proof</dc:title>
  <dc:creator>Matt Fredrikson</dc:creator>
  <cp:lastModifiedBy>Matt Fredrikson</cp:lastModifiedBy>
  <cp:revision>24</cp:revision>
  <dcterms:created xsi:type="dcterms:W3CDTF">2022-08-31T17:24:27Z</dcterms:created>
  <dcterms:modified xsi:type="dcterms:W3CDTF">2022-09-01T20:14:18Z</dcterms:modified>
</cp:coreProperties>
</file>