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35443897637795"/>
          <c:y val="0.0636990222275785"/>
          <c:w val="0.903192298228346"/>
          <c:h val="0.761791414752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2017留抵-2018审批合计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服务外包</c:v>
                </c:pt>
                <c:pt idx="1">
                  <c:v>固定资产</c:v>
                </c:pt>
                <c:pt idx="2">
                  <c:v>会议服务</c:v>
                </c:pt>
                <c:pt idx="3">
                  <c:v>培训</c:v>
                </c:pt>
                <c:pt idx="4">
                  <c:v>软件外包</c:v>
                </c:pt>
                <c:pt idx="5">
                  <c:v>软件采购</c:v>
                </c:pt>
                <c:pt idx="6">
                  <c:v>试验车</c:v>
                </c:pt>
                <c:pt idx="7">
                  <c:v>数据采购</c:v>
                </c:pt>
                <c:pt idx="8">
                  <c:v>宣传费</c:v>
                </c:pt>
                <c:pt idx="9">
                  <c:v>职工福利</c:v>
                </c:pt>
                <c:pt idx="10">
                  <c:v>装修</c:v>
                </c:pt>
                <c:pt idx="11">
                  <c:v>咨询合同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5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2017-2018审批已执行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服务外包</c:v>
                </c:pt>
                <c:pt idx="1">
                  <c:v>固定资产</c:v>
                </c:pt>
                <c:pt idx="2">
                  <c:v>会议服务</c:v>
                </c:pt>
                <c:pt idx="3">
                  <c:v>培训</c:v>
                </c:pt>
                <c:pt idx="4">
                  <c:v>软件外包</c:v>
                </c:pt>
                <c:pt idx="5">
                  <c:v>软件采购</c:v>
                </c:pt>
                <c:pt idx="6">
                  <c:v>试验车</c:v>
                </c:pt>
                <c:pt idx="7">
                  <c:v>数据采购</c:v>
                </c:pt>
                <c:pt idx="8">
                  <c:v>宣传费</c:v>
                </c:pt>
                <c:pt idx="9">
                  <c:v>职工福利</c:v>
                </c:pt>
                <c:pt idx="10">
                  <c:v>装修</c:v>
                </c:pt>
                <c:pt idx="11">
                  <c:v>咨询合同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1.2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  <c:pt idx="5">
                  <c:v>2.5</c:v>
                </c:pt>
                <c:pt idx="6">
                  <c:v>3.3</c:v>
                </c:pt>
                <c:pt idx="7">
                  <c:v>4.4</c:v>
                </c:pt>
                <c:pt idx="8">
                  <c:v>1.4</c:v>
                </c:pt>
                <c:pt idx="9">
                  <c:v>1.3</c:v>
                </c:pt>
                <c:pt idx="10">
                  <c:v>3.3</c:v>
                </c:pt>
                <c:pt idx="11">
                  <c:v>2.2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30252496"/>
        <c:axId val="14807706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完成率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服务外包</c:v>
                </c:pt>
                <c:pt idx="1">
                  <c:v>固定资产</c:v>
                </c:pt>
                <c:pt idx="2">
                  <c:v>会议服务</c:v>
                </c:pt>
                <c:pt idx="3">
                  <c:v>培训</c:v>
                </c:pt>
                <c:pt idx="4">
                  <c:v>软件外包</c:v>
                </c:pt>
                <c:pt idx="5">
                  <c:v>软件采购</c:v>
                </c:pt>
                <c:pt idx="6">
                  <c:v>试验车</c:v>
                </c:pt>
                <c:pt idx="7">
                  <c:v>数据采购</c:v>
                </c:pt>
                <c:pt idx="8">
                  <c:v>宣传费</c:v>
                </c:pt>
                <c:pt idx="9">
                  <c:v>职工福利</c:v>
                </c:pt>
                <c:pt idx="10">
                  <c:v>装修</c:v>
                </c:pt>
                <c:pt idx="11">
                  <c:v>咨询合同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0.56</c:v>
                </c:pt>
                <c:pt idx="1">
                  <c:v>0.48</c:v>
                </c:pt>
                <c:pt idx="2">
                  <c:v>0.514</c:v>
                </c:pt>
                <c:pt idx="3">
                  <c:v>0.62</c:v>
                </c:pt>
                <c:pt idx="4" c:formatCode="0.00%">
                  <c:v>0.916</c:v>
                </c:pt>
                <c:pt idx="5">
                  <c:v>0.5</c:v>
                </c:pt>
                <c:pt idx="6" c:formatCode="0.00%">
                  <c:v>0.825</c:v>
                </c:pt>
                <c:pt idx="7">
                  <c:v>0.88</c:v>
                </c:pt>
                <c:pt idx="8">
                  <c:v>0.47</c:v>
                </c:pt>
                <c:pt idx="9" c:formatCode="0.00%">
                  <c:v>0.433</c:v>
                </c:pt>
                <c:pt idx="10">
                  <c:v>0.66</c:v>
                </c:pt>
                <c:pt idx="11">
                  <c:v>0.55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1630270896"/>
        <c:axId val="1314686800"/>
      </c:lineChart>
      <c:catAx>
        <c:axId val="163025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0770608"/>
        <c:crosses val="autoZero"/>
        <c:auto val="1"/>
        <c:lblAlgn val="ctr"/>
        <c:lblOffset val="100"/>
        <c:noMultiLvlLbl val="0"/>
      </c:catAx>
      <c:valAx>
        <c:axId val="148077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30252496"/>
        <c:crosses val="autoZero"/>
        <c:crossBetween val="between"/>
      </c:valAx>
      <c:catAx>
        <c:axId val="163027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14686800"/>
        <c:crosses val="autoZero"/>
        <c:auto val="1"/>
        <c:lblAlgn val="ctr"/>
        <c:lblOffset val="100"/>
        <c:noMultiLvlLbl val="0"/>
      </c:catAx>
      <c:valAx>
        <c:axId val="1314686800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302708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7502407388958"/>
          <c:y val="0.916583643599949"/>
          <c:w val="0.482656302570994"/>
          <c:h val="0.0834163564000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810456" y="1418032"/>
          <a:ext cx="10860314" cy="311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矩形 4"/>
          <p:cNvSpPr/>
          <p:nvPr/>
        </p:nvSpPr>
        <p:spPr>
          <a:xfrm>
            <a:off x="810456" y="227914"/>
            <a:ext cx="4390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2017-2018</a:t>
            </a:r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审批项目</a:t>
            </a:r>
            <a:r>
              <a:rPr lang="en-US" altLang="zh-CN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rPr>
              <a:t>费用执行情况</a:t>
            </a:r>
            <a:endParaRPr lang="zh-CN" altLang="en-US" sz="2000" b="1" dirty="0">
              <a:solidFill>
                <a:srgbClr val="305F8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2" y="645220"/>
            <a:ext cx="9705454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柱状图中蓝色表示截止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年底未执行项目和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年审批项目之和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年未执行完的审批项目主要是：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lvl="0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截止目前综合执行率是：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90925" y="4628250"/>
          <a:ext cx="10499376" cy="200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210"/>
                <a:gridCol w="632460"/>
                <a:gridCol w="702426"/>
                <a:gridCol w="702484"/>
                <a:gridCol w="688709"/>
                <a:gridCol w="702484"/>
                <a:gridCol w="702484"/>
                <a:gridCol w="702484"/>
                <a:gridCol w="674935"/>
                <a:gridCol w="674935"/>
                <a:gridCol w="688709"/>
                <a:gridCol w="516257"/>
                <a:gridCol w="833613"/>
                <a:gridCol w="568186"/>
              </a:tblGrid>
              <a:tr h="262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{p0-0}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{p0-1}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{p0-2}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{p0-3}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{p0-4}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{p0-5}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{p0-6}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{p0-7}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{p0-8}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{p0-9}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{p0-10}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{p0-11}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{p0-12}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trike="noStrike" spc="-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{p0-13}</a:t>
                      </a:r>
                      <a:endParaRPr lang="en-US" sz="1100" b="1" strike="noStrike" spc="-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60" marR="9360"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{p1-0}</a:t>
                      </a:r>
                      <a:endParaRPr lang="en-US" sz="1100" b="0" strike="noStrike" spc="-1">
                        <a:latin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 panose="020B0604020202020204"/>
                        </a:rPr>
                        <a:t>{p1-1}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 panose="020B0604020202020204"/>
                        </a:rPr>
                        <a:t>{p1-2}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 panose="020B0604020202020204"/>
                        </a:rPr>
                        <a:t>{p1-3}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 panose="020B0604020202020204"/>
                        </a:rPr>
                        <a:t>{p1-4}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{p1-5}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{p1-6}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{p1-7}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{p1-8}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{p1-9}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{p1-10}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{p1-11}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{p1-12}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{p1-13}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</a:tr>
              <a:tr h="307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{p2-0}</a:t>
                      </a:r>
                      <a:endParaRPr lang="en-US" sz="1100" b="0" strike="noStrike" spc="-1">
                        <a:latin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 panose="020B0604020202020204"/>
                        </a:rPr>
                        <a:t>{p2-1}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{p2-4}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{p2-5}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{p2-6}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{p2-7}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{p2-8}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{p2-9}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{p2-10}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{p2-11}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{p2-12}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{p2-13}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{p3-0}</a:t>
                      </a:r>
                      <a:endParaRPr lang="en-US" sz="1100" b="0" strike="noStrike" spc="-1">
                        <a:latin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 panose="020B0604020202020204"/>
                        </a:rPr>
                        <a:t>{p3-1}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{p3-4}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{p3-5}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{p3-6}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{p3-7}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{p3-8}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{p3-9}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{p3-10}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{p3-11}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{p3-12}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{p3-13}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</a:tr>
              <a:tr h="321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{p4-0}</a:t>
                      </a:r>
                      <a:endParaRPr lang="en-US" sz="1100" b="0" strike="noStrike" spc="-1">
                        <a:latin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 panose="020B0604020202020204"/>
                        </a:rPr>
                        <a:t>{p4-1}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{p4-4}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{p4-5}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{p4-6}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{p4-7}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{p4-8}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{p4-9}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{p4-10}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{p4-11}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{p4-12}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{p4-13}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</a:tr>
              <a:tr h="321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{p5-0}</a:t>
                      </a:r>
                      <a:endParaRPr lang="en-US" sz="1100" b="0" strike="noStrike" spc="-1">
                        <a:latin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 panose="020B0604020202020204"/>
                        </a:rPr>
                        <a:t>{p5-1}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{p5-4}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{p5-5}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{p5-6}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{p5-7}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{p5-8}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{p5-9}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{p5-10}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{p5-11}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{p5-12}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{p5-13}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</a:tr>
              <a:tr h="262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pc="-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{p6-0}</a:t>
                      </a:r>
                      <a:endParaRPr lang="en-US" sz="1100" b="0" strike="noStrike" spc="-1">
                        <a:latin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Arial" panose="020B0604020202020204"/>
                        </a:rPr>
                        <a:t>{p6-1}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{p6-4}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{p6-5}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{p6-6}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{p6-7}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{p6-8}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{p6-9}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{p6-10}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{p6-11}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{p6-12}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pc="-1">
                          <a:latin typeface="Arial" panose="020B0604020202020204"/>
                          <a:sym typeface="+mn-ea"/>
                        </a:rPr>
                        <a:t>{p6-13}</a:t>
                      </a:r>
                      <a:endParaRPr lang="en-US" sz="1200" b="0" strike="noStrike" spc="-1">
                        <a:latin typeface="Arial" panose="020B0604020202020204"/>
                      </a:endParaRPr>
                    </a:p>
                  </a:txBody>
                  <a:tcPr marL="9360" marR="936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演示</Application>
  <PresentationFormat>宽屏</PresentationFormat>
  <Paragraphs>202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华文中宋</vt:lpstr>
      <vt:lpstr>微软雅黑</vt:lpstr>
      <vt:lpstr>Arial</vt:lpstr>
      <vt:lpstr>Times New Roman</vt:lpstr>
      <vt:lpstr>Arial Unicode MS</vt:lpstr>
      <vt:lpstr>等线 Light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晓婷</dc:creator>
  <cp:lastModifiedBy>Administrator</cp:lastModifiedBy>
  <cp:revision>18</cp:revision>
  <dcterms:created xsi:type="dcterms:W3CDTF">2018-12-04T02:32:00Z</dcterms:created>
  <dcterms:modified xsi:type="dcterms:W3CDTF">2018-12-11T02:02:55Z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