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64143515756043"/>
          <c:y val="0.146285176876453"/>
          <c:w val="0.837765845931118"/>
          <c:h val="0.6802539994650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项目审批金额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财务部</c:v>
                </c:pt>
                <c:pt idx="1">
                  <c:v>管理部</c:v>
                </c:pt>
                <c:pt idx="2">
                  <c:v>市场发展部</c:v>
                </c:pt>
                <c:pt idx="3">
                  <c:v>软件本部</c:v>
                </c:pt>
                <c:pt idx="4">
                  <c:v>数据本部</c:v>
                </c:pt>
                <c:pt idx="5">
                  <c:v>咨询本部</c:v>
                </c:pt>
                <c:pt idx="6">
                  <c:v>综合本部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3.5</c:v>
                </c:pt>
                <c:pt idx="2">
                  <c:v>3.5</c:v>
                </c:pt>
                <c:pt idx="3">
                  <c:v>4.5</c:v>
                </c:pt>
                <c:pt idx="4">
                  <c:v>6.8</c:v>
                </c:pt>
                <c:pt idx="5">
                  <c:v>7.5</c:v>
                </c:pt>
                <c:pt idx="6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已签合同金额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财务部</c:v>
                </c:pt>
                <c:pt idx="1">
                  <c:v>管理部</c:v>
                </c:pt>
                <c:pt idx="2">
                  <c:v>市场发展部</c:v>
                </c:pt>
                <c:pt idx="3">
                  <c:v>软件本部</c:v>
                </c:pt>
                <c:pt idx="4">
                  <c:v>数据本部</c:v>
                </c:pt>
                <c:pt idx="5">
                  <c:v>咨询本部</c:v>
                </c:pt>
                <c:pt idx="6">
                  <c:v>综合本部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2</c:v>
                </c:pt>
                <c:pt idx="2">
                  <c:v>0.8</c:v>
                </c:pt>
                <c:pt idx="3">
                  <c:v>4.2</c:v>
                </c:pt>
                <c:pt idx="4">
                  <c:v>5.5</c:v>
                </c:pt>
                <c:pt idx="5">
                  <c:v>4.3</c:v>
                </c:pt>
                <c:pt idx="6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2080207"/>
        <c:axId val="1670663279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审批执行率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财务部</c:v>
                </c:pt>
                <c:pt idx="1">
                  <c:v>管理部</c:v>
                </c:pt>
                <c:pt idx="2">
                  <c:v>市场发展部</c:v>
                </c:pt>
                <c:pt idx="3">
                  <c:v>软件本部</c:v>
                </c:pt>
                <c:pt idx="4">
                  <c:v>数据本部</c:v>
                </c:pt>
                <c:pt idx="5">
                  <c:v>咨询本部</c:v>
                </c:pt>
                <c:pt idx="6">
                  <c:v>综合本部</c:v>
                </c:pt>
              </c:strCache>
            </c:strRef>
          </c:cat>
          <c:val>
            <c:numRef>
              <c:f>Sheet1!$D$2:$D$8</c:f>
              <c:numCache>
                <c:formatCode>0.00%</c:formatCode>
                <c:ptCount val="7"/>
                <c:pt idx="0">
                  <c:v>0.558</c:v>
                </c:pt>
                <c:pt idx="1">
                  <c:v>0.571</c:v>
                </c:pt>
                <c:pt idx="2">
                  <c:v>0.228</c:v>
                </c:pt>
                <c:pt idx="3">
                  <c:v>0.933</c:v>
                </c:pt>
                <c:pt idx="4">
                  <c:v>0.808</c:v>
                </c:pt>
                <c:pt idx="5">
                  <c:v>0.573</c:v>
                </c:pt>
                <c:pt idx="6" c:formatCode="0%">
                  <c:v>0.75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0025999"/>
        <c:axId val="1670669935"/>
      </c:lineChart>
      <c:catAx>
        <c:axId val="1662080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70663279"/>
        <c:crosses val="autoZero"/>
        <c:auto val="1"/>
        <c:lblAlgn val="ctr"/>
        <c:lblOffset val="100"/>
        <c:noMultiLvlLbl val="0"/>
      </c:catAx>
      <c:valAx>
        <c:axId val="167066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2080207"/>
        <c:crosses val="autoZero"/>
        <c:crossBetween val="between"/>
      </c:valAx>
      <c:catAx>
        <c:axId val="16600259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70669935"/>
        <c:crosses val="autoZero"/>
        <c:auto val="1"/>
        <c:lblAlgn val="ctr"/>
        <c:lblOffset val="100"/>
        <c:noMultiLvlLbl val="0"/>
      </c:catAx>
      <c:valAx>
        <c:axId val="1670669935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002599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1501598770815"/>
          <c:y val="0.903645164550586"/>
          <c:w val="0.751498713394019"/>
          <c:h val="0.09635483544941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64143515756043"/>
          <c:y val="0.146285176876453"/>
          <c:w val="0.837765845931118"/>
          <c:h val="0.6802539994650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已签合同金额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财务部</c:v>
                </c:pt>
                <c:pt idx="1">
                  <c:v>管理部</c:v>
                </c:pt>
                <c:pt idx="2">
                  <c:v>市场发展部</c:v>
                </c:pt>
                <c:pt idx="3">
                  <c:v>软件本部</c:v>
                </c:pt>
                <c:pt idx="4">
                  <c:v>数据本部</c:v>
                </c:pt>
                <c:pt idx="5">
                  <c:v>咨询本部</c:v>
                </c:pt>
                <c:pt idx="6">
                  <c:v>综合本部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3.5</c:v>
                </c:pt>
                <c:pt idx="2">
                  <c:v>3.5</c:v>
                </c:pt>
                <c:pt idx="3">
                  <c:v>4.5</c:v>
                </c:pt>
                <c:pt idx="4">
                  <c:v>6.8</c:v>
                </c:pt>
                <c:pt idx="5">
                  <c:v>7.5</c:v>
                </c:pt>
                <c:pt idx="6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已执行金额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财务部</c:v>
                </c:pt>
                <c:pt idx="1">
                  <c:v>管理部</c:v>
                </c:pt>
                <c:pt idx="2">
                  <c:v>市场发展部</c:v>
                </c:pt>
                <c:pt idx="3">
                  <c:v>软件本部</c:v>
                </c:pt>
                <c:pt idx="4">
                  <c:v>数据本部</c:v>
                </c:pt>
                <c:pt idx="5">
                  <c:v>咨询本部</c:v>
                </c:pt>
                <c:pt idx="6">
                  <c:v>综合本部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2</c:v>
                </c:pt>
                <c:pt idx="2">
                  <c:v>0.8</c:v>
                </c:pt>
                <c:pt idx="3">
                  <c:v>4.2</c:v>
                </c:pt>
                <c:pt idx="4">
                  <c:v>5.5</c:v>
                </c:pt>
                <c:pt idx="5">
                  <c:v>4.3</c:v>
                </c:pt>
                <c:pt idx="6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2080207"/>
        <c:axId val="1670663279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合同执行率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财务部</c:v>
                </c:pt>
                <c:pt idx="1">
                  <c:v>管理部</c:v>
                </c:pt>
                <c:pt idx="2">
                  <c:v>市场发展部</c:v>
                </c:pt>
                <c:pt idx="3">
                  <c:v>软件本部</c:v>
                </c:pt>
                <c:pt idx="4">
                  <c:v>数据本部</c:v>
                </c:pt>
                <c:pt idx="5">
                  <c:v>咨询本部</c:v>
                </c:pt>
                <c:pt idx="6">
                  <c:v>综合本部</c:v>
                </c:pt>
              </c:strCache>
            </c:strRef>
          </c:cat>
          <c:val>
            <c:numRef>
              <c:f>Sheet1!$D$2:$D$8</c:f>
              <c:numCache>
                <c:formatCode>0.00%</c:formatCode>
                <c:ptCount val="7"/>
                <c:pt idx="0">
                  <c:v>0.558</c:v>
                </c:pt>
                <c:pt idx="1">
                  <c:v>0.571</c:v>
                </c:pt>
                <c:pt idx="2">
                  <c:v>0.228</c:v>
                </c:pt>
                <c:pt idx="3">
                  <c:v>0.933</c:v>
                </c:pt>
                <c:pt idx="4">
                  <c:v>0.808</c:v>
                </c:pt>
                <c:pt idx="5">
                  <c:v>0.573</c:v>
                </c:pt>
                <c:pt idx="6" c:formatCode="0%">
                  <c:v>0.75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0025999"/>
        <c:axId val="1670669935"/>
      </c:lineChart>
      <c:catAx>
        <c:axId val="1662080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70663279"/>
        <c:crosses val="autoZero"/>
        <c:auto val="1"/>
        <c:lblAlgn val="ctr"/>
        <c:lblOffset val="100"/>
        <c:noMultiLvlLbl val="0"/>
      </c:catAx>
      <c:valAx>
        <c:axId val="167066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2080207"/>
        <c:crosses val="autoZero"/>
        <c:crossBetween val="between"/>
      </c:valAx>
      <c:catAx>
        <c:axId val="16600259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70669935"/>
        <c:crosses val="autoZero"/>
        <c:auto val="1"/>
        <c:lblAlgn val="ctr"/>
        <c:lblOffset val="100"/>
        <c:noMultiLvlLbl val="0"/>
      </c:catAx>
      <c:valAx>
        <c:axId val="1670669935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002599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1501598770815"/>
          <c:y val="0.903645164550586"/>
          <c:w val="0.751498713394019"/>
          <c:h val="0.09635483544941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0456" y="253660"/>
            <a:ext cx="5069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2000" b="1" dirty="0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</a:rPr>
              <a:t>2017-2018</a:t>
            </a:r>
            <a:r>
              <a:rPr lang="zh-CN" altLang="en-US" sz="2000" b="1" dirty="0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</a:rPr>
              <a:t>年审批项目</a:t>
            </a:r>
            <a:r>
              <a:rPr lang="en-US" altLang="zh-CN" sz="2000" b="1" dirty="0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</a:rPr>
              <a:t>--</a:t>
            </a:r>
            <a:r>
              <a:rPr lang="zh-CN" altLang="en-US" sz="2000" b="1" dirty="0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</a:rPr>
              <a:t>本部执行情况</a:t>
            </a:r>
            <a:endParaRPr lang="zh-CN" altLang="en-US" sz="2000" b="1" dirty="0">
              <a:solidFill>
                <a:srgbClr val="305F86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724" y="637031"/>
            <a:ext cx="970545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lvl="0" indent="-339725" algn="just" eaLnBrk="0" hangingPunct="0">
              <a:lnSpc>
                <a:spcPct val="150000"/>
              </a:lnSpc>
              <a:spcAft>
                <a:spcPts val="0"/>
              </a:spcAft>
              <a:buClr>
                <a:srgbClr val="002163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项目审批金额是指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年审批未执行项目和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年审批项目之和。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725" lvl="0" indent="-339725" algn="just" eaLnBrk="0" hangingPunct="0">
              <a:lnSpc>
                <a:spcPct val="150000"/>
              </a:lnSpc>
              <a:spcAft>
                <a:spcPts val="0"/>
              </a:spcAft>
              <a:buClr>
                <a:srgbClr val="002163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年项目审批签订合同率前三名的是：</a:t>
            </a:r>
            <a:r>
              <a:rPr lang="zh-CN" altLang="en-US" sz="105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管理部、软件本部、财务部</a:t>
            </a:r>
            <a:endParaRPr lang="en-US" altLang="zh-CN" sz="1050" b="1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725" lvl="0" indent="-339725" algn="just" eaLnBrk="0" hangingPunct="0">
              <a:lnSpc>
                <a:spcPct val="150000"/>
              </a:lnSpc>
              <a:spcAft>
                <a:spcPts val="0"/>
              </a:spcAft>
              <a:buClr>
                <a:srgbClr val="002163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年项目审批合同执行率前三名的是：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725" lvl="0" indent="-339725" algn="just" eaLnBrk="0" hangingPunct="0">
              <a:lnSpc>
                <a:spcPct val="150000"/>
              </a:lnSpc>
              <a:spcAft>
                <a:spcPts val="0"/>
              </a:spcAft>
              <a:buClr>
                <a:srgbClr val="002163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其中，整体项目审批执行率是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551882" y="1517251"/>
          <a:ext cx="5586792" cy="2414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6342516" y="1517254"/>
          <a:ext cx="5586792" cy="2414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14402" y="4152899"/>
          <a:ext cx="10287000" cy="2393327"/>
        </p:xfrm>
        <a:graphic>
          <a:graphicData uri="http://schemas.openxmlformats.org/drawingml/2006/table">
            <a:tbl>
              <a:tblPr firstRow="1" firstCol="1" lastCol="1" bandRow="1">
                <a:tableStyleId>{3B4B98B0-60AC-42C2-AFA5-B58CD77FA1E5}</a:tableStyleId>
              </a:tblPr>
              <a:tblGrid>
                <a:gridCol w="1282698"/>
                <a:gridCol w="1578862"/>
                <a:gridCol w="1676400"/>
                <a:gridCol w="1587243"/>
                <a:gridCol w="1190578"/>
                <a:gridCol w="1420336"/>
                <a:gridCol w="1550883"/>
              </a:tblGrid>
              <a:tr h="3029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1" strike="noStrike" spc="-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{p0-0}</a:t>
                      </a:r>
                      <a:endParaRPr lang="en-US" sz="1050" b="1" strike="noStrike" spc="-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strike="noStrike" spc="-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{p0-1}</a:t>
                      </a:r>
                      <a:endParaRPr lang="en-US" sz="1050" b="1" strike="noStrike" spc="-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strike="noStrike" spc="-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{p0-2}</a:t>
                      </a:r>
                      <a:endParaRPr lang="en-US" sz="1050" b="1" strike="noStrike" spc="-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strike="noStrike" spc="-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{p0-3}</a:t>
                      </a:r>
                      <a:endParaRPr lang="en-US" sz="1050" b="1" strike="noStrike" spc="-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strike="noStrike" spc="-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{p0-4}</a:t>
                      </a:r>
                      <a:endParaRPr lang="en-US" sz="1050" b="1" strike="noStrike" spc="-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strike="noStrike" spc="-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{p0-5}</a:t>
                      </a:r>
                      <a:endParaRPr lang="en-US" sz="1050" b="1" strike="noStrike" spc="-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strike="noStrike" spc="-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{p0-6}</a:t>
                      </a:r>
                      <a:endParaRPr lang="en-US" sz="1050" b="1" strike="noStrike" spc="-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360" marR="9360" anchor="ctr"/>
                </a:tc>
              </a:tr>
              <a:tr h="259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1" spc="-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{p1-0}</a:t>
                      </a:r>
                      <a:endParaRPr lang="en-US" sz="1050" b="1" strike="noStrike" spc="-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{p1-1}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{p1-2}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{p1-3}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{p1-4}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{p1-5}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{p1-6}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</a:tr>
              <a:tr h="259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1" spc="-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{p2-0}</a:t>
                      </a:r>
                      <a:endParaRPr lang="en-US" sz="1050" b="1" strike="noStrike" spc="-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{p2-1}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{p2-2}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{p2-3}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{p2-4}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{p2-5}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{p2-6}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1" spc="-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{p3-0}</a:t>
                      </a:r>
                      <a:endParaRPr lang="en-US" sz="1050" b="1" strike="noStrike" spc="-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{p3-1}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{p3-2}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{p3-3}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{p3-4}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{p3-5}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{p3-6}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</a:tr>
              <a:tr h="259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1" spc="-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{p4-0}</a:t>
                      </a:r>
                      <a:endParaRPr lang="en-US" sz="1050" b="1" strike="noStrike" spc="-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{p4-1}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{p4-2}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{p4-3}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{p4-4}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{p4-5}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{p4-6}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</a:tr>
              <a:tr h="259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1" spc="-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{p5-0}</a:t>
                      </a:r>
                      <a:endParaRPr lang="en-US" sz="1050" b="1" strike="noStrike" spc="-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{p5-1}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{p5-2}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{p5-3}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{p5-4}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{p5-5}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{p5-6}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</a:tr>
              <a:tr h="259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1" spc="-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{p6-0}</a:t>
                      </a:r>
                      <a:endParaRPr lang="en-US" sz="1050" b="1" strike="noStrike" spc="-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{p6-1}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{p6-2}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{p6-3}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{p6-4}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{p6-5}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{p6-6}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</a:tr>
              <a:tr h="259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1" spc="-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{p7-0}</a:t>
                      </a:r>
                      <a:endParaRPr lang="en-US" sz="1050" b="1" strike="noStrike" spc="-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{p7-1}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{p7-2}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{p7-3}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{p7-4}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{p7-5}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{p7-6}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</a:tr>
              <a:tr h="259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1" spc="-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{p8-0}</a:t>
                      </a:r>
                      <a:endParaRPr lang="en-US" sz="1050" b="1" strike="noStrike" spc="-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{p8-1}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{p8-2}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{p8-3}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{p8-4}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{p8-5}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pc="-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{p8-6}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360" marR="9360" anchor="ctr"/>
                </a:tc>
              </a:tr>
            </a:tbl>
          </a:graphicData>
        </a:graphic>
      </p:graphicFrame>
      <p:sp>
        <p:nvSpPr>
          <p:cNvPr id="9" name="TextBox 11"/>
          <p:cNvSpPr txBox="1"/>
          <p:nvPr/>
        </p:nvSpPr>
        <p:spPr bwMode="auto">
          <a:xfrm>
            <a:off x="810456" y="6507290"/>
            <a:ext cx="5991225" cy="2169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900" b="1" dirty="0">
                <a:solidFill>
                  <a:srgbClr val="0030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备注：已签订合同不包含金额在</a:t>
            </a:r>
            <a:r>
              <a:rPr lang="en-US" altLang="zh-CN" sz="900" b="1" dirty="0">
                <a:solidFill>
                  <a:srgbClr val="0030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900" b="1" dirty="0">
                <a:solidFill>
                  <a:srgbClr val="0030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万以下的合同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308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WPS 演示</Application>
  <PresentationFormat>宽屏</PresentationFormat>
  <Paragraphs>135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华文中宋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晓婷</dc:creator>
  <cp:lastModifiedBy>Administrator</cp:lastModifiedBy>
  <cp:revision>20</cp:revision>
  <dcterms:created xsi:type="dcterms:W3CDTF">2018-12-04T02:32:00Z</dcterms:created>
  <dcterms:modified xsi:type="dcterms:W3CDTF">2018-12-11T02:04:17Z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