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75169469564247"/>
          <c:y val="0.0618775086833772"/>
          <c:w val="0.837765845931118"/>
          <c:h val="0.68025399946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2018年支出合同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Sheet1!$A$2:$A$22</c:f>
              <c:strCache>
                <c:ptCount val="21"/>
                <c:pt idx="0">
                  <c:v>管理部</c:v>
                </c:pt>
                <c:pt idx="1">
                  <c:v>财务部</c:v>
                </c:pt>
                <c:pt idx="2">
                  <c:v>业务发展部</c:v>
                </c:pt>
                <c:pt idx="3">
                  <c:v>技术发展部</c:v>
                </c:pt>
                <c:pt idx="4">
                  <c:v>市场发布部</c:v>
                </c:pt>
                <c:pt idx="5">
                  <c:v>汽车评价部</c:v>
                </c:pt>
                <c:pt idx="6">
                  <c:v>节能研究部</c:v>
                </c:pt>
                <c:pt idx="7">
                  <c:v>新能源研究部</c:v>
                </c:pt>
                <c:pt idx="8">
                  <c:v>回收利用部</c:v>
                </c:pt>
                <c:pt idx="9">
                  <c:v>绿色发展部</c:v>
                </c:pt>
                <c:pt idx="10">
                  <c:v>材料研究部</c:v>
                </c:pt>
                <c:pt idx="11">
                  <c:v>市场数据部</c:v>
                </c:pt>
                <c:pt idx="12">
                  <c:v>后市场数据部</c:v>
                </c:pt>
                <c:pt idx="13">
                  <c:v>工程数据部</c:v>
                </c:pt>
                <c:pt idx="14">
                  <c:v>产品数据部</c:v>
                </c:pt>
                <c:pt idx="15">
                  <c:v>数据平台部</c:v>
                </c:pt>
                <c:pt idx="16">
                  <c:v>数据技术部</c:v>
                </c:pt>
                <c:pt idx="17">
                  <c:v>制造信息系统部</c:v>
                </c:pt>
                <c:pt idx="18">
                  <c:v>研发信息系统部</c:v>
                </c:pt>
                <c:pt idx="19">
                  <c:v>软件开发部</c:v>
                </c:pt>
                <c:pt idx="20">
                  <c:v>软件测试部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3.5</c:v>
                </c:pt>
                <c:pt idx="1">
                  <c:v>3.5</c:v>
                </c:pt>
                <c:pt idx="2">
                  <c:v>4.5</c:v>
                </c:pt>
                <c:pt idx="3">
                  <c:v>6.8</c:v>
                </c:pt>
                <c:pt idx="4">
                  <c:v>7.5</c:v>
                </c:pt>
                <c:pt idx="5">
                  <c:v>8</c:v>
                </c:pt>
                <c:pt idx="6">
                  <c:v>5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7</c:v>
                </c:pt>
                <c:pt idx="17">
                  <c:v>6</c:v>
                </c:pt>
                <c:pt idx="18">
                  <c:v>4</c:v>
                </c:pt>
                <c:pt idx="19">
                  <c:v>4.6</c:v>
                </c:pt>
                <c:pt idx="20">
                  <c:v>5.2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2018年已执行合同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Sheet1!$A$2:$A$22</c:f>
              <c:strCache>
                <c:ptCount val="21"/>
                <c:pt idx="0">
                  <c:v>管理部</c:v>
                </c:pt>
                <c:pt idx="1">
                  <c:v>财务部</c:v>
                </c:pt>
                <c:pt idx="2">
                  <c:v>业务发展部</c:v>
                </c:pt>
                <c:pt idx="3">
                  <c:v>技术发展部</c:v>
                </c:pt>
                <c:pt idx="4">
                  <c:v>市场发布部</c:v>
                </c:pt>
                <c:pt idx="5">
                  <c:v>汽车评价部</c:v>
                </c:pt>
                <c:pt idx="6">
                  <c:v>节能研究部</c:v>
                </c:pt>
                <c:pt idx="7">
                  <c:v>新能源研究部</c:v>
                </c:pt>
                <c:pt idx="8">
                  <c:v>回收利用部</c:v>
                </c:pt>
                <c:pt idx="9">
                  <c:v>绿色发展部</c:v>
                </c:pt>
                <c:pt idx="10">
                  <c:v>材料研究部</c:v>
                </c:pt>
                <c:pt idx="11">
                  <c:v>市场数据部</c:v>
                </c:pt>
                <c:pt idx="12">
                  <c:v>后市场数据部</c:v>
                </c:pt>
                <c:pt idx="13">
                  <c:v>工程数据部</c:v>
                </c:pt>
                <c:pt idx="14">
                  <c:v>产品数据部</c:v>
                </c:pt>
                <c:pt idx="15">
                  <c:v>数据平台部</c:v>
                </c:pt>
                <c:pt idx="16">
                  <c:v>数据技术部</c:v>
                </c:pt>
                <c:pt idx="17">
                  <c:v>制造信息系统部</c:v>
                </c:pt>
                <c:pt idx="18">
                  <c:v>研发信息系统部</c:v>
                </c:pt>
                <c:pt idx="19">
                  <c:v>软件开发部</c:v>
                </c:pt>
                <c:pt idx="20">
                  <c:v>软件测试部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0.8</c:v>
                </c:pt>
                <c:pt idx="2">
                  <c:v>4.2</c:v>
                </c:pt>
                <c:pt idx="3">
                  <c:v>5.5</c:v>
                </c:pt>
                <c:pt idx="4">
                  <c:v>4.3</c:v>
                </c:pt>
                <c:pt idx="5">
                  <c:v>6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6.1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1</c:v>
                </c:pt>
                <c:pt idx="15">
                  <c:v>2</c:v>
                </c:pt>
                <c:pt idx="16">
                  <c:v>4.5</c:v>
                </c:pt>
                <c:pt idx="17">
                  <c:v>3</c:v>
                </c:pt>
                <c:pt idx="18">
                  <c:v>1</c:v>
                </c:pt>
                <c:pt idx="19">
                  <c:v>2.3</c:v>
                </c:pt>
                <c:pt idx="20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080207"/>
        <c:axId val="167066327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完成率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Sheet1!$A$2:$A$22</c:f>
              <c:strCache>
                <c:ptCount val="21"/>
                <c:pt idx="0">
                  <c:v>管理部</c:v>
                </c:pt>
                <c:pt idx="1">
                  <c:v>财务部</c:v>
                </c:pt>
                <c:pt idx="2">
                  <c:v>业务发展部</c:v>
                </c:pt>
                <c:pt idx="3">
                  <c:v>技术发展部</c:v>
                </c:pt>
                <c:pt idx="4">
                  <c:v>市场发布部</c:v>
                </c:pt>
                <c:pt idx="5">
                  <c:v>汽车评价部</c:v>
                </c:pt>
                <c:pt idx="6">
                  <c:v>节能研究部</c:v>
                </c:pt>
                <c:pt idx="7">
                  <c:v>新能源研究部</c:v>
                </c:pt>
                <c:pt idx="8">
                  <c:v>回收利用部</c:v>
                </c:pt>
                <c:pt idx="9">
                  <c:v>绿色发展部</c:v>
                </c:pt>
                <c:pt idx="10">
                  <c:v>材料研究部</c:v>
                </c:pt>
                <c:pt idx="11">
                  <c:v>市场数据部</c:v>
                </c:pt>
                <c:pt idx="12">
                  <c:v>后市场数据部</c:v>
                </c:pt>
                <c:pt idx="13">
                  <c:v>工程数据部</c:v>
                </c:pt>
                <c:pt idx="14">
                  <c:v>产品数据部</c:v>
                </c:pt>
                <c:pt idx="15">
                  <c:v>数据平台部</c:v>
                </c:pt>
                <c:pt idx="16">
                  <c:v>数据技术部</c:v>
                </c:pt>
                <c:pt idx="17">
                  <c:v>制造信息系统部</c:v>
                </c:pt>
                <c:pt idx="18">
                  <c:v>研发信息系统部</c:v>
                </c:pt>
                <c:pt idx="19">
                  <c:v>软件开发部</c:v>
                </c:pt>
                <c:pt idx="20">
                  <c:v>软件测试部</c:v>
                </c:pt>
              </c:strCache>
            </c:strRef>
          </c:cat>
          <c:val>
            <c:numRef>
              <c:f>Sheet1!$D$2:$D$22</c:f>
              <c:numCache>
                <c:formatCode>0.00%</c:formatCode>
                <c:ptCount val="21"/>
                <c:pt idx="0">
                  <c:v>0.571</c:v>
                </c:pt>
                <c:pt idx="1">
                  <c:v>0.228</c:v>
                </c:pt>
                <c:pt idx="2">
                  <c:v>0.933</c:v>
                </c:pt>
                <c:pt idx="3">
                  <c:v>0.808</c:v>
                </c:pt>
                <c:pt idx="4">
                  <c:v>0.573</c:v>
                </c:pt>
                <c:pt idx="5" c:formatCode="0%">
                  <c:v>0.75</c:v>
                </c:pt>
                <c:pt idx="6">
                  <c:v>0.8</c:v>
                </c:pt>
                <c:pt idx="7">
                  <c:v>0.75</c:v>
                </c:pt>
                <c:pt idx="8">
                  <c:v>0.5</c:v>
                </c:pt>
                <c:pt idx="9">
                  <c:v>0.25</c:v>
                </c:pt>
                <c:pt idx="10">
                  <c:v>0.871</c:v>
                </c:pt>
                <c:pt idx="11">
                  <c:v>0.525</c:v>
                </c:pt>
                <c:pt idx="12">
                  <c:v>0.44</c:v>
                </c:pt>
                <c:pt idx="13">
                  <c:v>0.575</c:v>
                </c:pt>
                <c:pt idx="14">
                  <c:v>0.333</c:v>
                </c:pt>
                <c:pt idx="15">
                  <c:v>0.667</c:v>
                </c:pt>
                <c:pt idx="16">
                  <c:v>0.643</c:v>
                </c:pt>
                <c:pt idx="17">
                  <c:v>0.5</c:v>
                </c:pt>
                <c:pt idx="18">
                  <c:v>0.125</c:v>
                </c:pt>
                <c:pt idx="19">
                  <c:v>0.5</c:v>
                </c:pt>
                <c:pt idx="20">
                  <c:v>0.634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025999"/>
        <c:axId val="1670669935"/>
      </c:lineChart>
      <c:catAx>
        <c:axId val="166208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3279"/>
        <c:crosses val="autoZero"/>
        <c:auto val="1"/>
        <c:lblAlgn val="ctr"/>
        <c:lblOffset val="100"/>
        <c:noMultiLvlLbl val="0"/>
      </c:catAx>
      <c:valAx>
        <c:axId val="167066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2080207"/>
        <c:crosses val="autoZero"/>
        <c:crossBetween val="between"/>
      </c:valAx>
      <c:catAx>
        <c:axId val="1660025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9935"/>
        <c:crosses val="autoZero"/>
        <c:auto val="1"/>
        <c:lblAlgn val="ctr"/>
        <c:lblOffset val="100"/>
        <c:noMultiLvlLbl val="0"/>
      </c:catAx>
      <c:valAx>
        <c:axId val="167066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002599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00633342761058"/>
          <c:y val="0.935317288197316"/>
          <c:w val="0.751498713394019"/>
          <c:h val="0.064682690986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731" y="301349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2018</a:t>
            </a:r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年支出合同执行汇总表</a:t>
            </a:r>
            <a:endParaRPr lang="zh-CN" altLang="en-US" sz="2000" b="1" dirty="0">
              <a:solidFill>
                <a:srgbClr val="305F86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731" y="742011"/>
            <a:ext cx="970545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年支出合同执行率排在前五位的是：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整体执行率是：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724731" y="1398581"/>
          <a:ext cx="8386612" cy="2888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8"/>
          <p:cNvSpPr txBox="1"/>
          <p:nvPr/>
        </p:nvSpPr>
        <p:spPr bwMode="auto">
          <a:xfrm>
            <a:off x="10047888" y="702622"/>
            <a:ext cx="1008993" cy="2377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308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单位：万元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08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154668" y="1517459"/>
          <a:ext cx="2551034" cy="21209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33203"/>
                <a:gridCol w="685548"/>
                <a:gridCol w="532283"/>
              </a:tblGrid>
              <a:tr h="526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zh-CN" altLang="en-US" sz="10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支出合同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合同额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执行额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5629" marR="5629" marT="5629" marB="0" anchor="ctr"/>
                </a:tc>
              </a:tr>
              <a:tr h="398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2017</a:t>
                      </a:r>
                      <a:r>
                        <a:rPr lang="zh-CN" altLang="en-US" sz="10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年项目合同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98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zh-CN" altLang="en-US" sz="10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年项目合同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98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万以下合同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98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合计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629" marR="5629" marT="5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0524" y="4467734"/>
          <a:ext cx="11386185" cy="195453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60583"/>
                <a:gridCol w="498358"/>
                <a:gridCol w="386942"/>
                <a:gridCol w="463363"/>
                <a:gridCol w="481369"/>
                <a:gridCol w="454869"/>
                <a:gridCol w="419880"/>
                <a:gridCol w="443207"/>
                <a:gridCol w="559840"/>
                <a:gridCol w="431544"/>
                <a:gridCol w="478197"/>
                <a:gridCol w="396554"/>
                <a:gridCol w="501523"/>
                <a:gridCol w="606493"/>
                <a:gridCol w="492406"/>
                <a:gridCol w="440661"/>
                <a:gridCol w="471665"/>
                <a:gridCol w="403085"/>
                <a:gridCol w="606493"/>
                <a:gridCol w="616040"/>
                <a:gridCol w="440341"/>
                <a:gridCol w="440341"/>
                <a:gridCol w="392735"/>
              </a:tblGrid>
              <a:tr h="485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{p0-20}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{p0-21}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{p0-22}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  <a:tr h="36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{p1-0}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</a:rPr>
                        <a:t>{p1-1}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{p1-3}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{p1-4}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{p1-5}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{p1-6}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{p1-7}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{p1-8}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{p1-10}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{p1-15}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{p1-16}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{p1-17}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{p1-18}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{p1-20}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{p1-21}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{p1-22}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  <a:tr h="36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{p2-0}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</a:rPr>
                        <a:t>{p2-1}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{p2-3}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{p2-4}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{p2-5}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{p2-6}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{p2-7}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{p2-8}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{p2-10}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{p2-12}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{p2-13}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{p2-14}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{p2-15}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{p2-16}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{p2-17}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{p2-18}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{p2-20}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{p2-21}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{p2-22}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  <a:tr h="367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{p3-0}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</a:rPr>
                        <a:t>{p3-1}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{p3-3}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{p3-4}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{p3-5}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{p3-6}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{p3-7}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{p3-8}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{p3-10}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{p3-12}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{p3-13}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{p3-14}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{p3-15}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{p3-16}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{p3-17}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{p3-18}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{p3-20}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{p3-21}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{p3-22}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  <a:tr h="367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{p4-0}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</a:rPr>
                        <a:t>{p4-1}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{p4-3}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{p4-4}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{p4-5}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{p4-6}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{p4-7}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{p4-8}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{p4-10}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{p4-12}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{p4-13}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{p4-14}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{p4-15}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{p4-16}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{p4-17}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{p4-18}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{p4-19}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{p4-20}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{p4-21}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{p4-22}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251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华文中宋</vt:lpstr>
      <vt:lpstr>微软雅黑</vt:lpstr>
      <vt:lpstr>Arial Unicode MS</vt:lpstr>
      <vt:lpstr>Arial</vt:lpstr>
      <vt:lpstr>等线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晓婷</dc:creator>
  <cp:lastModifiedBy>Administrator</cp:lastModifiedBy>
  <cp:revision>21</cp:revision>
  <dcterms:created xsi:type="dcterms:W3CDTF">2018-12-04T02:32:00Z</dcterms:created>
  <dcterms:modified xsi:type="dcterms:W3CDTF">2018-12-11T02:06:53Z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