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2418292889023"/>
          <c:y val="0.0524094874972845"/>
          <c:w val="0.837765845931118"/>
          <c:h val="0.558646931070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2017年支出合同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综合事务部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3.5</c:v>
                </c:pt>
                <c:pt idx="1">
                  <c:v>3.5</c:v>
                </c:pt>
                <c:pt idx="2">
                  <c:v>4.5</c:v>
                </c:pt>
                <c:pt idx="3">
                  <c:v>6.8</c:v>
                </c:pt>
                <c:pt idx="4">
                  <c:v>7.5</c:v>
                </c:pt>
                <c:pt idx="5">
                  <c:v>8</c:v>
                </c:pt>
                <c:pt idx="6">
                  <c:v>5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4.6</c:v>
                </c:pt>
                <c:pt idx="20">
                  <c:v>5.2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2017年已执行合同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综合事务部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0.8</c:v>
                </c:pt>
                <c:pt idx="2">
                  <c:v>4.2</c:v>
                </c:pt>
                <c:pt idx="3">
                  <c:v>5.5</c:v>
                </c:pt>
                <c:pt idx="4">
                  <c:v>4.3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6.1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1</c:v>
                </c:pt>
                <c:pt idx="15">
                  <c:v>2</c:v>
                </c:pt>
                <c:pt idx="16">
                  <c:v>4.5</c:v>
                </c:pt>
                <c:pt idx="17">
                  <c:v>3</c:v>
                </c:pt>
                <c:pt idx="18">
                  <c:v>1</c:v>
                </c:pt>
                <c:pt idx="19">
                  <c:v>2.3</c:v>
                </c:pt>
                <c:pt idx="20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完成率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综合事务部</c:v>
                </c:pt>
                <c:pt idx="1">
                  <c:v>财务部</c:v>
                </c:pt>
                <c:pt idx="2">
                  <c:v>业务发展部</c:v>
                </c:pt>
                <c:pt idx="3">
                  <c:v>技术发展部</c:v>
                </c:pt>
                <c:pt idx="4">
                  <c:v>市场发布部</c:v>
                </c:pt>
                <c:pt idx="5">
                  <c:v>汽车评价部</c:v>
                </c:pt>
                <c:pt idx="6">
                  <c:v>节能研究部</c:v>
                </c:pt>
                <c:pt idx="7">
                  <c:v>新能源研究部</c:v>
                </c:pt>
                <c:pt idx="8">
                  <c:v>回收利用部</c:v>
                </c:pt>
                <c:pt idx="9">
                  <c:v>绿色发展部</c:v>
                </c:pt>
                <c:pt idx="10">
                  <c:v>材料研究部</c:v>
                </c:pt>
                <c:pt idx="11">
                  <c:v>市场数据部</c:v>
                </c:pt>
                <c:pt idx="12">
                  <c:v>后市场数据部</c:v>
                </c:pt>
                <c:pt idx="13">
                  <c:v>工程数据部</c:v>
                </c:pt>
                <c:pt idx="14">
                  <c:v>产品数据部</c:v>
                </c:pt>
                <c:pt idx="15">
                  <c:v>数据平台部</c:v>
                </c:pt>
                <c:pt idx="16">
                  <c:v>数据技术部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Sheet1!$D$2:$D$22</c:f>
              <c:numCache>
                <c:formatCode>0.00%</c:formatCode>
                <c:ptCount val="21"/>
                <c:pt idx="0">
                  <c:v>0.571</c:v>
                </c:pt>
                <c:pt idx="1">
                  <c:v>0.228</c:v>
                </c:pt>
                <c:pt idx="2">
                  <c:v>0.933</c:v>
                </c:pt>
                <c:pt idx="3">
                  <c:v>0.808</c:v>
                </c:pt>
                <c:pt idx="4">
                  <c:v>0.573</c:v>
                </c:pt>
                <c:pt idx="5" c:formatCode="0%">
                  <c:v>0.75</c:v>
                </c:pt>
                <c:pt idx="6">
                  <c:v>0.8</c:v>
                </c:pt>
                <c:pt idx="7">
                  <c:v>0.75</c:v>
                </c:pt>
                <c:pt idx="8">
                  <c:v>0.5</c:v>
                </c:pt>
                <c:pt idx="9">
                  <c:v>0.25</c:v>
                </c:pt>
                <c:pt idx="10">
                  <c:v>0.871</c:v>
                </c:pt>
                <c:pt idx="11">
                  <c:v>0.525</c:v>
                </c:pt>
                <c:pt idx="12">
                  <c:v>0.44</c:v>
                </c:pt>
                <c:pt idx="13">
                  <c:v>0.575</c:v>
                </c:pt>
                <c:pt idx="14">
                  <c:v>0.333</c:v>
                </c:pt>
                <c:pt idx="15">
                  <c:v>0.667</c:v>
                </c:pt>
                <c:pt idx="16">
                  <c:v>0.643</c:v>
                </c:pt>
                <c:pt idx="17">
                  <c:v>0.5</c:v>
                </c:pt>
                <c:pt idx="18">
                  <c:v>0.125</c:v>
                </c:pt>
                <c:pt idx="19">
                  <c:v>0.5</c:v>
                </c:pt>
                <c:pt idx="20">
                  <c:v>0.634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050771593503"/>
          <c:y val="0.885914478948291"/>
          <c:w val="0.751498713394019"/>
          <c:h val="0.064682690986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0456" y="183634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2017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年支出合同</a:t>
            </a: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—2018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年执行情况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594" y="552966"/>
            <a:ext cx="9705454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年支出合同截止</a:t>
            </a:r>
            <a:r>
              <a:rPr lang="en-US" altLang="zh-CN" sz="11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1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年底未执行的金额是   万元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，截止</a:t>
            </a:r>
            <a:r>
              <a:rPr lang="zh-CN" altLang="en-US" sz="11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继续执行了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万元，执行率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%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年支出合同整体执行率是：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03210" y="1269974"/>
          <a:ext cx="12340637" cy="33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9401" y="4465910"/>
          <a:ext cx="11633198" cy="22084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6174"/>
                <a:gridCol w="506598"/>
                <a:gridCol w="365970"/>
                <a:gridCol w="515188"/>
                <a:gridCol w="549625"/>
                <a:gridCol w="522143"/>
                <a:gridCol w="522143"/>
                <a:gridCol w="622910"/>
                <a:gridCol w="522143"/>
                <a:gridCol w="522143"/>
                <a:gridCol w="522143"/>
                <a:gridCol w="522143"/>
                <a:gridCol w="613749"/>
                <a:gridCol w="522143"/>
                <a:gridCol w="522143"/>
                <a:gridCol w="522143"/>
                <a:gridCol w="522143"/>
                <a:gridCol w="735125"/>
                <a:gridCol w="522143"/>
                <a:gridCol w="522143"/>
                <a:gridCol w="522143"/>
              </a:tblGrid>
              <a:tr h="585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{p0-20}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6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{p1-8}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{p1-9}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{p1-12}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{p1-19}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{p1-20}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0" marR="0" marT="0" marB="0" anchor="ctr"/>
                </a:tc>
              </a:tr>
              <a:tr h="4489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{p2-2}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{p2-19}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{p2-20}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66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{p3-20}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4397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{p4-19}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{p4-20}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{p4-21}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宽屏</PresentationFormat>
  <Paragraphs>215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华文中宋</vt:lpstr>
      <vt:lpstr>微软雅黑</vt:lpstr>
      <vt:lpstr>Arial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22</cp:revision>
  <dcterms:created xsi:type="dcterms:W3CDTF">2018-12-04T02:32:00Z</dcterms:created>
  <dcterms:modified xsi:type="dcterms:W3CDTF">2018-12-11T02:08:09Z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