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1057397266605"/>
          <c:y val="0.0488973334093068"/>
          <c:w val="0.837765845931118"/>
          <c:h val="0.68025399946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2018年预算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Sheet1!$A$2:$A$22</c:f>
              <c:strCache>
                <c:ptCount val="21"/>
                <c:pt idx="0">
                  <c:v>职工薪酬</c:v>
                </c:pt>
                <c:pt idx="1">
                  <c:v>服务外包</c:v>
                </c:pt>
                <c:pt idx="2">
                  <c:v>数据采购</c:v>
                </c:pt>
                <c:pt idx="3">
                  <c:v>会议费</c:v>
                </c:pt>
                <c:pt idx="4">
                  <c:v>差旅费</c:v>
                </c:pt>
                <c:pt idx="5">
                  <c:v>咨询费</c:v>
                </c:pt>
                <c:pt idx="6">
                  <c:v>折旧费</c:v>
                </c:pt>
                <c:pt idx="7">
                  <c:v>宣传费</c:v>
                </c:pt>
                <c:pt idx="8">
                  <c:v>网络及维保费</c:v>
                </c:pt>
                <c:pt idx="9">
                  <c:v>出版印刷资料费</c:v>
                </c:pt>
                <c:pt idx="10">
                  <c:v>物业费</c:v>
                </c:pt>
                <c:pt idx="11">
                  <c:v>职工福利</c:v>
                </c:pt>
                <c:pt idx="12">
                  <c:v>试验检验费</c:v>
                </c:pt>
                <c:pt idx="13">
                  <c:v>产品成本</c:v>
                </c:pt>
                <c:pt idx="14">
                  <c:v>试验车费用</c:v>
                </c:pt>
                <c:pt idx="15">
                  <c:v>出国费用</c:v>
                </c:pt>
                <c:pt idx="16">
                  <c:v>其他费用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3.5</c:v>
                </c:pt>
                <c:pt idx="1">
                  <c:v>3.5</c:v>
                </c:pt>
                <c:pt idx="2">
                  <c:v>4.5</c:v>
                </c:pt>
                <c:pt idx="3">
                  <c:v>6.8</c:v>
                </c:pt>
                <c:pt idx="4">
                  <c:v>7.5</c:v>
                </c:pt>
                <c:pt idx="5">
                  <c:v>8</c:v>
                </c:pt>
                <c:pt idx="6">
                  <c:v>5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4.6</c:v>
                </c:pt>
                <c:pt idx="20">
                  <c:v>5.2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1-8月预算执行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Sheet1!$A$2:$A$22</c:f>
              <c:strCache>
                <c:ptCount val="21"/>
                <c:pt idx="0">
                  <c:v>职工薪酬</c:v>
                </c:pt>
                <c:pt idx="1">
                  <c:v>服务外包</c:v>
                </c:pt>
                <c:pt idx="2">
                  <c:v>数据采购</c:v>
                </c:pt>
                <c:pt idx="3">
                  <c:v>会议费</c:v>
                </c:pt>
                <c:pt idx="4">
                  <c:v>差旅费</c:v>
                </c:pt>
                <c:pt idx="5">
                  <c:v>咨询费</c:v>
                </c:pt>
                <c:pt idx="6">
                  <c:v>折旧费</c:v>
                </c:pt>
                <c:pt idx="7">
                  <c:v>宣传费</c:v>
                </c:pt>
                <c:pt idx="8">
                  <c:v>网络及维保费</c:v>
                </c:pt>
                <c:pt idx="9">
                  <c:v>出版印刷资料费</c:v>
                </c:pt>
                <c:pt idx="10">
                  <c:v>物业费</c:v>
                </c:pt>
                <c:pt idx="11">
                  <c:v>职工福利</c:v>
                </c:pt>
                <c:pt idx="12">
                  <c:v>试验检验费</c:v>
                </c:pt>
                <c:pt idx="13">
                  <c:v>产品成本</c:v>
                </c:pt>
                <c:pt idx="14">
                  <c:v>试验车费用</c:v>
                </c:pt>
                <c:pt idx="15">
                  <c:v>出国费用</c:v>
                </c:pt>
                <c:pt idx="16">
                  <c:v>其他费用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0.8</c:v>
                </c:pt>
                <c:pt idx="2">
                  <c:v>4.2</c:v>
                </c:pt>
                <c:pt idx="3">
                  <c:v>5.5</c:v>
                </c:pt>
                <c:pt idx="4">
                  <c:v>4.3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6.1</c:v>
                </c:pt>
                <c:pt idx="11">
                  <c:v>2.1</c:v>
                </c:pt>
                <c:pt idx="12">
                  <c:v>2.2</c:v>
                </c:pt>
                <c:pt idx="13">
                  <c:v>2.3</c:v>
                </c:pt>
                <c:pt idx="14">
                  <c:v>1</c:v>
                </c:pt>
                <c:pt idx="15">
                  <c:v>2</c:v>
                </c:pt>
                <c:pt idx="16">
                  <c:v>4.5</c:v>
                </c:pt>
                <c:pt idx="17">
                  <c:v>3</c:v>
                </c:pt>
                <c:pt idx="18">
                  <c:v>1</c:v>
                </c:pt>
                <c:pt idx="19">
                  <c:v>2.3</c:v>
                </c:pt>
                <c:pt idx="20">
                  <c:v>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2080207"/>
        <c:axId val="16706632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预算执行率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Sheet1!$A$2:$A$22</c:f>
              <c:strCache>
                <c:ptCount val="21"/>
                <c:pt idx="0">
                  <c:v>职工薪酬</c:v>
                </c:pt>
                <c:pt idx="1">
                  <c:v>服务外包</c:v>
                </c:pt>
                <c:pt idx="2">
                  <c:v>数据采购</c:v>
                </c:pt>
                <c:pt idx="3">
                  <c:v>会议费</c:v>
                </c:pt>
                <c:pt idx="4">
                  <c:v>差旅费</c:v>
                </c:pt>
                <c:pt idx="5">
                  <c:v>咨询费</c:v>
                </c:pt>
                <c:pt idx="6">
                  <c:v>折旧费</c:v>
                </c:pt>
                <c:pt idx="7">
                  <c:v>宣传费</c:v>
                </c:pt>
                <c:pt idx="8">
                  <c:v>网络及维保费</c:v>
                </c:pt>
                <c:pt idx="9">
                  <c:v>出版印刷资料费</c:v>
                </c:pt>
                <c:pt idx="10">
                  <c:v>物业费</c:v>
                </c:pt>
                <c:pt idx="11">
                  <c:v>职工福利</c:v>
                </c:pt>
                <c:pt idx="12">
                  <c:v>试验检验费</c:v>
                </c:pt>
                <c:pt idx="13">
                  <c:v>产品成本</c:v>
                </c:pt>
                <c:pt idx="14">
                  <c:v>试验车费用</c:v>
                </c:pt>
                <c:pt idx="15">
                  <c:v>出国费用</c:v>
                </c:pt>
                <c:pt idx="16">
                  <c:v>其他费用</c:v>
                </c:pt>
                <c:pt idx="17">
                  <c:v>制造信息系统部</c:v>
                </c:pt>
                <c:pt idx="18">
                  <c:v>研发信息系统部</c:v>
                </c:pt>
                <c:pt idx="19">
                  <c:v>软件开发部</c:v>
                </c:pt>
                <c:pt idx="20">
                  <c:v>软件测试部</c:v>
                </c:pt>
              </c:strCache>
            </c:strRef>
          </c:cat>
          <c:val>
            <c:numRef>
              <c:f>Sheet1!$D$2:$D$22</c:f>
              <c:numCache>
                <c:formatCode>0.00%</c:formatCode>
                <c:ptCount val="21"/>
                <c:pt idx="0">
                  <c:v>0.571</c:v>
                </c:pt>
                <c:pt idx="1">
                  <c:v>0.228</c:v>
                </c:pt>
                <c:pt idx="2">
                  <c:v>0.933</c:v>
                </c:pt>
                <c:pt idx="3">
                  <c:v>0.808</c:v>
                </c:pt>
                <c:pt idx="4">
                  <c:v>0.573</c:v>
                </c:pt>
                <c:pt idx="5" c:formatCode="0%">
                  <c:v>0.75</c:v>
                </c:pt>
                <c:pt idx="6">
                  <c:v>0.8</c:v>
                </c:pt>
                <c:pt idx="7">
                  <c:v>0.75</c:v>
                </c:pt>
                <c:pt idx="8">
                  <c:v>0.5</c:v>
                </c:pt>
                <c:pt idx="9">
                  <c:v>0.25</c:v>
                </c:pt>
                <c:pt idx="10">
                  <c:v>0.871</c:v>
                </c:pt>
                <c:pt idx="11">
                  <c:v>0.525</c:v>
                </c:pt>
                <c:pt idx="12">
                  <c:v>0.44</c:v>
                </c:pt>
                <c:pt idx="13">
                  <c:v>0.575</c:v>
                </c:pt>
                <c:pt idx="14">
                  <c:v>0.333</c:v>
                </c:pt>
                <c:pt idx="15">
                  <c:v>0.667</c:v>
                </c:pt>
                <c:pt idx="16">
                  <c:v>0.643</c:v>
                </c:pt>
                <c:pt idx="17">
                  <c:v>0.5</c:v>
                </c:pt>
                <c:pt idx="18">
                  <c:v>0.125</c:v>
                </c:pt>
                <c:pt idx="19">
                  <c:v>0.5</c:v>
                </c:pt>
                <c:pt idx="20">
                  <c:v>0.634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025999"/>
        <c:axId val="1670669935"/>
      </c:lineChart>
      <c:catAx>
        <c:axId val="166208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3279"/>
        <c:crosses val="autoZero"/>
        <c:auto val="1"/>
        <c:lblAlgn val="ctr"/>
        <c:lblOffset val="100"/>
        <c:noMultiLvlLbl val="0"/>
      </c:catAx>
      <c:valAx>
        <c:axId val="167066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2080207"/>
        <c:crosses val="autoZero"/>
        <c:crossBetween val="between"/>
      </c:valAx>
      <c:catAx>
        <c:axId val="1660025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70669935"/>
        <c:crosses val="autoZero"/>
        <c:auto val="1"/>
        <c:lblAlgn val="ctr"/>
        <c:lblOffset val="100"/>
        <c:noMultiLvlLbl val="0"/>
      </c:catAx>
      <c:valAx>
        <c:axId val="1670669935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002599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350890207715"/>
          <c:y val="0.92048035216421"/>
          <c:w val="0.337737040986647"/>
          <c:h val="0.07391512212297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1814-7BF1-4227-A5DD-3829FADFD7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0CAE-8B16-4C46-9640-A4B09A29E1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701749" y="127585"/>
            <a:ext cx="4593276" cy="606057"/>
          </a:xfrm>
        </p:spPr>
        <p:txBody>
          <a:bodyPr/>
          <a:lstStyle/>
          <a:p>
            <a:pPr eaLnBrk="0" hangingPunct="0"/>
            <a:r>
              <a:rPr lang="zh-CN" altLang="en-US" sz="2000" b="1" dirty="0">
                <a:solidFill>
                  <a:srgbClr val="305F86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整体费用预算执行情况</a:t>
            </a:r>
            <a:endParaRPr lang="zh-CN" altLang="en-US" sz="2000" b="1" dirty="0">
              <a:solidFill>
                <a:srgbClr val="305F86"/>
              </a:solidFill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538463" y="1068966"/>
          <a:ext cx="12078080" cy="3516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矩形 5"/>
          <p:cNvSpPr/>
          <p:nvPr/>
        </p:nvSpPr>
        <p:spPr>
          <a:xfrm>
            <a:off x="457200" y="667637"/>
            <a:ext cx="10500295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algn="just" eaLnBrk="0" hangingPunct="0">
              <a:lnSpc>
                <a:spcPct val="150000"/>
              </a:lnSpc>
              <a:spcAft>
                <a:spcPts val="0"/>
              </a:spcAft>
              <a:buClr>
                <a:srgbClr val="002163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zh-CN" altLang="en-US" sz="1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报销金额排在前五位的费用依次为：</a:t>
            </a:r>
            <a:endParaRPr lang="en-US" altLang="zh-CN" sz="1100" b="1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2900" y="4632325"/>
          <a:ext cx="11636955" cy="1551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33450"/>
                <a:gridCol w="704850"/>
                <a:gridCol w="609600"/>
                <a:gridCol w="584665"/>
                <a:gridCol w="482135"/>
                <a:gridCol w="609600"/>
                <a:gridCol w="601097"/>
                <a:gridCol w="503803"/>
                <a:gridCol w="628650"/>
                <a:gridCol w="703149"/>
                <a:gridCol w="611868"/>
                <a:gridCol w="673054"/>
                <a:gridCol w="470545"/>
                <a:gridCol w="586749"/>
                <a:gridCol w="607703"/>
                <a:gridCol w="628658"/>
                <a:gridCol w="523881"/>
                <a:gridCol w="586749"/>
                <a:gridCol w="586749"/>
              </a:tblGrid>
              <a:tr h="6159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{p0-1}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{p0-10}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{p0-11}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{p0-18}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9525" marR="9525" marT="9525" marB="0" anchor="ctr"/>
                </a:tc>
              </a:tr>
              <a:tr h="31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{p1-0}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{p1-1}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{p1-3}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{p1-8}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{p1-10}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{p1-13}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{p1-14}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{p1-15}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{p1-16}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{p1-17}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{p1-18}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1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{p2-0}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{p2-1}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{p2-3}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{p2-8}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{p2-10}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{p2-12}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{p2-13}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{p2-18}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  <a:tr h="309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{p3-0}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</a:rPr>
                        <a:t>{p3-1}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{p3-2}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{p3-3}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{p3-8}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{p3-9}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{p3-10}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{p3-11}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{p3-12}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{p3-13}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{p3-14}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{p3-15}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{p3-16}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{p3-17}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sym typeface="+mn-ea"/>
                        </a:rPr>
                        <a:t>{p3-18}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 bwMode="auto">
          <a:xfrm>
            <a:off x="457200" y="6268813"/>
            <a:ext cx="5991225" cy="2169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900" b="1" dirty="0">
                <a:solidFill>
                  <a:srgbClr val="0030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备注：其他费用包含税金、财务费用、工会经费、职工教育经费、招待费、办公用品、邮电通信费、材料费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308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158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华文中宋</vt:lpstr>
      <vt:lpstr>微软雅黑</vt:lpstr>
      <vt:lpstr>Arial</vt:lpstr>
      <vt:lpstr>Arial Unicode MS</vt:lpstr>
      <vt:lpstr>等线 Light</vt:lpstr>
      <vt:lpstr>等线</vt:lpstr>
      <vt:lpstr>Calibri</vt:lpstr>
      <vt:lpstr>Office 主题​​</vt:lpstr>
      <vt:lpstr>整体费用预算执行情况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晓婷</dc:creator>
  <cp:lastModifiedBy>Administrator</cp:lastModifiedBy>
  <cp:revision>23</cp:revision>
  <dcterms:created xsi:type="dcterms:W3CDTF">2018-12-04T02:32:00Z</dcterms:created>
  <dcterms:modified xsi:type="dcterms:W3CDTF">2018-12-11T02:09:39Z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