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1057397266605"/>
          <c:y val="0.0488973334093068"/>
          <c:w val="0.476454646749398"/>
          <c:h val="0.68025399946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预算目标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软件业务本部</c:v>
                </c:pt>
                <c:pt idx="1">
                  <c:v>咨询业务本部</c:v>
                </c:pt>
                <c:pt idx="2">
                  <c:v>数据业务本部</c:v>
                </c:pt>
                <c:pt idx="3">
                  <c:v>综合业务本部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3.5</c:v>
                </c:pt>
                <c:pt idx="2">
                  <c:v>4.5</c:v>
                </c:pt>
                <c:pt idx="3">
                  <c:v>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月预算执行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软件业务本部</c:v>
                </c:pt>
                <c:pt idx="1">
                  <c:v>咨询业务本部</c:v>
                </c:pt>
                <c:pt idx="2">
                  <c:v>数据业务本部</c:v>
                </c:pt>
                <c:pt idx="3">
                  <c:v>综合业务本部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0.8</c:v>
                </c:pt>
                <c:pt idx="2">
                  <c:v>4.2</c:v>
                </c:pt>
                <c:pt idx="3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080207"/>
        <c:axId val="167066327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预算执行率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软件业务本部</c:v>
                </c:pt>
                <c:pt idx="1">
                  <c:v>咨询业务本部</c:v>
                </c:pt>
                <c:pt idx="2">
                  <c:v>数据业务本部</c:v>
                </c:pt>
                <c:pt idx="3">
                  <c:v>综合业务本部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0.571</c:v>
                </c:pt>
                <c:pt idx="1">
                  <c:v>0.228</c:v>
                </c:pt>
                <c:pt idx="2">
                  <c:v>0.933</c:v>
                </c:pt>
                <c:pt idx="3">
                  <c:v>0.808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025999"/>
        <c:axId val="1670669935"/>
      </c:lineChart>
      <c:catAx>
        <c:axId val="166208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3279"/>
        <c:crosses val="autoZero"/>
        <c:auto val="1"/>
        <c:lblAlgn val="ctr"/>
        <c:lblOffset val="100"/>
        <c:noMultiLvlLbl val="0"/>
      </c:catAx>
      <c:valAx>
        <c:axId val="167066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2080207"/>
        <c:crosses val="autoZero"/>
        <c:crossBetween val="between"/>
      </c:valAx>
      <c:catAx>
        <c:axId val="1660025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9935"/>
        <c:crosses val="autoZero"/>
        <c:auto val="1"/>
        <c:lblAlgn val="ctr"/>
        <c:lblOffset val="100"/>
        <c:noMultiLvlLbl val="0"/>
      </c:catAx>
      <c:valAx>
        <c:axId val="167066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002599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899829925515"/>
          <c:y val="0.884360654329657"/>
          <c:w val="0.337737040986647"/>
          <c:h val="0.07391512212297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701749" y="127585"/>
            <a:ext cx="4593276" cy="606057"/>
          </a:xfrm>
        </p:spPr>
        <p:txBody>
          <a:bodyPr/>
          <a:lstStyle/>
          <a:p>
            <a:pPr eaLnBrk="0" hangingPunct="0"/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部门费用预算执行情况如下：</a:t>
            </a:r>
            <a:endParaRPr lang="zh-CN" altLang="en-US" sz="2000" b="1" dirty="0">
              <a:solidFill>
                <a:srgbClr val="305F86"/>
              </a:solidFill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946" y="912104"/>
            <a:ext cx="4917554" cy="59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r>
              <a:rPr lang="zh-CN" altLang="en-US" sz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预算完成率超过</a:t>
            </a:r>
            <a:r>
              <a:rPr lang="en-US" altLang="zh-CN" sz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的部门依次为：</a:t>
            </a:r>
            <a:endParaRPr lang="en-US" altLang="zh-CN" sz="12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defRPr/>
            </a:pPr>
            <a:r>
              <a:rPr lang="zh-CN" altLang="en-US" sz="11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altLang="zh-CN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516692" y="3115483"/>
          <a:ext cx="9138937" cy="3516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28987" y="1643220"/>
          <a:ext cx="3644391" cy="1334515"/>
        </p:xfrm>
        <a:graphic>
          <a:graphicData uri="http://schemas.openxmlformats.org/drawingml/2006/table">
            <a:tbl>
              <a:tblPr/>
              <a:tblGrid>
                <a:gridCol w="1016095"/>
                <a:gridCol w="897420"/>
                <a:gridCol w="879621"/>
                <a:gridCol w="851255"/>
              </a:tblGrid>
              <a:tr h="36395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本部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预算目标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预算执行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预算完成率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2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软件业务本部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咨询业务本部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数据业务本部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综合业务本部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50556" y="638166"/>
          <a:ext cx="5006975" cy="590234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994813"/>
                <a:gridCol w="1379173"/>
                <a:gridCol w="764532"/>
                <a:gridCol w="884774"/>
                <a:gridCol w="983683"/>
              </a:tblGrid>
              <a:tr h="299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本部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{p0-1}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{p0-2}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{p0-3}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{p0-4}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财务部 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管理部 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{p2-1}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市场发展部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{p3-1}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{p3-2}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{p3-3}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{p3-4}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综合本部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{p4-1}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{p4-2}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{p4-3}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{p4-4}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{p5-1}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{p5-2}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{p5-3}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{p5-4}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{p6-1}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{p6-2}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{p6-3}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{p6-4}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咨询本部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{p7-1}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{p7-2}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{p7-3}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{p7-4}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{p8-1}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{p8-2}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{p8-3}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{p8-4}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{p9-1}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{p9-2}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{p9-3}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{p9-4}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{p10-1}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{p10-2}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{p10-3}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{p10-4}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{p11-1}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{p11-2}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{p11-3}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{p11-4}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{p12-1}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{p12-2}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{p12-3}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{p12-4}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{p13-1}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{p13-2}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{p13-3}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{p13-4}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数据本部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{p14-1}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{p14-2}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{p14-3}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{p14-4}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{p15-1}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{p15-2}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{p15-3}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{p15-4}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{p16-1}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{p16-2}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{p16-3}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{p16-4}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{p17-1}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{p17-2}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{p17-3}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{p17-4}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{p18-1}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{p18-2}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{p18-3}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{p18-4}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{p19-1}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{p19-2}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{p19-3}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{p19-4}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{p20-1}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{p20-2}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{p20-3}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{p20-4}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软件本部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{p21-1}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{p21-2}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{p21-3}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{p21-4}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{p22-1}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{p22-2}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{p22-3}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{p22-4}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{p23-1}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{p23-2}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{p23-3}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{p23-4}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{p24-1}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{p24-2}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{p24-3}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{p24-4}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79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{p25-1}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{p25-2}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{p25-3}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{p25-4}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5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团支部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{p26-1}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{p26-2}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{p26-3}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{p26-4}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合计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046" marR="9046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4"/>
          <p:cNvSpPr txBox="1"/>
          <p:nvPr/>
        </p:nvSpPr>
        <p:spPr bwMode="auto">
          <a:xfrm>
            <a:off x="10463045" y="316542"/>
            <a:ext cx="1008993" cy="2377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308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单位：万元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0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81216" y="2157305"/>
            <a:ext cx="5562600" cy="221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81216" y="5393085"/>
            <a:ext cx="5562600" cy="2435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081216" y="4395680"/>
            <a:ext cx="5562600" cy="2317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演示</Application>
  <PresentationFormat>宽屏</PresentationFormat>
  <Paragraphs>297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华文中宋</vt:lpstr>
      <vt:lpstr>微软雅黑</vt:lpstr>
      <vt:lpstr>Arial</vt:lpstr>
      <vt:lpstr>Arial Narrow</vt:lpstr>
      <vt:lpstr>Arial Unicode MS</vt:lpstr>
      <vt:lpstr>等线 Light</vt:lpstr>
      <vt:lpstr>等线</vt:lpstr>
      <vt:lpstr>Calibri</vt:lpstr>
      <vt:lpstr>Office 主题​​</vt:lpstr>
      <vt:lpstr>部门费用预算执行情况如下：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晓婷</dc:creator>
  <cp:lastModifiedBy>Administrator</cp:lastModifiedBy>
  <cp:revision>24</cp:revision>
  <dcterms:created xsi:type="dcterms:W3CDTF">2018-12-04T02:32:00Z</dcterms:created>
  <dcterms:modified xsi:type="dcterms:W3CDTF">2018-12-11T02:10:36Z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