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1772883858268"/>
          <c:y val="0.0222005472245607"/>
          <c:w val="0.906635211614173"/>
          <c:h val="0.572439863900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2018预算执行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4.3</c:v>
                </c:pt>
                <c:pt idx="8">
                  <c:v>2.5</c:v>
                </c:pt>
                <c:pt idx="9">
                  <c:v>3.5</c:v>
                </c:pt>
                <c:pt idx="10">
                  <c:v>4.3</c:v>
                </c:pt>
                <c:pt idx="1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2017预算执行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2.4</c:v>
                </c:pt>
                <c:pt idx="8">
                  <c:v>4.4</c:v>
                </c:pt>
                <c:pt idx="9">
                  <c:v>1.8</c:v>
                </c:pt>
                <c:pt idx="10">
                  <c:v>2.4</c:v>
                </c:pt>
                <c:pt idx="1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880751"/>
        <c:axId val="1978897295"/>
      </c:barChart>
      <c:catAx>
        <c:axId val="180888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8897295"/>
        <c:crosses val="autoZero"/>
        <c:auto val="1"/>
        <c:lblAlgn val="ctr"/>
        <c:lblOffset val="100"/>
        <c:noMultiLvlLbl val="0"/>
      </c:catAx>
      <c:valAx>
        <c:axId val="197889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08880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0395546259843"/>
          <c:y val="0.682506417168651"/>
          <c:w val="0.319833907480315"/>
          <c:h val="0.0621913965042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 bwMode="auto">
          <a:xfrm>
            <a:off x="11100425" y="218171"/>
            <a:ext cx="1008993" cy="237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308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单位：万元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30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68394" y="2965203"/>
          <a:ext cx="3609973" cy="132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53"/>
                <a:gridCol w="675270"/>
                <a:gridCol w="736355"/>
                <a:gridCol w="724889"/>
                <a:gridCol w="737606"/>
              </a:tblGrid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{w0-0}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{w0-1}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{w0-2}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{w0-3}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{w0-4}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{w1-0}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{w1-1}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{w1-2}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{w1-3}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{w1-4}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{w2-0}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{w2-1}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{w2-2}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{w2-3}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{w2-4}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{w3-0}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{w3-1}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{w3-2}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{w3-3}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{w3-4}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{w4-0}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{w4-1}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{w4-2}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{w4-3}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{w4-4}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06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{w5-0}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{w5-1}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{w5-2}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{w5-3}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{w5-4}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96967" y="1164979"/>
          <a:ext cx="3581401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96149"/>
                <a:gridCol w="768442"/>
                <a:gridCol w="785357"/>
                <a:gridCol w="664703"/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{q0-0}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{q0-1}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{q0-2}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{q0-3}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{q0-4}</a:t>
                      </a:r>
                      <a:endParaRPr lang="en-US" altLang="zh-CN" sz="9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{q1-0}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{q1-1}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{q1-2}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{q1-3}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{q1-4}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{q2-0}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{q2-1}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{q2-2}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{q2-3}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{q2-4}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{q3-0}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{q3-1}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{q3-2}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{q3-3}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{q3-4}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{q4-0}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{q4-1}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{q4-2}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{q4-3}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{q4-4}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{q5-0}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{q5-1}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{q5-2}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{q5-3}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{q5-4}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{q6-0}</a:t>
                      </a:r>
                      <a:endParaRPr lang="zh-CN" altLang="en-US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{q6-1}</a:t>
                      </a:r>
                      <a:endParaRPr lang="en-US" altLang="zh-CN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{q6-2}</a:t>
                      </a:r>
                      <a:endParaRPr lang="en-US" altLang="zh-CN" sz="900" b="1" u="none" strike="noStrike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{q6-3}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1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{q6-4}</a:t>
                      </a:r>
                      <a:endParaRPr lang="zh-CN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01749" y="127585"/>
            <a:ext cx="4593276" cy="606057"/>
          </a:xfrm>
        </p:spPr>
        <p:txBody>
          <a:bodyPr/>
          <a:lstStyle/>
          <a:p>
            <a:pPr eaLnBrk="0" hangingPunct="0"/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专项预算费用监控</a:t>
            </a:r>
            <a:r>
              <a:rPr lang="en-US" altLang="zh-CN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--</a:t>
            </a:r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科研费用预算执行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377371" y="1416352"/>
          <a:ext cx="8128000" cy="417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7400" y="4754584"/>
          <a:ext cx="10310171" cy="12444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16505"/>
                <a:gridCol w="500380"/>
                <a:gridCol w="679812"/>
                <a:gridCol w="575235"/>
                <a:gridCol w="617070"/>
                <a:gridCol w="418352"/>
                <a:gridCol w="502023"/>
                <a:gridCol w="512483"/>
                <a:gridCol w="554317"/>
                <a:gridCol w="533399"/>
                <a:gridCol w="554317"/>
                <a:gridCol w="700741"/>
                <a:gridCol w="606612"/>
                <a:gridCol w="700741"/>
                <a:gridCol w="784412"/>
                <a:gridCol w="742576"/>
                <a:gridCol w="711196"/>
              </a:tblGrid>
              <a:tr h="405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预算项目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4019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科研费用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{p1-1}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{p1-15}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{p1-16}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436926">
                <a:tc vMerge="1"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{p2-1}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{p2-3}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{p2-4}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{p2-5}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{p2-6}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{p2-7}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{p2-8}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{p2-9}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{p2-10}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{p2-11}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{p2-12}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{p2-13}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{p2-14}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{p2-15}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{p2-16}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宽屏</PresentationFormat>
  <Paragraphs>236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</vt:lpstr>
      <vt:lpstr>华文中宋</vt:lpstr>
      <vt:lpstr>Arial Unicode MS</vt:lpstr>
      <vt:lpstr>等线 Light</vt:lpstr>
      <vt:lpstr>等线</vt:lpstr>
      <vt:lpstr>Calibri</vt:lpstr>
      <vt:lpstr>Arabic Typesetting</vt:lpstr>
      <vt:lpstr>Office 主题​​</vt:lpstr>
      <vt:lpstr>专项预算费用监控--科研费用预算执行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29</cp:revision>
  <dcterms:created xsi:type="dcterms:W3CDTF">2018-12-04T02:32:00Z</dcterms:created>
  <dcterms:modified xsi:type="dcterms:W3CDTF">2018-12-11T02:15:03Z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