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media1.mpg" ContentType="video/mpe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3" r:id="rId6"/>
    <p:sldId id="284" r:id="rId7"/>
    <p:sldId id="261" r:id="rId8"/>
    <p:sldId id="271" r:id="rId9"/>
    <p:sldId id="288" r:id="rId10"/>
    <p:sldId id="287" r:id="rId11"/>
    <p:sldId id="286" r:id="rId12"/>
    <p:sldId id="262" r:id="rId13"/>
    <p:sldId id="292" r:id="rId14"/>
    <p:sldId id="291" r:id="rId15"/>
    <p:sldId id="290" r:id="rId16"/>
    <p:sldId id="285" r:id="rId17"/>
    <p:sldId id="277" r:id="rId18"/>
    <p:sldId id="278" r:id="rId19"/>
  </p:sldIdLst>
  <p:sldSz cx="12192000" cy="6858000"/>
  <p:notesSz cx="6858000" cy="9144000"/>
  <p:custDataLst>
    <p:tags r:id="rId2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8EF"/>
    <a:srgbClr val="F4EDD1"/>
    <a:srgbClr val="BCC2C4"/>
    <a:srgbClr val="D7DBDC"/>
    <a:srgbClr val="37474F"/>
    <a:srgbClr val="0A7A04"/>
    <a:srgbClr val="074D03"/>
    <a:srgbClr val="0A8604"/>
    <a:srgbClr val="57C55A"/>
    <a:srgbClr val="0C9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7" autoAdjust="0"/>
    <p:restoredTop sz="83333" autoAdjust="0"/>
  </p:normalViewPr>
  <p:slideViewPr>
    <p:cSldViewPr snapToGrid="0">
      <p:cViewPr>
        <p:scale>
          <a:sx n="72" d="100"/>
          <a:sy n="72" d="100"/>
        </p:scale>
        <p:origin x="302" y="53"/>
      </p:cViewPr>
      <p:guideLst>
        <p:guide orient="horz" pos="2160"/>
        <p:guide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DF0A77-2099-4ED7-BBD0-DB514028A61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75772" y="305217"/>
            <a:ext cx="635644" cy="635644"/>
            <a:chOff x="4241219" y="1574800"/>
            <a:chExt cx="3594100" cy="3594100"/>
          </a:xfrm>
        </p:grpSpPr>
        <p:sp>
          <p:nvSpPr>
            <p:cNvPr id="11" name="椭圆 10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A6A11-58F9-4723-A92D-E929B83CFDD8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B21C-8687-4765-8BDB-C52167D1EB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8C3543-12E8-41E8-B792-3FC4AAAD13C1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633-5D98-42A7-B8B5-38C075D1D5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D2D28-E8A0-40C3-9E07-86C241896AFB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693-9EE4-4A67-A7FA-E73A2989A7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C08EF-9433-4D3E-B912-B49B7CC531BF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F288-10FE-4776-8760-57E7F945E0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B9AB7-2EB6-4185-9DCB-4AF6356386B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2633-1CFC-4744-B27B-E89ADF5F76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D1BE6-F418-4461-8AC3-D256C0A710B1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FA0-0751-4FD1-AA0A-BCFF0CDB5D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E11D0-1426-4C51-B810-275B779BA932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110D-3347-4AFC-839B-CCA40FE7844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A050A5-43DA-4A5C-A304-60D2304D70DE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8795-4A45-4CF6-A2F1-3F6184487F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春秋视觉工作室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D045BB-3887-4E3F-A272-E5247811F888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E6EE-4033-4F3F-A866-667792DA360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microsoft.com/office/2007/relationships/media" Target="../media/media1.m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8025196" y="1145612"/>
            <a:ext cx="3105404" cy="3105404"/>
            <a:chOff x="4241219" y="1574800"/>
            <a:chExt cx="3594100" cy="3594100"/>
          </a:xfrm>
        </p:grpSpPr>
        <p:sp>
          <p:nvSpPr>
            <p:cNvPr id="72" name="椭圆 71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1649" y="3210869"/>
            <a:ext cx="2530553" cy="2530553"/>
            <a:chOff x="4241219" y="1574800"/>
            <a:chExt cx="3594100" cy="3594100"/>
          </a:xfrm>
        </p:grpSpPr>
        <p:sp>
          <p:nvSpPr>
            <p:cNvPr id="42" name="椭圆 41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69323" y="2936095"/>
            <a:ext cx="1452080" cy="1452080"/>
            <a:chOff x="4241219" y="1574800"/>
            <a:chExt cx="3594100" cy="3594100"/>
          </a:xfrm>
        </p:grpSpPr>
        <p:sp>
          <p:nvSpPr>
            <p:cNvPr id="27" name="椭圆 2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175416" y="3778722"/>
            <a:ext cx="1866392" cy="1866392"/>
            <a:chOff x="4241219" y="1574800"/>
            <a:chExt cx="3594100" cy="3594100"/>
          </a:xfrm>
        </p:grpSpPr>
        <p:sp>
          <p:nvSpPr>
            <p:cNvPr id="57" name="椭圆 5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3300213" y="828018"/>
            <a:ext cx="5581014" cy="5581006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102100" y="1130300"/>
            <a:ext cx="330200" cy="330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343900" y="4699000"/>
            <a:ext cx="330200" cy="330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10569599" y="2270517"/>
            <a:ext cx="1708011" cy="1708011"/>
            <a:chOff x="4241219" y="1574800"/>
            <a:chExt cx="3594100" cy="3594100"/>
          </a:xfrm>
        </p:grpSpPr>
        <p:sp>
          <p:nvSpPr>
            <p:cNvPr id="87" name="椭圆 8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TextBox 64"/>
          <p:cNvSpPr>
            <a:spLocks noChangeArrowheads="1"/>
          </p:cNvSpPr>
          <p:nvPr/>
        </p:nvSpPr>
        <p:spPr bwMode="auto">
          <a:xfrm>
            <a:off x="4300664" y="2401247"/>
            <a:ext cx="3943563" cy="144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>
            <a:spAutoFit/>
          </a:bodyPr>
          <a:lstStyle/>
          <a:p>
            <a:pPr algn="dist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C++</a:t>
            </a: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课程设计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  <a:p>
            <a:pPr algn="dist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——shell</a:t>
            </a: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程序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4128273" y="2445543"/>
            <a:ext cx="0" cy="12532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精美钢琴曲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-609600" y="28897"/>
            <a:ext cx="6096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87691" y="3999638"/>
            <a:ext cx="2398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小组成员：</a:t>
            </a:r>
            <a:endParaRPr lang="en-US" altLang="zh-CN" dirty="0"/>
          </a:p>
          <a:p>
            <a:r>
              <a:rPr lang="zh-CN" altLang="en-US" dirty="0"/>
              <a:t>莫菲</a:t>
            </a:r>
            <a:r>
              <a:rPr lang="en-US" altLang="zh-CN" dirty="0"/>
              <a:t>2021051615177</a:t>
            </a:r>
            <a:endParaRPr lang="en-US" altLang="zh-CN" dirty="0"/>
          </a:p>
          <a:p>
            <a:r>
              <a:rPr lang="zh-CN" altLang="en-US" dirty="0"/>
              <a:t>李鑫鑫</a:t>
            </a:r>
            <a:r>
              <a:rPr lang="en-US" altLang="zh-CN" dirty="0"/>
              <a:t>2021051615241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10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" presetClass="entr" presetSubtype="1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60" dur="7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61" dur="7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174"/>
                                </p:stCondLst>
                                <p:childTnLst>
                                  <p:par>
                                    <p:cTn id="63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72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0"/>
                    </p:tgtEl>
                  </p:cMediaNode>
                </p:audio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04" grpId="0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10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" presetClass="entr" presetSubtype="1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174"/>
                                </p:stCondLst>
                                <p:childTnLst>
                                  <p:par>
                                    <p:cTn id="63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72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0"/>
                    </p:tgtEl>
                  </p:cMediaNode>
                </p:audio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04" grpId="0"/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83882" y="1892831"/>
            <a:ext cx="2858833" cy="1436103"/>
            <a:chOff x="1180786" y="1419622"/>
            <a:chExt cx="2144125" cy="1077077"/>
          </a:xfrm>
        </p:grpSpPr>
        <p:sp>
          <p:nvSpPr>
            <p:cNvPr id="3" name="Freeform 7"/>
            <p:cNvSpPr/>
            <p:nvPr/>
          </p:nvSpPr>
          <p:spPr bwMode="auto">
            <a:xfrm>
              <a:off x="1180786" y="1419622"/>
              <a:ext cx="2144125" cy="1077077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233"/>
                </a:cxn>
                <a:cxn ang="0">
                  <a:pos x="465" y="233"/>
                </a:cxn>
                <a:cxn ang="0">
                  <a:pos x="233" y="0"/>
                </a:cxn>
              </a:cxnLst>
              <a:rect l="0" t="0" r="r" b="b"/>
              <a:pathLst>
                <a:path w="465" h="233">
                  <a:moveTo>
                    <a:pt x="233" y="0"/>
                  </a:moveTo>
                  <a:cubicBezTo>
                    <a:pt x="104" y="0"/>
                    <a:pt x="0" y="104"/>
                    <a:pt x="0" y="233"/>
                  </a:cubicBezTo>
                  <a:cubicBezTo>
                    <a:pt x="465" y="233"/>
                    <a:pt x="465" y="233"/>
                    <a:pt x="465" y="233"/>
                  </a:cubicBezTo>
                  <a:cubicBezTo>
                    <a:pt x="465" y="104"/>
                    <a:pt x="361" y="0"/>
                    <a:pt x="233" y="0"/>
                  </a:cubicBezTo>
                  <a:close/>
                </a:path>
              </a:pathLst>
            </a:cu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TextBox 41"/>
            <p:cNvSpPr txBox="1"/>
            <p:nvPr/>
          </p:nvSpPr>
          <p:spPr>
            <a:xfrm>
              <a:off x="1857960" y="1540557"/>
              <a:ext cx="981508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45870"/>
              <a:r>
                <a:rPr lang="id-ID" sz="6400" spc="-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</a:t>
              </a:r>
              <a:endParaRPr lang="en-US" sz="6400" spc="-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75075" y="3328932"/>
            <a:ext cx="2856236" cy="1430910"/>
            <a:chOff x="3574181" y="2496698"/>
            <a:chExt cx="2142177" cy="1073182"/>
          </a:xfrm>
        </p:grpSpPr>
        <p:sp>
          <p:nvSpPr>
            <p:cNvPr id="6" name="Freeform 9"/>
            <p:cNvSpPr/>
            <p:nvPr/>
          </p:nvSpPr>
          <p:spPr bwMode="auto">
            <a:xfrm>
              <a:off x="3574181" y="2496698"/>
              <a:ext cx="2142177" cy="1073182"/>
            </a:xfrm>
            <a:custGeom>
              <a:avLst/>
              <a:gdLst/>
              <a:ahLst/>
              <a:cxnLst>
                <a:cxn ang="0">
                  <a:pos x="233" y="232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233" y="232"/>
                </a:cxn>
              </a:cxnLst>
              <a:rect l="0" t="0" r="r" b="b"/>
              <a:pathLst>
                <a:path w="465" h="232">
                  <a:moveTo>
                    <a:pt x="233" y="232"/>
                  </a:moveTo>
                  <a:cubicBezTo>
                    <a:pt x="361" y="232"/>
                    <a:pt x="465" y="128"/>
                    <a:pt x="4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8"/>
                    <a:pt x="104" y="232"/>
                    <a:pt x="233" y="232"/>
                  </a:cubicBezTo>
                  <a:close/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42"/>
            <p:cNvSpPr txBox="1"/>
            <p:nvPr/>
          </p:nvSpPr>
          <p:spPr>
            <a:xfrm>
              <a:off x="4254367" y="2496698"/>
              <a:ext cx="981508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45870"/>
              <a:r>
                <a:rPr lang="id-ID" sz="6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  <a:endParaRPr lang="en-US" sz="6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768865" y="1892829"/>
            <a:ext cx="2853640" cy="1436103"/>
            <a:chOff x="5969524" y="1419622"/>
            <a:chExt cx="2140230" cy="1077077"/>
          </a:xfrm>
        </p:grpSpPr>
        <p:sp>
          <p:nvSpPr>
            <p:cNvPr id="9" name="Freeform 8"/>
            <p:cNvSpPr/>
            <p:nvPr/>
          </p:nvSpPr>
          <p:spPr bwMode="auto">
            <a:xfrm>
              <a:off x="5969524" y="1419622"/>
              <a:ext cx="2140230" cy="1077077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33"/>
                </a:cxn>
                <a:cxn ang="0">
                  <a:pos x="464" y="233"/>
                </a:cxn>
                <a:cxn ang="0">
                  <a:pos x="232" y="0"/>
                </a:cxn>
              </a:cxnLst>
              <a:rect l="0" t="0" r="r" b="b"/>
              <a:pathLst>
                <a:path w="464" h="233">
                  <a:moveTo>
                    <a:pt x="232" y="0"/>
                  </a:moveTo>
                  <a:cubicBezTo>
                    <a:pt x="104" y="0"/>
                    <a:pt x="0" y="104"/>
                    <a:pt x="0" y="233"/>
                  </a:cubicBezTo>
                  <a:cubicBezTo>
                    <a:pt x="464" y="233"/>
                    <a:pt x="464" y="233"/>
                    <a:pt x="464" y="233"/>
                  </a:cubicBezTo>
                  <a:cubicBezTo>
                    <a:pt x="464" y="104"/>
                    <a:pt x="360" y="0"/>
                    <a:pt x="232" y="0"/>
                  </a:cubicBezTo>
                  <a:close/>
                </a:path>
              </a:pathLst>
            </a:cu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43"/>
            <p:cNvSpPr txBox="1"/>
            <p:nvPr/>
          </p:nvSpPr>
          <p:spPr>
            <a:xfrm>
              <a:off x="6633776" y="1519309"/>
              <a:ext cx="981508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45870"/>
              <a:r>
                <a:rPr lang="id-ID" sz="6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  <a:endParaRPr lang="en-US" sz="6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Content Placeholder 2"/>
          <p:cNvSpPr txBox="1"/>
          <p:nvPr/>
        </p:nvSpPr>
        <p:spPr>
          <a:xfrm>
            <a:off x="990601" y="5298605"/>
            <a:ext cx="10115980" cy="814284"/>
          </a:xfrm>
          <a:prstGeom prst="rect">
            <a:avLst/>
          </a:prstGeom>
        </p:spPr>
        <p:txBody>
          <a:bodyPr vert="horz" lIns="121943" tIns="60971" rIns="121943" bIns="6097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/>
              <a:t>Shell</a:t>
            </a:r>
            <a:r>
              <a:rPr lang="zh-CN" altLang="en-US" dirty="0"/>
              <a:t>是用户与操作系统内核交互的接口，允许用户执行命令和脚本。用户可以在</a:t>
            </a:r>
            <a:r>
              <a:rPr lang="en-US" altLang="zh-CN" dirty="0"/>
              <a:t>Shell</a:t>
            </a:r>
            <a:r>
              <a:rPr lang="zh-CN" altLang="en-US" dirty="0"/>
              <a:t>中输入命令，</a:t>
            </a:r>
            <a:r>
              <a:rPr lang="en-US" altLang="zh-CN" dirty="0"/>
              <a:t>Shell</a:t>
            </a:r>
            <a:r>
              <a:rPr lang="zh-CN" altLang="en-US" dirty="0"/>
              <a:t>会解释这些命令并调用相应的程序。</a:t>
            </a:r>
            <a:endParaRPr lang="zh-CN" altLang="en-US" dirty="0"/>
          </a:p>
          <a:p>
            <a:pPr marL="0" indent="0" algn="ctr">
              <a:lnSpc>
                <a:spcPct val="150000"/>
              </a:lnSpc>
              <a:buNone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17"/>
          <p:cNvSpPr txBox="1"/>
          <p:nvPr/>
        </p:nvSpPr>
        <p:spPr>
          <a:xfrm>
            <a:off x="1142724" y="3724876"/>
            <a:ext cx="3099992" cy="92331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Unix shell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运行一种称为脚本的程序。一个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shell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脚本可以运行程序、接受用户输人使用变量和使用复杂的控制逻辑。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4573656" y="2025933"/>
            <a:ext cx="2856236" cy="891701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shell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编程语言包括变量。这些变量存储字符串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它们可以在任何命令中使用。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shell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变量是脚本的局部变量。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7763670" y="3777961"/>
            <a:ext cx="2867306" cy="1445699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每个程序都从调用它的进程中继承一个字符串列表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这个列表被称为环境。环境用来保存会话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(session)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的全局设置和某个程序的参数设置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,shell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允许用户查看和修改环境。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核心内容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4" grpId="0"/>
          <p:bldP spid="16" grpId="0"/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4" grpId="0"/>
          <p:bldP spid="16" grpId="0"/>
          <p:bldP spid="18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 bwMode="auto">
          <a:xfrm>
            <a:off x="7424606" y="2290187"/>
            <a:ext cx="2537375" cy="2535451"/>
            <a:chOff x="5737247" y="806295"/>
            <a:chExt cx="1902050" cy="1900642"/>
          </a:xfrm>
        </p:grpSpPr>
        <p:sp>
          <p:nvSpPr>
            <p:cNvPr id="28" name="Oval 176"/>
            <p:cNvSpPr>
              <a:spLocks noChangeArrowheads="1"/>
            </p:cNvSpPr>
            <p:nvPr/>
          </p:nvSpPr>
          <p:spPr bwMode="auto">
            <a:xfrm>
              <a:off x="5737247" y="806295"/>
              <a:ext cx="1902050" cy="1900642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308452" y="1087731"/>
              <a:ext cx="823359" cy="6844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5335" dirty="0">
                  <a:ln w="381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5335" dirty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4"/>
            <p:cNvSpPr>
              <a:spLocks noChangeArrowheads="1"/>
            </p:cNvSpPr>
            <p:nvPr/>
          </p:nvSpPr>
          <p:spPr bwMode="auto">
            <a:xfrm>
              <a:off x="5957576" y="1772146"/>
              <a:ext cx="1525111" cy="34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字符类型转换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0" name="文本框 66"/>
          <p:cNvSpPr txBox="1">
            <a:spLocks noChangeArrowheads="1"/>
          </p:cNvSpPr>
          <p:nvPr/>
        </p:nvSpPr>
        <p:spPr bwMode="auto">
          <a:xfrm>
            <a:off x="1202267" y="3048381"/>
            <a:ext cx="4225749" cy="263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900"/>
              </a:lnSpc>
              <a:defRPr sz="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提供了更严格的类型检查和类型安全特性。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语言转换为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过程中，对于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转换为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char*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时，需要先通过中间变量进行转换，已达到类型安全性，例如：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 char * constc=nullptr;    constc=DFL_PROMPT.c_str();    prompt=const_cast&lt;char *&gt;(constc);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1332229" y="2290187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技术难点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234474" y="2934294"/>
            <a:ext cx="936458" cy="1593860"/>
          </a:xfrm>
          <a:prstGeom prst="line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-531333" y="3154213"/>
            <a:ext cx="1680892" cy="2860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 bwMode="auto">
          <a:xfrm>
            <a:off x="7424607" y="2290187"/>
            <a:ext cx="2537375" cy="2535451"/>
            <a:chOff x="5737247" y="806295"/>
            <a:chExt cx="1902050" cy="1900642"/>
          </a:xfrm>
        </p:grpSpPr>
        <p:sp>
          <p:nvSpPr>
            <p:cNvPr id="28" name="Oval 176"/>
            <p:cNvSpPr>
              <a:spLocks noChangeArrowheads="1"/>
            </p:cNvSpPr>
            <p:nvPr/>
          </p:nvSpPr>
          <p:spPr bwMode="auto">
            <a:xfrm>
              <a:off x="5737247" y="806295"/>
              <a:ext cx="1902050" cy="1900642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308452" y="1087731"/>
              <a:ext cx="823359" cy="6844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5335" dirty="0">
                  <a:ln w="381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5335" dirty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4"/>
            <p:cNvSpPr>
              <a:spLocks noChangeArrowheads="1"/>
            </p:cNvSpPr>
            <p:nvPr/>
          </p:nvSpPr>
          <p:spPr bwMode="auto">
            <a:xfrm>
              <a:off x="6187088" y="1854941"/>
              <a:ext cx="1066088" cy="34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内置命令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0" name="文本框 66"/>
          <p:cNvSpPr txBox="1">
            <a:spLocks noChangeArrowheads="1"/>
          </p:cNvSpPr>
          <p:nvPr/>
        </p:nvSpPr>
        <p:spPr bwMode="auto">
          <a:xfrm>
            <a:off x="1202003" y="3203207"/>
            <a:ext cx="4225749" cy="189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900"/>
              </a:lnSpc>
              <a:defRPr sz="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shell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的一个命令，而不是一个由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shell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运行的程序，为了将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与被执行的程序分开，从而将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设置为内置命令，故调用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fork()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execute()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函数之前判断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shell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是否为内置函数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1332229" y="2290187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技术难点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234474" y="2934294"/>
            <a:ext cx="936458" cy="1593860"/>
          </a:xfrm>
          <a:prstGeom prst="line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-531333" y="3154213"/>
            <a:ext cx="1680892" cy="2860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 bwMode="auto">
          <a:xfrm>
            <a:off x="7517913" y="2912856"/>
            <a:ext cx="2537375" cy="2535451"/>
            <a:chOff x="5737247" y="806295"/>
            <a:chExt cx="1902050" cy="1900642"/>
          </a:xfrm>
        </p:grpSpPr>
        <p:sp>
          <p:nvSpPr>
            <p:cNvPr id="28" name="Oval 176"/>
            <p:cNvSpPr>
              <a:spLocks noChangeArrowheads="1"/>
            </p:cNvSpPr>
            <p:nvPr/>
          </p:nvSpPr>
          <p:spPr bwMode="auto">
            <a:xfrm>
              <a:off x="5737247" y="806295"/>
              <a:ext cx="1902050" cy="1900642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308452" y="1087731"/>
              <a:ext cx="823359" cy="6844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5335" dirty="0">
                  <a:ln w="381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5335" dirty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4"/>
            <p:cNvSpPr>
              <a:spLocks noChangeArrowheads="1"/>
            </p:cNvSpPr>
            <p:nvPr/>
          </p:nvSpPr>
          <p:spPr bwMode="auto">
            <a:xfrm>
              <a:off x="6187088" y="1772146"/>
              <a:ext cx="1066088" cy="34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函数申明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0" name="文本框 66"/>
          <p:cNvSpPr txBox="1">
            <a:spLocks noChangeArrowheads="1"/>
          </p:cNvSpPr>
          <p:nvPr/>
        </p:nvSpPr>
        <p:spPr bwMode="auto">
          <a:xfrm>
            <a:off x="1202267" y="3048381"/>
            <a:ext cx="4225749" cy="226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900"/>
              </a:lnSpc>
              <a:defRPr sz="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关键字用于声明一个变量或函数是在另一个编译单元（通常是另一个源文件）中定义的。这意味着使用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可以告诉编译器该标识符（变量或函数名）的内存分配和类型检查应该在别处进行，而不是当前文件。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1332229" y="2290187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技术难点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234474" y="2934294"/>
            <a:ext cx="936458" cy="1593860"/>
          </a:xfrm>
          <a:prstGeom prst="line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-531333" y="3154213"/>
            <a:ext cx="1680892" cy="2860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95594" y="38971"/>
            <a:ext cx="7787534" cy="7787534"/>
            <a:chOff x="4241219" y="1574800"/>
            <a:chExt cx="3594100" cy="3594100"/>
          </a:xfrm>
        </p:grpSpPr>
        <p:sp>
          <p:nvSpPr>
            <p:cNvPr id="3" name="椭圆 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84242" y="2917825"/>
              <a:ext cx="908054" cy="90805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05072" y="3152932"/>
            <a:ext cx="1048158" cy="1048158"/>
            <a:chOff x="4241219" y="1574800"/>
            <a:chExt cx="3594100" cy="3594100"/>
          </a:xfrm>
        </p:grpSpPr>
        <p:sp>
          <p:nvSpPr>
            <p:cNvPr id="18" name="椭圆 17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6892" y="3318583"/>
            <a:ext cx="1347221" cy="1347221"/>
            <a:chOff x="4241219" y="1574800"/>
            <a:chExt cx="3594100" cy="3594100"/>
          </a:xfrm>
        </p:grpSpPr>
        <p:sp>
          <p:nvSpPr>
            <p:cNvPr id="33" name="椭圆 3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椭圆 46"/>
          <p:cNvSpPr/>
          <p:nvPr/>
        </p:nvSpPr>
        <p:spPr>
          <a:xfrm>
            <a:off x="4081723" y="1051869"/>
            <a:ext cx="4028554" cy="4028548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938596" y="2944045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42071" y="3982869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64"/>
          <p:cNvSpPr>
            <a:spLocks noChangeArrowheads="1"/>
          </p:cNvSpPr>
          <p:nvPr/>
        </p:nvSpPr>
        <p:spPr bwMode="auto">
          <a:xfrm>
            <a:off x="4783692" y="1529688"/>
            <a:ext cx="2612068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FOUR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2" name="TextBox 64"/>
          <p:cNvSpPr>
            <a:spLocks noChangeArrowheads="1"/>
          </p:cNvSpPr>
          <p:nvPr/>
        </p:nvSpPr>
        <p:spPr bwMode="auto">
          <a:xfrm>
            <a:off x="4061070" y="3276922"/>
            <a:ext cx="41443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收获总结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324750" y="5141272"/>
            <a:ext cx="1570745" cy="469874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</a:ln>
          <a:effectLst/>
        </p:spPr>
        <p:txBody>
          <a:bodyPr lIns="0" tIns="0" rIns="0" bIns="0" anchor="ctr"/>
          <a:lstStyle/>
          <a:p>
            <a:pPr defTabSz="228600">
              <a:defRPr/>
            </a:pPr>
            <a:endParaRPr lang="es-ES" sz="6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V="1">
            <a:off x="5327132" y="4163425"/>
            <a:ext cx="1538996" cy="964354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</a:ln>
          <a:effectLst/>
        </p:spPr>
        <p:txBody>
          <a:bodyPr lIns="0" tIns="0" rIns="0" bIns="0" anchor="ctr"/>
          <a:lstStyle/>
          <a:p>
            <a:pPr defTabSz="228600">
              <a:defRPr/>
            </a:pPr>
            <a:endParaRPr lang="es-ES" sz="6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5323162" y="3641961"/>
            <a:ext cx="1541378" cy="519084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</a:ln>
          <a:effectLst/>
        </p:spPr>
        <p:txBody>
          <a:bodyPr lIns="0" tIns="0" rIns="0" bIns="0" anchor="ctr"/>
          <a:lstStyle/>
          <a:p>
            <a:pPr defTabSz="228600">
              <a:defRPr/>
            </a:pPr>
            <a:endParaRPr lang="es-ES" sz="6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5326337" y="2856985"/>
            <a:ext cx="1508042" cy="788151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</a:ln>
          <a:effectLst/>
        </p:spPr>
        <p:txBody>
          <a:bodyPr lIns="0" tIns="0" rIns="0" bIns="0" anchor="ctr"/>
          <a:lstStyle/>
          <a:p>
            <a:pPr defTabSz="228600">
              <a:defRPr/>
            </a:pPr>
            <a:endParaRPr lang="es-ES" sz="6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5338243" y="2311710"/>
            <a:ext cx="1492962" cy="533370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</a:ln>
          <a:effectLst/>
        </p:spPr>
        <p:txBody>
          <a:bodyPr lIns="0" tIns="0" rIns="0" bIns="0" anchor="ctr"/>
          <a:lstStyle/>
          <a:p>
            <a:pPr defTabSz="228600">
              <a:defRPr/>
            </a:pPr>
            <a:endParaRPr lang="es-ES" sz="6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AutoShape 21"/>
          <p:cNvSpPr/>
          <p:nvPr/>
        </p:nvSpPr>
        <p:spPr bwMode="auto">
          <a:xfrm>
            <a:off x="6722467" y="2733167"/>
            <a:ext cx="215889" cy="21588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9" name="AutoShape 22"/>
          <p:cNvSpPr/>
          <p:nvPr/>
        </p:nvSpPr>
        <p:spPr bwMode="auto">
          <a:xfrm>
            <a:off x="6755802" y="4045163"/>
            <a:ext cx="215889" cy="21588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0" name="AutoShape 23"/>
          <p:cNvSpPr/>
          <p:nvPr/>
        </p:nvSpPr>
        <p:spPr bwMode="auto">
          <a:xfrm>
            <a:off x="6798662" y="5518283"/>
            <a:ext cx="215889" cy="21588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1" name="AutoShape 24"/>
          <p:cNvSpPr/>
          <p:nvPr/>
        </p:nvSpPr>
        <p:spPr bwMode="auto">
          <a:xfrm>
            <a:off x="5246173" y="2199796"/>
            <a:ext cx="215889" cy="21588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2" name="AutoShape 25"/>
          <p:cNvSpPr/>
          <p:nvPr/>
        </p:nvSpPr>
        <p:spPr bwMode="auto">
          <a:xfrm>
            <a:off x="5228711" y="3520523"/>
            <a:ext cx="215889" cy="21588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3" name="AutoShape 26"/>
          <p:cNvSpPr/>
          <p:nvPr/>
        </p:nvSpPr>
        <p:spPr bwMode="auto">
          <a:xfrm>
            <a:off x="5220774" y="5010311"/>
            <a:ext cx="215889" cy="21588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877411" y="1971523"/>
            <a:ext cx="2244151" cy="1641097"/>
            <a:chOff x="3762506" y="1807841"/>
            <a:chExt cx="2244151" cy="1641097"/>
          </a:xfrm>
        </p:grpSpPr>
        <p:sp>
          <p:nvSpPr>
            <p:cNvPr id="45" name="矩形 44"/>
            <p:cNvSpPr/>
            <p:nvPr/>
          </p:nvSpPr>
          <p:spPr>
            <a:xfrm>
              <a:off x="3762584" y="2110110"/>
              <a:ext cx="2244073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文件操作：</a:t>
              </a:r>
              <a:endPara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just"/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学习了如何使用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Shell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命令进行文件和目录的创建、删除、移动和复制。</a:t>
              </a:r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just"/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流程控制：</a:t>
              </a:r>
              <a:endPara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just"/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学习了如何在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Shell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脚本中使用条件语句（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if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）、循环（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while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）和函数。</a:t>
              </a:r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just"/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环境变量：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just"/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理解了环境变量的作用，以及如何设置和使用它们。</a:t>
              </a:r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762506" y="1807841"/>
              <a:ext cx="2175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Shell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及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shell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命令的运用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848086" y="4955807"/>
            <a:ext cx="2244151" cy="1225599"/>
            <a:chOff x="3762506" y="1807841"/>
            <a:chExt cx="2244151" cy="1225599"/>
          </a:xfrm>
        </p:grpSpPr>
        <p:sp>
          <p:nvSpPr>
            <p:cNvPr id="48" name="矩形 47"/>
            <p:cNvSpPr/>
            <p:nvPr/>
          </p:nvSpPr>
          <p:spPr>
            <a:xfrm>
              <a:off x="3762584" y="2110110"/>
              <a:ext cx="224407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跨平台构建：</a:t>
              </a:r>
              <a:endPara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just"/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CMake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支持多种平台和编译器，使得项目可以在不同操作系统上编译和构建。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just"/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项目结构清晰：</a:t>
              </a:r>
              <a:endPara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just"/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CMake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允许定义清晰的项目结构，包括多个子目录和目标（可执行文件、库等）</a:t>
              </a:r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762506" y="1807841"/>
              <a:ext cx="2175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Cmake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管理项目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917039" y="1789688"/>
            <a:ext cx="2244151" cy="1364098"/>
            <a:chOff x="3762506" y="1807841"/>
            <a:chExt cx="2244151" cy="1364098"/>
          </a:xfrm>
        </p:grpSpPr>
        <p:sp>
          <p:nvSpPr>
            <p:cNvPr id="78" name="矩形 77"/>
            <p:cNvSpPr/>
            <p:nvPr/>
          </p:nvSpPr>
          <p:spPr>
            <a:xfrm>
              <a:off x="3762584" y="2110110"/>
              <a:ext cx="2244073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沟通技巧的提升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：在团队中工作，能够有效地表达自己的想法和理解他人的观点是非常重要的。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just"/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just"/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增强解决问题的能力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：团队协作往往需要面对各种问题和挑战，这有助于提高解决问题的能力和创造性思维。</a:t>
              </a:r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3762506" y="1807841"/>
              <a:ext cx="2175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团队协作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882601" y="3366076"/>
            <a:ext cx="2244073" cy="1487517"/>
            <a:chOff x="3728068" y="1807841"/>
            <a:chExt cx="2244073" cy="1487517"/>
          </a:xfrm>
        </p:grpSpPr>
        <p:sp>
          <p:nvSpPr>
            <p:cNvPr id="81" name="矩形 80"/>
            <p:cNvSpPr/>
            <p:nvPr/>
          </p:nvSpPr>
          <p:spPr>
            <a:xfrm>
              <a:off x="3728068" y="2372028"/>
              <a:ext cx="224407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清晰的逻辑结构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：良好的代码逻辑可以帮助开发者快速理解程序的执行流程，降低出错率。</a:t>
              </a:r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just"/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重构技巧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：学习如何安全地重构代码，以改进设计而不破坏现有功能。</a:t>
              </a:r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just"/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762506" y="1807841"/>
              <a:ext cx="21751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代码的逻辑性和规范性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877449" y="4045163"/>
            <a:ext cx="2244151" cy="1779597"/>
            <a:chOff x="3762506" y="1807841"/>
            <a:chExt cx="2244151" cy="1779597"/>
          </a:xfrm>
        </p:grpSpPr>
        <p:sp>
          <p:nvSpPr>
            <p:cNvPr id="84" name="矩形 83"/>
            <p:cNvSpPr/>
            <p:nvPr/>
          </p:nvSpPr>
          <p:spPr>
            <a:xfrm>
              <a:off x="3762584" y="2110110"/>
              <a:ext cx="224407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类型安全：</a:t>
              </a:r>
              <a:endPara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just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C++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提供了更严格的类型检查和类型安全特性。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just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语言在类型方面更为灵活，但也更容易出错。</a:t>
              </a:r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just"/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引用：</a:t>
              </a:r>
              <a:endPara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just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C++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支持引用（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reference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），这是一种别名机制，允许在不复制数据的情况下操作变量。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just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语言没有引用，只有指针。</a:t>
              </a:r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3762506" y="1807841"/>
              <a:ext cx="2175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C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语言与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C++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的区别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54" name="AutoShape 24"/>
          <p:cNvSpPr/>
          <p:nvPr/>
        </p:nvSpPr>
        <p:spPr bwMode="auto">
          <a:xfrm>
            <a:off x="4528412" y="2014063"/>
            <a:ext cx="587362" cy="58735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5" name="AutoShape 25"/>
          <p:cNvSpPr/>
          <p:nvPr/>
        </p:nvSpPr>
        <p:spPr bwMode="auto">
          <a:xfrm>
            <a:off x="4510950" y="3334790"/>
            <a:ext cx="587362" cy="58735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6" name="AutoShape 26"/>
          <p:cNvSpPr/>
          <p:nvPr/>
        </p:nvSpPr>
        <p:spPr bwMode="auto">
          <a:xfrm>
            <a:off x="4503013" y="4824578"/>
            <a:ext cx="587362" cy="58735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7" name="AutoShape 21"/>
          <p:cNvSpPr/>
          <p:nvPr/>
        </p:nvSpPr>
        <p:spPr bwMode="auto">
          <a:xfrm>
            <a:off x="7039308" y="2557119"/>
            <a:ext cx="567992" cy="56798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8" name="AutoShape 22"/>
          <p:cNvSpPr/>
          <p:nvPr/>
        </p:nvSpPr>
        <p:spPr bwMode="auto">
          <a:xfrm>
            <a:off x="7072643" y="3869115"/>
            <a:ext cx="567992" cy="56798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9" name="AutoShape 23"/>
          <p:cNvSpPr/>
          <p:nvPr/>
        </p:nvSpPr>
        <p:spPr bwMode="auto">
          <a:xfrm>
            <a:off x="7115503" y="5342235"/>
            <a:ext cx="567992" cy="56798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60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收获总结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9" presetClass="entr" presetSubtype="0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9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1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3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5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7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9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1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5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7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0" dur="2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3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" dur="2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9" dur="2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2" dur="2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8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9" presetClass="entr" presetSubtype="0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9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1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3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5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7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9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1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5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7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0" dur="2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3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" dur="2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9" dur="2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2" dur="2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8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8025196" y="1145612"/>
            <a:ext cx="3105404" cy="3105404"/>
            <a:chOff x="4241219" y="1574800"/>
            <a:chExt cx="3594100" cy="3594100"/>
          </a:xfrm>
        </p:grpSpPr>
        <p:sp>
          <p:nvSpPr>
            <p:cNvPr id="72" name="椭圆 71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1649" y="3210869"/>
            <a:ext cx="2530553" cy="2530553"/>
            <a:chOff x="4241219" y="1574800"/>
            <a:chExt cx="3594100" cy="3594100"/>
          </a:xfrm>
        </p:grpSpPr>
        <p:sp>
          <p:nvSpPr>
            <p:cNvPr id="42" name="椭圆 41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69323" y="2936095"/>
            <a:ext cx="1452080" cy="1452080"/>
            <a:chOff x="4241219" y="1574800"/>
            <a:chExt cx="3594100" cy="3594100"/>
          </a:xfrm>
        </p:grpSpPr>
        <p:sp>
          <p:nvSpPr>
            <p:cNvPr id="27" name="椭圆 2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175416" y="3778722"/>
            <a:ext cx="1866392" cy="1866392"/>
            <a:chOff x="4241219" y="1574800"/>
            <a:chExt cx="3594100" cy="3594100"/>
          </a:xfrm>
        </p:grpSpPr>
        <p:sp>
          <p:nvSpPr>
            <p:cNvPr id="57" name="椭圆 5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3184593" y="638497"/>
            <a:ext cx="5581014" cy="5581006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02100" y="1130300"/>
            <a:ext cx="330200" cy="330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343900" y="4699000"/>
            <a:ext cx="330200" cy="330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10569599" y="2270517"/>
            <a:ext cx="1708011" cy="1708011"/>
            <a:chOff x="4241219" y="1574800"/>
            <a:chExt cx="3594100" cy="3594100"/>
          </a:xfrm>
        </p:grpSpPr>
        <p:sp>
          <p:nvSpPr>
            <p:cNvPr id="87" name="椭圆 8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" name="文本框 101"/>
          <p:cNvSpPr txBox="1"/>
          <p:nvPr/>
        </p:nvSpPr>
        <p:spPr>
          <a:xfrm rot="16200000">
            <a:off x="5141720" y="2314342"/>
            <a:ext cx="1415772" cy="2213269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感谢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4470582" y="3103111"/>
            <a:ext cx="0" cy="8368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409699" y="1996634"/>
            <a:ext cx="1527284" cy="1527280"/>
            <a:chOff x="959689" y="2270186"/>
            <a:chExt cx="2203333" cy="2203328"/>
          </a:xfrm>
        </p:grpSpPr>
        <p:sp>
          <p:nvSpPr>
            <p:cNvPr id="31" name="椭圆 30"/>
            <p:cNvSpPr/>
            <p:nvPr/>
          </p:nvSpPr>
          <p:spPr>
            <a:xfrm>
              <a:off x="959689" y="2270186"/>
              <a:ext cx="2203333" cy="2203328"/>
            </a:xfrm>
            <a:prstGeom prst="ellipse">
              <a:avLst/>
            </a:prstGeom>
            <a:solidFill>
              <a:srgbClr val="FBF8EF"/>
            </a:solidFill>
            <a:ln w="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1046941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49041" y="2459539"/>
              <a:ext cx="1824627" cy="1824622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024805" y="2647066"/>
            <a:ext cx="1527284" cy="1527280"/>
            <a:chOff x="959689" y="2270186"/>
            <a:chExt cx="2203333" cy="2203328"/>
          </a:xfrm>
        </p:grpSpPr>
        <p:sp>
          <p:nvSpPr>
            <p:cNvPr id="29" name="椭圆 28"/>
            <p:cNvSpPr/>
            <p:nvPr/>
          </p:nvSpPr>
          <p:spPr>
            <a:xfrm>
              <a:off x="959689" y="2270186"/>
              <a:ext cx="2203333" cy="2203328"/>
            </a:xfrm>
            <a:prstGeom prst="ellipse">
              <a:avLst/>
            </a:prstGeom>
            <a:solidFill>
              <a:srgbClr val="FBF8EF"/>
            </a:solidFill>
            <a:ln w="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46941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49041" y="2459539"/>
              <a:ext cx="1824627" cy="1824622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39911" y="2647066"/>
            <a:ext cx="1527284" cy="1527280"/>
            <a:chOff x="959689" y="2270186"/>
            <a:chExt cx="2203333" cy="2203328"/>
          </a:xfrm>
        </p:grpSpPr>
        <p:sp>
          <p:nvSpPr>
            <p:cNvPr id="36" name="椭圆 35"/>
            <p:cNvSpPr/>
            <p:nvPr/>
          </p:nvSpPr>
          <p:spPr>
            <a:xfrm>
              <a:off x="959689" y="2270186"/>
              <a:ext cx="2203333" cy="2203328"/>
            </a:xfrm>
            <a:prstGeom prst="ellipse">
              <a:avLst/>
            </a:prstGeom>
            <a:solidFill>
              <a:srgbClr val="FBF8EF"/>
            </a:solidFill>
            <a:ln w="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1046941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49041" y="2459539"/>
              <a:ext cx="1824627" cy="1824622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255016" y="1996634"/>
            <a:ext cx="1527284" cy="1527280"/>
            <a:chOff x="959689" y="2270186"/>
            <a:chExt cx="2203333" cy="2203328"/>
          </a:xfrm>
        </p:grpSpPr>
        <p:sp>
          <p:nvSpPr>
            <p:cNvPr id="41" name="椭圆 40"/>
            <p:cNvSpPr/>
            <p:nvPr/>
          </p:nvSpPr>
          <p:spPr>
            <a:xfrm>
              <a:off x="959689" y="2270186"/>
              <a:ext cx="2203333" cy="2203328"/>
            </a:xfrm>
            <a:prstGeom prst="ellipse">
              <a:avLst/>
            </a:prstGeom>
            <a:solidFill>
              <a:srgbClr val="FBF8EF"/>
            </a:solidFill>
            <a:ln w="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椭圆 41"/>
            <p:cNvSpPr/>
            <p:nvPr/>
          </p:nvSpPr>
          <p:spPr>
            <a:xfrm>
              <a:off x="1046941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3" name="椭圆 42"/>
            <p:cNvSpPr/>
            <p:nvPr/>
          </p:nvSpPr>
          <p:spPr>
            <a:xfrm>
              <a:off x="1149041" y="2459539"/>
              <a:ext cx="1824627" cy="1824622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3861238" y="-44444"/>
            <a:ext cx="4179676" cy="2108083"/>
          </a:xfrm>
          <a:custGeom>
            <a:avLst/>
            <a:gdLst>
              <a:gd name="connsiteX0" fmla="*/ 922 w 4179676"/>
              <a:gd name="connsiteY0" fmla="*/ 0 h 2108083"/>
              <a:gd name="connsiteX1" fmla="*/ 4178755 w 4179676"/>
              <a:gd name="connsiteY1" fmla="*/ 0 h 2108083"/>
              <a:gd name="connsiteX2" fmla="*/ 4179676 w 4179676"/>
              <a:gd name="connsiteY2" fmla="*/ 18249 h 2108083"/>
              <a:gd name="connsiteX3" fmla="*/ 2089838 w 4179676"/>
              <a:gd name="connsiteY3" fmla="*/ 2108083 h 2108083"/>
              <a:gd name="connsiteX4" fmla="*/ 0 w 4179676"/>
              <a:gd name="connsiteY4" fmla="*/ 18249 h 210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9676" h="2108083">
                <a:moveTo>
                  <a:pt x="922" y="0"/>
                </a:moveTo>
                <a:lnTo>
                  <a:pt x="4178755" y="0"/>
                </a:lnTo>
                <a:lnTo>
                  <a:pt x="4179676" y="18249"/>
                </a:lnTo>
                <a:cubicBezTo>
                  <a:pt x="4179676" y="1172432"/>
                  <a:pt x="3244024" y="2108083"/>
                  <a:pt x="2089838" y="2108083"/>
                </a:cubicBezTo>
                <a:cubicBezTo>
                  <a:pt x="935652" y="2108083"/>
                  <a:pt x="0" y="1172432"/>
                  <a:pt x="0" y="18249"/>
                </a:cubicBezTo>
                <a:close/>
              </a:path>
            </a:pathLst>
          </a:custGeom>
          <a:solidFill>
            <a:srgbClr val="FBF8EF"/>
          </a:solidFill>
          <a:ln w="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498052" y="501765"/>
            <a:ext cx="2906048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</a:rPr>
              <a:t>目录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50" name="TextBox 64"/>
          <p:cNvSpPr>
            <a:spLocks noChangeArrowheads="1"/>
          </p:cNvSpPr>
          <p:nvPr/>
        </p:nvSpPr>
        <p:spPr bwMode="auto">
          <a:xfrm>
            <a:off x="803288" y="3611556"/>
            <a:ext cx="270044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成员分工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1" name="TextBox 64"/>
          <p:cNvSpPr>
            <a:spLocks noChangeArrowheads="1"/>
          </p:cNvSpPr>
          <p:nvPr/>
        </p:nvSpPr>
        <p:spPr bwMode="auto">
          <a:xfrm>
            <a:off x="8668437" y="3611556"/>
            <a:ext cx="270044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收获总结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2" name="TextBox 64"/>
          <p:cNvSpPr>
            <a:spLocks noChangeArrowheads="1"/>
          </p:cNvSpPr>
          <p:nvPr/>
        </p:nvSpPr>
        <p:spPr bwMode="auto">
          <a:xfrm>
            <a:off x="6086082" y="4261987"/>
            <a:ext cx="270044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核心内容与技术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3" name="TextBox 64"/>
          <p:cNvSpPr>
            <a:spLocks noChangeArrowheads="1"/>
          </p:cNvSpPr>
          <p:nvPr/>
        </p:nvSpPr>
        <p:spPr bwMode="auto">
          <a:xfrm>
            <a:off x="3385642" y="4261987"/>
            <a:ext cx="270044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开发状态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6" name="TextBox 64"/>
          <p:cNvSpPr>
            <a:spLocks noChangeArrowheads="1"/>
          </p:cNvSpPr>
          <p:nvPr/>
        </p:nvSpPr>
        <p:spPr bwMode="auto">
          <a:xfrm>
            <a:off x="1710114" y="2258180"/>
            <a:ext cx="96289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  <a:sym typeface="+mn-lt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  <a:sym typeface="+mn-lt"/>
            </a:endParaRPr>
          </a:p>
        </p:txBody>
      </p:sp>
      <p:sp>
        <p:nvSpPr>
          <p:cNvPr id="57" name="TextBox 64"/>
          <p:cNvSpPr>
            <a:spLocks noChangeArrowheads="1"/>
          </p:cNvSpPr>
          <p:nvPr/>
        </p:nvSpPr>
        <p:spPr bwMode="auto">
          <a:xfrm>
            <a:off x="4160452" y="2858397"/>
            <a:ext cx="125599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  <a:sym typeface="+mn-lt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  <a:sym typeface="+mn-lt"/>
            </a:endParaRPr>
          </a:p>
        </p:txBody>
      </p:sp>
      <p:sp>
        <p:nvSpPr>
          <p:cNvPr id="58" name="TextBox 64"/>
          <p:cNvSpPr>
            <a:spLocks noChangeArrowheads="1"/>
          </p:cNvSpPr>
          <p:nvPr/>
        </p:nvSpPr>
        <p:spPr bwMode="auto">
          <a:xfrm>
            <a:off x="6814752" y="2858397"/>
            <a:ext cx="125599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  <a:sym typeface="+mn-lt"/>
              </a:rPr>
              <a:t>03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  <a:sym typeface="+mn-lt"/>
            </a:endParaRPr>
          </a:p>
        </p:txBody>
      </p:sp>
      <p:sp>
        <p:nvSpPr>
          <p:cNvPr id="59" name="TextBox 64"/>
          <p:cNvSpPr>
            <a:spLocks noChangeArrowheads="1"/>
          </p:cNvSpPr>
          <p:nvPr/>
        </p:nvSpPr>
        <p:spPr bwMode="auto">
          <a:xfrm>
            <a:off x="9357321" y="2271724"/>
            <a:ext cx="125599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  <a:sym typeface="+mn-lt"/>
              </a:rPr>
              <a:t>04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48" grpId="0"/>
          <p:bldP spid="50" grpId="0"/>
          <p:bldP spid="51" grpId="0"/>
          <p:bldP spid="52" grpId="0"/>
          <p:bldP spid="53" grpId="0"/>
          <p:bldP spid="56" grpId="0"/>
          <p:bldP spid="57" grpId="0"/>
          <p:bldP spid="58" grpId="0"/>
          <p:bldP spid="5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48" grpId="0"/>
          <p:bldP spid="50" grpId="0"/>
          <p:bldP spid="51" grpId="0"/>
          <p:bldP spid="52" grpId="0"/>
          <p:bldP spid="53" grpId="0"/>
          <p:bldP spid="56" grpId="0"/>
          <p:bldP spid="57" grpId="0"/>
          <p:bldP spid="58" grpId="0"/>
          <p:bldP spid="5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2993233" y="3244603"/>
            <a:ext cx="646110" cy="646110"/>
            <a:chOff x="2970213" y="3221583"/>
            <a:chExt cx="692150" cy="692150"/>
          </a:xfrm>
        </p:grpSpPr>
        <p:sp>
          <p:nvSpPr>
            <p:cNvPr id="24" name="椭圆 23"/>
            <p:cNvSpPr/>
            <p:nvPr/>
          </p:nvSpPr>
          <p:spPr>
            <a:xfrm>
              <a:off x="2970213" y="3221583"/>
              <a:ext cx="692150" cy="692150"/>
            </a:xfrm>
            <a:prstGeom prst="ellipse">
              <a:avLst/>
            </a:prstGeom>
            <a:noFill/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046414" y="3297784"/>
              <a:ext cx="539750" cy="539750"/>
            </a:xfrm>
            <a:prstGeom prst="ellipse">
              <a:avLst/>
            </a:prstGeom>
            <a:noFill/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方正正黑简体"/>
                  <a:cs typeface="+mn-ea"/>
                  <a:sym typeface="+mn-lt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</p:grpSp>
      <p:sp>
        <p:nvSpPr>
          <p:cNvPr id="34" name="任意多边形 33"/>
          <p:cNvSpPr/>
          <p:nvPr/>
        </p:nvSpPr>
        <p:spPr>
          <a:xfrm flipH="1" flipV="1">
            <a:off x="3605213" y="3850233"/>
            <a:ext cx="334962" cy="1450975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方正正黑简体"/>
              <a:cs typeface="+mn-ea"/>
              <a:sym typeface="+mn-lt"/>
            </a:endParaRPr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6564312" y="3850233"/>
            <a:ext cx="333375" cy="1450975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方正正黑简体"/>
              <a:cs typeface="+mn-ea"/>
              <a:sym typeface="+mn-lt"/>
            </a:endParaRPr>
          </a:p>
        </p:txBody>
      </p:sp>
      <p:sp>
        <p:nvSpPr>
          <p:cNvPr id="37" name="任意多边形 36"/>
          <p:cNvSpPr/>
          <p:nvPr/>
        </p:nvSpPr>
        <p:spPr>
          <a:xfrm flipH="1" flipV="1">
            <a:off x="9521825" y="3850233"/>
            <a:ext cx="334963" cy="1450975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方正正黑简体"/>
              <a:cs typeface="+mn-ea"/>
              <a:sym typeface="+mn-lt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4301506" y="1732508"/>
            <a:ext cx="333375" cy="1450975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方正正黑简体"/>
              <a:cs typeface="+mn-ea"/>
              <a:sym typeface="+mn-lt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7259018" y="1732508"/>
            <a:ext cx="333375" cy="1450975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方正正黑简体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470997" y="3244603"/>
            <a:ext cx="646110" cy="646110"/>
            <a:chOff x="2970213" y="3221583"/>
            <a:chExt cx="692150" cy="692150"/>
          </a:xfrm>
        </p:grpSpPr>
        <p:sp>
          <p:nvSpPr>
            <p:cNvPr id="46" name="椭圆 45"/>
            <p:cNvSpPr/>
            <p:nvPr/>
          </p:nvSpPr>
          <p:spPr>
            <a:xfrm>
              <a:off x="2970213" y="3221583"/>
              <a:ext cx="692150" cy="692150"/>
            </a:xfrm>
            <a:prstGeom prst="ellipse">
              <a:avLst/>
            </a:prstGeom>
            <a:noFill/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046413" y="3297783"/>
              <a:ext cx="539750" cy="539750"/>
            </a:xfrm>
            <a:prstGeom prst="ellipse">
              <a:avLst/>
            </a:prstGeom>
            <a:noFill/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方正正黑简体"/>
                  <a:cs typeface="+mn-ea"/>
                  <a:sym typeface="+mn-lt"/>
                </a:rPr>
                <a:t>2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948761" y="3244603"/>
            <a:ext cx="646110" cy="646110"/>
            <a:chOff x="2970213" y="3221583"/>
            <a:chExt cx="692150" cy="692150"/>
          </a:xfrm>
        </p:grpSpPr>
        <p:sp>
          <p:nvSpPr>
            <p:cNvPr id="49" name="椭圆 48"/>
            <p:cNvSpPr/>
            <p:nvPr/>
          </p:nvSpPr>
          <p:spPr>
            <a:xfrm>
              <a:off x="2970213" y="3221583"/>
              <a:ext cx="692150" cy="692150"/>
            </a:xfrm>
            <a:prstGeom prst="ellipse">
              <a:avLst/>
            </a:prstGeom>
            <a:noFill/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046413" y="3297783"/>
              <a:ext cx="539750" cy="539750"/>
            </a:xfrm>
            <a:prstGeom prst="ellipse">
              <a:avLst/>
            </a:prstGeom>
            <a:noFill/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方正正黑简体"/>
                  <a:cs typeface="+mn-ea"/>
                  <a:sym typeface="+mn-lt"/>
                </a:rPr>
                <a:t>3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426525" y="3244603"/>
            <a:ext cx="646110" cy="646110"/>
            <a:chOff x="2970213" y="3221583"/>
            <a:chExt cx="692150" cy="692150"/>
          </a:xfrm>
        </p:grpSpPr>
        <p:sp>
          <p:nvSpPr>
            <p:cNvPr id="52" name="椭圆 51"/>
            <p:cNvSpPr/>
            <p:nvPr/>
          </p:nvSpPr>
          <p:spPr>
            <a:xfrm>
              <a:off x="2970213" y="3221583"/>
              <a:ext cx="692150" cy="692150"/>
            </a:xfrm>
            <a:prstGeom prst="ellipse">
              <a:avLst/>
            </a:prstGeom>
            <a:noFill/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046413" y="3297783"/>
              <a:ext cx="539750" cy="539750"/>
            </a:xfrm>
            <a:prstGeom prst="ellipse">
              <a:avLst/>
            </a:prstGeom>
            <a:noFill/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方正正黑简体"/>
                  <a:cs typeface="+mn-ea"/>
                  <a:sym typeface="+mn-lt"/>
                </a:rPr>
                <a:t>4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904290" y="3244603"/>
            <a:ext cx="646110" cy="646110"/>
            <a:chOff x="2970213" y="3221583"/>
            <a:chExt cx="692150" cy="692150"/>
          </a:xfrm>
        </p:grpSpPr>
        <p:sp>
          <p:nvSpPr>
            <p:cNvPr id="55" name="椭圆 54"/>
            <p:cNvSpPr/>
            <p:nvPr/>
          </p:nvSpPr>
          <p:spPr>
            <a:xfrm>
              <a:off x="2970213" y="3221583"/>
              <a:ext cx="692150" cy="692150"/>
            </a:xfrm>
            <a:prstGeom prst="ellipse">
              <a:avLst/>
            </a:prstGeom>
            <a:noFill/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046413" y="3297783"/>
              <a:ext cx="539750" cy="539750"/>
            </a:xfrm>
            <a:prstGeom prst="ellipse">
              <a:avLst/>
            </a:prstGeom>
            <a:noFill/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方正正黑简体"/>
                  <a:cs typeface="+mn-ea"/>
                  <a:sym typeface="+mn-lt"/>
                </a:rPr>
                <a:t>5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0" y="3567657"/>
            <a:ext cx="27902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798094" y="3567657"/>
            <a:ext cx="5034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283994" y="3567657"/>
            <a:ext cx="5034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757194" y="3567657"/>
            <a:ext cx="5034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8179594" y="3567657"/>
            <a:ext cx="5034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9703594" y="3567657"/>
            <a:ext cx="24884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7497656" y="1494067"/>
            <a:ext cx="2328900" cy="835939"/>
            <a:chOff x="4470996" y="1348988"/>
            <a:chExt cx="2328900" cy="835939"/>
          </a:xfrm>
        </p:grpSpPr>
        <p:sp>
          <p:nvSpPr>
            <p:cNvPr id="72" name="Rectangle 36"/>
            <p:cNvSpPr/>
            <p:nvPr/>
          </p:nvSpPr>
          <p:spPr bwMode="auto">
            <a:xfrm>
              <a:off x="4470996" y="1348988"/>
              <a:ext cx="2328900" cy="363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项目汇总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3" name="Rectangle 37"/>
            <p:cNvSpPr/>
            <p:nvPr/>
          </p:nvSpPr>
          <p:spPr bwMode="auto">
            <a:xfrm>
              <a:off x="4470996" y="1671388"/>
              <a:ext cx="2328900" cy="513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对整体项目统筹安排，整合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项目材料。</a:t>
              </a:r>
              <a:endParaRPr lang="es-E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endParaRPr>
            </a:p>
          </p:txBody>
        </p:sp>
      </p:grpSp>
      <p:sp>
        <p:nvSpPr>
          <p:cNvPr id="75" name="Rectangle 36"/>
          <p:cNvSpPr/>
          <p:nvPr/>
        </p:nvSpPr>
        <p:spPr bwMode="auto">
          <a:xfrm>
            <a:off x="1596627" y="4061054"/>
            <a:ext cx="2328900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3850">
              <a:lnSpc>
                <a:spcPct val="120000"/>
              </a:lnSpc>
              <a:spcBef>
                <a:spcPts val="850"/>
              </a:spcBef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anose="020B0604020202020204" pitchFamily="34" charset="-122"/>
              </a:rPr>
              <a:t>李鑫鑫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ea typeface="Arial Unicode MS" panose="020B0604020202020204" pitchFamily="34" charset="-122"/>
            </a:endParaRPr>
          </a:p>
          <a:p>
            <a:pPr defTabSz="323850">
              <a:lnSpc>
                <a:spcPct val="120000"/>
              </a:lnSpc>
              <a:spcBef>
                <a:spcPts val="850"/>
              </a:spcBef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3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成员分工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Rectangle 36"/>
          <p:cNvSpPr/>
          <p:nvPr/>
        </p:nvSpPr>
        <p:spPr bwMode="auto">
          <a:xfrm>
            <a:off x="1720900" y="1379350"/>
            <a:ext cx="23289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3850">
              <a:lnSpc>
                <a:spcPct val="120000"/>
              </a:lnSpc>
              <a:spcBef>
                <a:spcPts val="850"/>
              </a:spcBef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莫菲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96232" y="4105480"/>
            <a:ext cx="2328900" cy="1057730"/>
            <a:chOff x="4470996" y="1348988"/>
            <a:chExt cx="2328900" cy="1057730"/>
          </a:xfrm>
        </p:grpSpPr>
        <p:sp>
          <p:nvSpPr>
            <p:cNvPr id="4" name="Rectangle 36"/>
            <p:cNvSpPr/>
            <p:nvPr/>
          </p:nvSpPr>
          <p:spPr bwMode="auto">
            <a:xfrm>
              <a:off x="4470996" y="1348988"/>
              <a:ext cx="2328900" cy="363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编写代码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" name="Rectangle 37"/>
            <p:cNvSpPr/>
            <p:nvPr/>
          </p:nvSpPr>
          <p:spPr bwMode="auto">
            <a:xfrm>
              <a:off x="4470996" y="1671388"/>
              <a:ext cx="2328900" cy="735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参考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《Unix-Linux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编程实践教程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》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中的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c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语言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shell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程序，编写了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C++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语言的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shell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程序。</a:t>
              </a:r>
              <a:endParaRPr lang="es-E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89959" y="1494067"/>
            <a:ext cx="2328900" cy="1077415"/>
            <a:chOff x="4470996" y="1348988"/>
            <a:chExt cx="2328900" cy="1077415"/>
          </a:xfrm>
        </p:grpSpPr>
        <p:sp>
          <p:nvSpPr>
            <p:cNvPr id="7" name="Rectangle 36"/>
            <p:cNvSpPr/>
            <p:nvPr/>
          </p:nvSpPr>
          <p:spPr bwMode="auto">
            <a:xfrm>
              <a:off x="4470996" y="1348988"/>
              <a:ext cx="2328900" cy="363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调试整合代码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" name="Rectangle 37"/>
            <p:cNvSpPr/>
            <p:nvPr/>
          </p:nvSpPr>
          <p:spPr bwMode="auto">
            <a:xfrm>
              <a:off x="4470996" y="1671388"/>
              <a:ext cx="2328900" cy="755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对使用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C++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编写的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shell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程序进行测试修改，编写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readme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文件并使用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cmake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对项目进行管理。</a:t>
              </a:r>
              <a:endParaRPr lang="es-E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50368" y="4067108"/>
            <a:ext cx="2328900" cy="614531"/>
            <a:chOff x="4470996" y="1348988"/>
            <a:chExt cx="2328900" cy="614531"/>
          </a:xfrm>
        </p:grpSpPr>
        <p:sp>
          <p:nvSpPr>
            <p:cNvPr id="10" name="Rectangle 36"/>
            <p:cNvSpPr/>
            <p:nvPr/>
          </p:nvSpPr>
          <p:spPr bwMode="auto">
            <a:xfrm>
              <a:off x="4470996" y="1348988"/>
              <a:ext cx="2328900" cy="363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PPT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、项目文档撰写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Rectangle 37"/>
            <p:cNvSpPr/>
            <p:nvPr/>
          </p:nvSpPr>
          <p:spPr bwMode="auto">
            <a:xfrm>
              <a:off x="4470996" y="1671388"/>
              <a:ext cx="2328900" cy="292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PPT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制作、编写项目开发文档。</a:t>
              </a:r>
              <a:endParaRPr lang="es-E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2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3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6" grpId="0" animBg="1"/>
          <p:bldP spid="37" grpId="0" animBg="1"/>
          <p:bldP spid="38" grpId="0" animBg="1"/>
          <p:bldP spid="39" grpId="0" animBg="1"/>
          <p:bldP spid="75" grpId="0"/>
          <p:bldP spid="83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6" grpId="0" animBg="1"/>
          <p:bldP spid="37" grpId="0" animBg="1"/>
          <p:bldP spid="38" grpId="0" animBg="1"/>
          <p:bldP spid="39" grpId="0" animBg="1"/>
          <p:bldP spid="75" grpId="0"/>
          <p:bldP spid="83" grpId="0"/>
          <p:bldP spid="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95594" y="38971"/>
            <a:ext cx="7787534" cy="7787534"/>
            <a:chOff x="4241219" y="1574800"/>
            <a:chExt cx="3594100" cy="3594100"/>
          </a:xfrm>
        </p:grpSpPr>
        <p:sp>
          <p:nvSpPr>
            <p:cNvPr id="3" name="椭圆 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84242" y="2917825"/>
              <a:ext cx="908054" cy="90805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05072" y="3152932"/>
            <a:ext cx="1048158" cy="1048158"/>
            <a:chOff x="4241219" y="1574800"/>
            <a:chExt cx="3594100" cy="3594100"/>
          </a:xfrm>
        </p:grpSpPr>
        <p:sp>
          <p:nvSpPr>
            <p:cNvPr id="18" name="椭圆 17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6892" y="3318583"/>
            <a:ext cx="1347221" cy="1347221"/>
            <a:chOff x="4241219" y="1574800"/>
            <a:chExt cx="3594100" cy="3594100"/>
          </a:xfrm>
        </p:grpSpPr>
        <p:sp>
          <p:nvSpPr>
            <p:cNvPr id="33" name="椭圆 3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椭圆 46"/>
          <p:cNvSpPr/>
          <p:nvPr/>
        </p:nvSpPr>
        <p:spPr>
          <a:xfrm>
            <a:off x="4081723" y="1051869"/>
            <a:ext cx="4028554" cy="4028548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938596" y="2944045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42071" y="3982869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64"/>
          <p:cNvSpPr>
            <a:spLocks noChangeArrowheads="1"/>
          </p:cNvSpPr>
          <p:nvPr/>
        </p:nvSpPr>
        <p:spPr bwMode="auto">
          <a:xfrm>
            <a:off x="4783692" y="1529688"/>
            <a:ext cx="2612068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TWO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2" name="TextBox 64"/>
          <p:cNvSpPr>
            <a:spLocks noChangeArrowheads="1"/>
          </p:cNvSpPr>
          <p:nvPr/>
        </p:nvSpPr>
        <p:spPr bwMode="auto">
          <a:xfrm>
            <a:off x="4061070" y="3276922"/>
            <a:ext cx="41443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开发状态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"/>
          <p:cNvGrpSpPr/>
          <p:nvPr/>
        </p:nvGrpSpPr>
        <p:grpSpPr bwMode="auto">
          <a:xfrm>
            <a:off x="1249363" y="2236788"/>
            <a:ext cx="1824037" cy="1825625"/>
            <a:chOff x="0" y="0"/>
            <a:chExt cx="1368152" cy="1368152"/>
          </a:xfrm>
        </p:grpSpPr>
        <p:sp>
          <p:nvSpPr>
            <p:cNvPr id="40" name="椭圆 8"/>
            <p:cNvSpPr>
              <a:spLocks noChangeArrowheads="1"/>
            </p:cNvSpPr>
            <p:nvPr/>
          </p:nvSpPr>
          <p:spPr bwMode="auto">
            <a:xfrm>
              <a:off x="0" y="0"/>
              <a:ext cx="1368152" cy="1368152"/>
            </a:xfrm>
            <a:prstGeom prst="ellipse">
              <a:avLst/>
            </a:prstGeom>
            <a:noFill/>
            <a:ln w="0">
              <a:solidFill>
                <a:schemeClr val="tx1">
                  <a:lumMod val="50000"/>
                  <a:lumOff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41" name="椭圆 11"/>
            <p:cNvSpPr>
              <a:spLocks noChangeArrowheads="1"/>
            </p:cNvSpPr>
            <p:nvPr/>
          </p:nvSpPr>
          <p:spPr bwMode="auto">
            <a:xfrm>
              <a:off x="144016" y="144016"/>
              <a:ext cx="1080120" cy="1080120"/>
            </a:xfrm>
            <a:prstGeom prst="ellipse">
              <a:avLst/>
            </a:prstGeom>
            <a:noFill/>
            <a:ln w="0">
              <a:solidFill>
                <a:schemeClr val="tx1">
                  <a:lumMod val="50000"/>
                  <a:lumOff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</p:grpSp>
      <p:grpSp>
        <p:nvGrpSpPr>
          <p:cNvPr id="43" name="Group 5"/>
          <p:cNvGrpSpPr/>
          <p:nvPr/>
        </p:nvGrpSpPr>
        <p:grpSpPr bwMode="auto">
          <a:xfrm>
            <a:off x="4799806" y="2236788"/>
            <a:ext cx="1824038" cy="1825625"/>
            <a:chOff x="0" y="0"/>
            <a:chExt cx="1368152" cy="1368152"/>
          </a:xfrm>
        </p:grpSpPr>
        <p:sp>
          <p:nvSpPr>
            <p:cNvPr id="45" name="椭圆 18"/>
            <p:cNvSpPr>
              <a:spLocks noChangeArrowheads="1"/>
            </p:cNvSpPr>
            <p:nvPr/>
          </p:nvSpPr>
          <p:spPr bwMode="auto">
            <a:xfrm>
              <a:off x="0" y="0"/>
              <a:ext cx="1368152" cy="1368152"/>
            </a:xfrm>
            <a:prstGeom prst="ellipse">
              <a:avLst/>
            </a:prstGeom>
            <a:noFill/>
            <a:ln w="0">
              <a:solidFill>
                <a:schemeClr val="tx1">
                  <a:lumMod val="50000"/>
                  <a:lumOff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46" name="椭圆 19"/>
            <p:cNvSpPr>
              <a:spLocks noChangeArrowheads="1"/>
            </p:cNvSpPr>
            <p:nvPr/>
          </p:nvSpPr>
          <p:spPr bwMode="auto">
            <a:xfrm>
              <a:off x="144016" y="144016"/>
              <a:ext cx="1080120" cy="1080120"/>
            </a:xfrm>
            <a:prstGeom prst="ellipse">
              <a:avLst/>
            </a:prstGeom>
            <a:noFill/>
            <a:ln w="0">
              <a:solidFill>
                <a:schemeClr val="tx1">
                  <a:lumMod val="50000"/>
                  <a:lumOff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</p:grpSp>
      <p:grpSp>
        <p:nvGrpSpPr>
          <p:cNvPr id="48" name="Group 8"/>
          <p:cNvGrpSpPr/>
          <p:nvPr/>
        </p:nvGrpSpPr>
        <p:grpSpPr bwMode="auto">
          <a:xfrm>
            <a:off x="8476456" y="2236788"/>
            <a:ext cx="1824038" cy="1825625"/>
            <a:chOff x="0" y="0"/>
            <a:chExt cx="1368152" cy="1368152"/>
          </a:xfrm>
        </p:grpSpPr>
        <p:sp>
          <p:nvSpPr>
            <p:cNvPr id="52" name="椭圆 21"/>
            <p:cNvSpPr>
              <a:spLocks noChangeArrowheads="1"/>
            </p:cNvSpPr>
            <p:nvPr/>
          </p:nvSpPr>
          <p:spPr bwMode="auto">
            <a:xfrm>
              <a:off x="0" y="0"/>
              <a:ext cx="1368152" cy="1368152"/>
            </a:xfrm>
            <a:prstGeom prst="ellipse">
              <a:avLst/>
            </a:prstGeom>
            <a:noFill/>
            <a:ln w="0">
              <a:solidFill>
                <a:schemeClr val="tx1">
                  <a:lumMod val="50000"/>
                  <a:lumOff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53" name="椭圆 22"/>
            <p:cNvSpPr>
              <a:spLocks noChangeArrowheads="1"/>
            </p:cNvSpPr>
            <p:nvPr/>
          </p:nvSpPr>
          <p:spPr bwMode="auto">
            <a:xfrm>
              <a:off x="144016" y="144016"/>
              <a:ext cx="1080120" cy="1080120"/>
            </a:xfrm>
            <a:prstGeom prst="ellipse">
              <a:avLst/>
            </a:prstGeom>
            <a:noFill/>
            <a:ln w="0">
              <a:solidFill>
                <a:schemeClr val="tx1">
                  <a:lumMod val="50000"/>
                  <a:lumOff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46189" y="4312328"/>
            <a:ext cx="2328900" cy="1265492"/>
            <a:chOff x="4470996" y="1348988"/>
            <a:chExt cx="2328900" cy="1265492"/>
          </a:xfrm>
        </p:grpSpPr>
        <p:sp>
          <p:nvSpPr>
            <p:cNvPr id="78" name="Rectangle 36"/>
            <p:cNvSpPr/>
            <p:nvPr/>
          </p:nvSpPr>
          <p:spPr bwMode="auto">
            <a:xfrm>
              <a:off x="4470996" y="1348988"/>
              <a:ext cx="2328900" cy="491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命令输入与执行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9" name="Rectangle 37"/>
            <p:cNvSpPr/>
            <p:nvPr/>
          </p:nvSpPr>
          <p:spPr bwMode="auto">
            <a:xfrm>
              <a:off x="4470996" y="1772005"/>
              <a:ext cx="2328900" cy="842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用户可以在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Shell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中输入命令，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Shell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会解释这些命令并调用相应的程序。</a:t>
              </a:r>
              <a:endParaRPr lang="es-ES" altLang="zh-CN" sz="32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547375" y="4412945"/>
            <a:ext cx="2328900" cy="1069148"/>
            <a:chOff x="4470996" y="1348988"/>
            <a:chExt cx="2328900" cy="1069148"/>
          </a:xfrm>
        </p:grpSpPr>
        <p:sp>
          <p:nvSpPr>
            <p:cNvPr id="81" name="Rectangle 36"/>
            <p:cNvSpPr/>
            <p:nvPr/>
          </p:nvSpPr>
          <p:spPr bwMode="auto">
            <a:xfrm>
              <a:off x="4470996" y="1348988"/>
              <a:ext cx="2328900" cy="503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rial Unicode MS" panose="020B0604020202020204" pitchFamily="34" charset="-122"/>
                </a:rPr>
                <a:t>显示命令结果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anose="020B0604020202020204" pitchFamily="34" charset="-122"/>
              </a:endParaRPr>
            </a:p>
          </p:txBody>
        </p:sp>
        <p:sp>
          <p:nvSpPr>
            <p:cNvPr id="82" name="Rectangle 37"/>
            <p:cNvSpPr/>
            <p:nvPr/>
          </p:nvSpPr>
          <p:spPr bwMode="auto">
            <a:xfrm>
              <a:off x="4470996" y="1829449"/>
              <a:ext cx="2328900" cy="588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ea typeface="Arial Unicode MS" panose="020B0604020202020204" pitchFamily="34" charset="-122"/>
                  <a:sym typeface="Gill Sans" charset="0"/>
                </a:rPr>
                <a:t>程序对输入结果显示，并相应命令进行提示</a:t>
              </a:r>
              <a:endParaRPr lang="es-ES" altLang="zh-CN" sz="1400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34" charset="-122"/>
                <a:sym typeface="Gill Sans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386789" y="4312328"/>
            <a:ext cx="2358771" cy="915001"/>
            <a:chOff x="4470996" y="1348988"/>
            <a:chExt cx="2358771" cy="915001"/>
          </a:xfrm>
        </p:grpSpPr>
        <p:sp>
          <p:nvSpPr>
            <p:cNvPr id="84" name="Rectangle 36"/>
            <p:cNvSpPr/>
            <p:nvPr/>
          </p:nvSpPr>
          <p:spPr bwMode="auto">
            <a:xfrm>
              <a:off x="4470996" y="1348988"/>
              <a:ext cx="2328900" cy="500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rial Unicode MS" panose="020B0604020202020204" pitchFamily="34" charset="-122"/>
                </a:rPr>
                <a:t>执行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rial Unicode MS" panose="020B0604020202020204" pitchFamily="34" charset="-122"/>
                </a:rPr>
                <a:t>shell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rial Unicode MS" panose="020B0604020202020204" pitchFamily="34" charset="-122"/>
                </a:rPr>
                <a:t>脚本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anose="020B0604020202020204" pitchFamily="34" charset="-122"/>
              </a:endParaRPr>
            </a:p>
          </p:txBody>
        </p:sp>
        <p:sp>
          <p:nvSpPr>
            <p:cNvPr id="85" name="Rectangle 37"/>
            <p:cNvSpPr/>
            <p:nvPr/>
          </p:nvSpPr>
          <p:spPr bwMode="auto">
            <a:xfrm>
              <a:off x="4500867" y="1933834"/>
              <a:ext cx="2328900" cy="330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ea typeface="Arial Unicode MS" panose="020B0604020202020204" pitchFamily="34" charset="-122"/>
                  <a:sym typeface="Gill Sans" charset="0"/>
                </a:rPr>
                <a:t>执行简单的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ea typeface="Arial Unicode MS" panose="020B0604020202020204" pitchFamily="34" charset="-122"/>
                  <a:sym typeface="Gill Sans" charset="0"/>
                </a:rPr>
                <a:t>shell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ea typeface="Arial Unicode MS" panose="020B0604020202020204" pitchFamily="34" charset="-122"/>
                  <a:sym typeface="Gill Sans" charset="0"/>
                </a:rPr>
                <a:t>脚本</a:t>
              </a:r>
              <a:endParaRPr lang="es-ES" altLang="zh-CN" sz="1400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34" charset="-122"/>
                <a:sym typeface="Gill Sans" charset="0"/>
              </a:endParaRPr>
            </a:p>
          </p:txBody>
        </p:sp>
      </p:grpSp>
      <p:sp>
        <p:nvSpPr>
          <p:cNvPr id="86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开发完成度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5291164" y="2826280"/>
            <a:ext cx="850900" cy="687387"/>
            <a:chOff x="0" y="0"/>
            <a:chExt cx="245393" cy="19848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" name="Freeform 90"/>
            <p:cNvSpPr>
              <a:spLocks noEditPoints="1" noChangeArrowheads="1"/>
            </p:cNvSpPr>
            <p:nvPr/>
          </p:nvSpPr>
          <p:spPr bwMode="auto">
            <a:xfrm>
              <a:off x="0" y="128109"/>
              <a:ext cx="245393" cy="70371"/>
            </a:xfrm>
            <a:custGeom>
              <a:avLst/>
              <a:gdLst>
                <a:gd name="T0" fmla="*/ 219769656 w 273"/>
                <a:gd name="T1" fmla="*/ 52369386 h 79"/>
                <a:gd name="T2" fmla="*/ 219769656 w 273"/>
                <a:gd name="T3" fmla="*/ 52369386 h 79"/>
                <a:gd name="T4" fmla="*/ 214922021 w 273"/>
                <a:gd name="T5" fmla="*/ 43640709 h 79"/>
                <a:gd name="T6" fmla="*/ 206033940 w 273"/>
                <a:gd name="T7" fmla="*/ 28565281 h 79"/>
                <a:gd name="T8" fmla="*/ 188258678 w 273"/>
                <a:gd name="T9" fmla="*/ 1587356 h 79"/>
                <a:gd name="T10" fmla="*/ 188258678 w 273"/>
                <a:gd name="T11" fmla="*/ 1587356 h 79"/>
                <a:gd name="T12" fmla="*/ 187450589 w 273"/>
                <a:gd name="T13" fmla="*/ 0 h 79"/>
                <a:gd name="T14" fmla="*/ 186642500 w 273"/>
                <a:gd name="T15" fmla="*/ 0 h 79"/>
                <a:gd name="T16" fmla="*/ 35551423 w 273"/>
                <a:gd name="T17" fmla="*/ 0 h 79"/>
                <a:gd name="T18" fmla="*/ 35551423 w 273"/>
                <a:gd name="T19" fmla="*/ 0 h 79"/>
                <a:gd name="T20" fmla="*/ 33127156 w 273"/>
                <a:gd name="T21" fmla="*/ 0 h 79"/>
                <a:gd name="T22" fmla="*/ 31510978 w 273"/>
                <a:gd name="T23" fmla="*/ 1587356 h 79"/>
                <a:gd name="T24" fmla="*/ 31510978 w 273"/>
                <a:gd name="T25" fmla="*/ 1587356 h 79"/>
                <a:gd name="T26" fmla="*/ 14543805 w 273"/>
                <a:gd name="T27" fmla="*/ 28565281 h 79"/>
                <a:gd name="T28" fmla="*/ 5655724 w 273"/>
                <a:gd name="T29" fmla="*/ 43640709 h 79"/>
                <a:gd name="T30" fmla="*/ 808089 w 273"/>
                <a:gd name="T31" fmla="*/ 52369386 h 79"/>
                <a:gd name="T32" fmla="*/ 808089 w 273"/>
                <a:gd name="T33" fmla="*/ 52369386 h 79"/>
                <a:gd name="T34" fmla="*/ 0 w 273"/>
                <a:gd name="T35" fmla="*/ 56336885 h 79"/>
                <a:gd name="T36" fmla="*/ 808089 w 273"/>
                <a:gd name="T37" fmla="*/ 58717028 h 79"/>
                <a:gd name="T38" fmla="*/ 808089 w 273"/>
                <a:gd name="T39" fmla="*/ 58717028 h 79"/>
                <a:gd name="T40" fmla="*/ 3232356 w 273"/>
                <a:gd name="T41" fmla="*/ 61097171 h 79"/>
                <a:gd name="T42" fmla="*/ 6463813 w 273"/>
                <a:gd name="T43" fmla="*/ 61890849 h 79"/>
                <a:gd name="T44" fmla="*/ 15351894 w 273"/>
                <a:gd name="T45" fmla="*/ 62684527 h 79"/>
                <a:gd name="T46" fmla="*/ 206033940 w 273"/>
                <a:gd name="T47" fmla="*/ 62684527 h 79"/>
                <a:gd name="T48" fmla="*/ 206033940 w 273"/>
                <a:gd name="T49" fmla="*/ 62684527 h 79"/>
                <a:gd name="T50" fmla="*/ 214922021 w 273"/>
                <a:gd name="T51" fmla="*/ 61890849 h 79"/>
                <a:gd name="T52" fmla="*/ 217345389 w 273"/>
                <a:gd name="T53" fmla="*/ 61097171 h 79"/>
                <a:gd name="T54" fmla="*/ 219769656 w 273"/>
                <a:gd name="T55" fmla="*/ 58717028 h 79"/>
                <a:gd name="T56" fmla="*/ 219769656 w 273"/>
                <a:gd name="T57" fmla="*/ 58717028 h 79"/>
                <a:gd name="T58" fmla="*/ 220577745 w 273"/>
                <a:gd name="T59" fmla="*/ 56336885 h 79"/>
                <a:gd name="T60" fmla="*/ 219769656 w 273"/>
                <a:gd name="T61" fmla="*/ 52369386 h 79"/>
                <a:gd name="T62" fmla="*/ 219769656 w 273"/>
                <a:gd name="T63" fmla="*/ 52369386 h 79"/>
                <a:gd name="T64" fmla="*/ 214922021 w 273"/>
                <a:gd name="T65" fmla="*/ 55543207 h 79"/>
                <a:gd name="T66" fmla="*/ 214922021 w 273"/>
                <a:gd name="T67" fmla="*/ 55543207 h 79"/>
                <a:gd name="T68" fmla="*/ 212497754 w 273"/>
                <a:gd name="T69" fmla="*/ 56336885 h 79"/>
                <a:gd name="T70" fmla="*/ 206033940 w 273"/>
                <a:gd name="T71" fmla="*/ 56336885 h 79"/>
                <a:gd name="T72" fmla="*/ 15351894 w 273"/>
                <a:gd name="T73" fmla="*/ 56336885 h 79"/>
                <a:gd name="T74" fmla="*/ 15351894 w 273"/>
                <a:gd name="T75" fmla="*/ 56336885 h 79"/>
                <a:gd name="T76" fmla="*/ 7271902 w 273"/>
                <a:gd name="T77" fmla="*/ 56336885 h 79"/>
                <a:gd name="T78" fmla="*/ 6463813 w 273"/>
                <a:gd name="T79" fmla="*/ 55543207 h 79"/>
                <a:gd name="T80" fmla="*/ 6463813 w 273"/>
                <a:gd name="T81" fmla="*/ 55543207 h 79"/>
                <a:gd name="T82" fmla="*/ 6463813 w 273"/>
                <a:gd name="T83" fmla="*/ 53956742 h 79"/>
                <a:gd name="T84" fmla="*/ 6463813 w 273"/>
                <a:gd name="T85" fmla="*/ 53956742 h 79"/>
                <a:gd name="T86" fmla="*/ 6463813 w 273"/>
                <a:gd name="T87" fmla="*/ 53956742 h 79"/>
                <a:gd name="T88" fmla="*/ 6463813 w 273"/>
                <a:gd name="T89" fmla="*/ 53956742 h 79"/>
                <a:gd name="T90" fmla="*/ 12119538 w 273"/>
                <a:gd name="T91" fmla="*/ 42054244 h 79"/>
                <a:gd name="T92" fmla="*/ 25047165 w 273"/>
                <a:gd name="T93" fmla="*/ 23010426 h 79"/>
                <a:gd name="T94" fmla="*/ 194722492 w 273"/>
                <a:gd name="T95" fmla="*/ 23010426 h 79"/>
                <a:gd name="T96" fmla="*/ 194722492 w 273"/>
                <a:gd name="T97" fmla="*/ 23010426 h 79"/>
                <a:gd name="T98" fmla="*/ 208458207 w 273"/>
                <a:gd name="T99" fmla="*/ 42054244 h 79"/>
                <a:gd name="T100" fmla="*/ 214113932 w 273"/>
                <a:gd name="T101" fmla="*/ 53956742 h 79"/>
                <a:gd name="T102" fmla="*/ 214113932 w 273"/>
                <a:gd name="T103" fmla="*/ 53956742 h 79"/>
                <a:gd name="T104" fmla="*/ 214113932 w 273"/>
                <a:gd name="T105" fmla="*/ 53956742 h 79"/>
                <a:gd name="T106" fmla="*/ 214113932 w 273"/>
                <a:gd name="T107" fmla="*/ 53956742 h 79"/>
                <a:gd name="T108" fmla="*/ 214922021 w 273"/>
                <a:gd name="T109" fmla="*/ 55543207 h 79"/>
                <a:gd name="T110" fmla="*/ 214922021 w 273"/>
                <a:gd name="T111" fmla="*/ 55543207 h 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3"/>
                <a:gd name="T169" fmla="*/ 0 h 79"/>
                <a:gd name="T170" fmla="*/ 273 w 273"/>
                <a:gd name="T171" fmla="*/ 79 h 7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3" h="79">
                  <a:moveTo>
                    <a:pt x="272" y="66"/>
                  </a:moveTo>
                  <a:lnTo>
                    <a:pt x="272" y="66"/>
                  </a:lnTo>
                  <a:lnTo>
                    <a:pt x="266" y="55"/>
                  </a:lnTo>
                  <a:lnTo>
                    <a:pt x="255" y="36"/>
                  </a:lnTo>
                  <a:lnTo>
                    <a:pt x="233" y="2"/>
                  </a:lnTo>
                  <a:lnTo>
                    <a:pt x="232" y="0"/>
                  </a:lnTo>
                  <a:lnTo>
                    <a:pt x="231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9" y="2"/>
                  </a:lnTo>
                  <a:lnTo>
                    <a:pt x="18" y="36"/>
                  </a:lnTo>
                  <a:lnTo>
                    <a:pt x="7" y="55"/>
                  </a:lnTo>
                  <a:lnTo>
                    <a:pt x="1" y="66"/>
                  </a:lnTo>
                  <a:lnTo>
                    <a:pt x="0" y="71"/>
                  </a:lnTo>
                  <a:lnTo>
                    <a:pt x="1" y="74"/>
                  </a:lnTo>
                  <a:lnTo>
                    <a:pt x="4" y="77"/>
                  </a:lnTo>
                  <a:lnTo>
                    <a:pt x="8" y="78"/>
                  </a:lnTo>
                  <a:lnTo>
                    <a:pt x="19" y="79"/>
                  </a:lnTo>
                  <a:lnTo>
                    <a:pt x="255" y="79"/>
                  </a:lnTo>
                  <a:lnTo>
                    <a:pt x="266" y="78"/>
                  </a:lnTo>
                  <a:lnTo>
                    <a:pt x="269" y="77"/>
                  </a:lnTo>
                  <a:lnTo>
                    <a:pt x="272" y="74"/>
                  </a:lnTo>
                  <a:lnTo>
                    <a:pt x="273" y="71"/>
                  </a:lnTo>
                  <a:lnTo>
                    <a:pt x="272" y="66"/>
                  </a:lnTo>
                  <a:close/>
                  <a:moveTo>
                    <a:pt x="266" y="70"/>
                  </a:moveTo>
                  <a:lnTo>
                    <a:pt x="266" y="70"/>
                  </a:lnTo>
                  <a:lnTo>
                    <a:pt x="263" y="71"/>
                  </a:lnTo>
                  <a:lnTo>
                    <a:pt x="255" y="71"/>
                  </a:lnTo>
                  <a:lnTo>
                    <a:pt x="19" y="71"/>
                  </a:lnTo>
                  <a:lnTo>
                    <a:pt x="9" y="71"/>
                  </a:lnTo>
                  <a:lnTo>
                    <a:pt x="8" y="70"/>
                  </a:lnTo>
                  <a:lnTo>
                    <a:pt x="8" y="68"/>
                  </a:lnTo>
                  <a:lnTo>
                    <a:pt x="15" y="53"/>
                  </a:lnTo>
                  <a:lnTo>
                    <a:pt x="31" y="29"/>
                  </a:lnTo>
                  <a:lnTo>
                    <a:pt x="241" y="29"/>
                  </a:lnTo>
                  <a:lnTo>
                    <a:pt x="258" y="53"/>
                  </a:lnTo>
                  <a:lnTo>
                    <a:pt x="265" y="68"/>
                  </a:lnTo>
                  <a:lnTo>
                    <a:pt x="266" y="7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4" name="Freeform 91"/>
            <p:cNvSpPr>
              <a:spLocks noChangeArrowheads="1"/>
            </p:cNvSpPr>
            <p:nvPr/>
          </p:nvSpPr>
          <p:spPr bwMode="auto">
            <a:xfrm>
              <a:off x="110065" y="160587"/>
              <a:ext cx="27066" cy="18044"/>
            </a:xfrm>
            <a:custGeom>
              <a:avLst/>
              <a:gdLst>
                <a:gd name="T0" fmla="*/ 20746935 w 32"/>
                <a:gd name="T1" fmla="*/ 0 h 21"/>
                <a:gd name="T2" fmla="*/ 2145826 w 32"/>
                <a:gd name="T3" fmla="*/ 0 h 21"/>
                <a:gd name="T4" fmla="*/ 2145826 w 32"/>
                <a:gd name="T5" fmla="*/ 0 h 21"/>
                <a:gd name="T6" fmla="*/ 0 w 32"/>
                <a:gd name="T7" fmla="*/ 738086 h 21"/>
                <a:gd name="T8" fmla="*/ 0 w 32"/>
                <a:gd name="T9" fmla="*/ 2215116 h 21"/>
                <a:gd name="T10" fmla="*/ 0 w 32"/>
                <a:gd name="T11" fmla="*/ 14027921 h 21"/>
                <a:gd name="T12" fmla="*/ 0 w 32"/>
                <a:gd name="T13" fmla="*/ 14027921 h 21"/>
                <a:gd name="T14" fmla="*/ 0 w 32"/>
                <a:gd name="T15" fmla="*/ 15504092 h 21"/>
                <a:gd name="T16" fmla="*/ 2145826 w 32"/>
                <a:gd name="T17" fmla="*/ 15504092 h 21"/>
                <a:gd name="T18" fmla="*/ 20746935 w 32"/>
                <a:gd name="T19" fmla="*/ 15504092 h 21"/>
                <a:gd name="T20" fmla="*/ 20746935 w 32"/>
                <a:gd name="T21" fmla="*/ 15504092 h 21"/>
                <a:gd name="T22" fmla="*/ 22892761 w 32"/>
                <a:gd name="T23" fmla="*/ 15504092 h 21"/>
                <a:gd name="T24" fmla="*/ 22892761 w 32"/>
                <a:gd name="T25" fmla="*/ 14027921 h 21"/>
                <a:gd name="T26" fmla="*/ 22892761 w 32"/>
                <a:gd name="T27" fmla="*/ 2215116 h 21"/>
                <a:gd name="T28" fmla="*/ 22892761 w 32"/>
                <a:gd name="T29" fmla="*/ 2215116 h 21"/>
                <a:gd name="T30" fmla="*/ 22892761 w 32"/>
                <a:gd name="T31" fmla="*/ 738086 h 21"/>
                <a:gd name="T32" fmla="*/ 20746935 w 32"/>
                <a:gd name="T33" fmla="*/ 0 h 21"/>
                <a:gd name="T34" fmla="*/ 20746935 w 32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2"/>
                <a:gd name="T55" fmla="*/ 0 h 21"/>
                <a:gd name="T56" fmla="*/ 32 w 32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2" h="21">
                  <a:moveTo>
                    <a:pt x="29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3" y="21"/>
                  </a:lnTo>
                  <a:lnTo>
                    <a:pt x="29" y="21"/>
                  </a:lnTo>
                  <a:lnTo>
                    <a:pt x="32" y="21"/>
                  </a:lnTo>
                  <a:lnTo>
                    <a:pt x="32" y="19"/>
                  </a:lnTo>
                  <a:lnTo>
                    <a:pt x="32" y="3"/>
                  </a:lnTo>
                  <a:lnTo>
                    <a:pt x="32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5" name="Freeform 92"/>
            <p:cNvSpPr>
              <a:spLocks noEditPoints="1" noChangeArrowheads="1"/>
            </p:cNvSpPr>
            <p:nvPr/>
          </p:nvSpPr>
          <p:spPr bwMode="auto">
            <a:xfrm>
              <a:off x="37891" y="0"/>
              <a:ext cx="169610" cy="120893"/>
            </a:xfrm>
            <a:custGeom>
              <a:avLst/>
              <a:gdLst>
                <a:gd name="T0" fmla="*/ 141740116 w 189"/>
                <a:gd name="T1" fmla="*/ 110720587 h 132"/>
                <a:gd name="T2" fmla="*/ 152209270 w 189"/>
                <a:gd name="T3" fmla="*/ 110720587 h 132"/>
                <a:gd name="T4" fmla="*/ 152209270 w 189"/>
                <a:gd name="T5" fmla="*/ 98977480 h 132"/>
                <a:gd name="T6" fmla="*/ 152209270 w 189"/>
                <a:gd name="T7" fmla="*/ 98977480 h 132"/>
                <a:gd name="T8" fmla="*/ 152209270 w 189"/>
                <a:gd name="T9" fmla="*/ 10065258 h 132"/>
                <a:gd name="T10" fmla="*/ 152209270 w 189"/>
                <a:gd name="T11" fmla="*/ 10065258 h 132"/>
                <a:gd name="T12" fmla="*/ 152209270 w 189"/>
                <a:gd name="T13" fmla="*/ 6710477 h 132"/>
                <a:gd name="T14" fmla="*/ 149793450 w 189"/>
                <a:gd name="T15" fmla="*/ 1677848 h 132"/>
                <a:gd name="T16" fmla="*/ 144960911 w 189"/>
                <a:gd name="T17" fmla="*/ 0 h 132"/>
                <a:gd name="T18" fmla="*/ 141740116 w 189"/>
                <a:gd name="T19" fmla="*/ 0 h 132"/>
                <a:gd name="T20" fmla="*/ 9664180 w 189"/>
                <a:gd name="T21" fmla="*/ 0 h 132"/>
                <a:gd name="T22" fmla="*/ 9664180 w 189"/>
                <a:gd name="T23" fmla="*/ 0 h 132"/>
                <a:gd name="T24" fmla="*/ 6442488 w 189"/>
                <a:gd name="T25" fmla="*/ 0 h 132"/>
                <a:gd name="T26" fmla="*/ 2415821 w 189"/>
                <a:gd name="T27" fmla="*/ 1677848 h 132"/>
                <a:gd name="T28" fmla="*/ 0 w 189"/>
                <a:gd name="T29" fmla="*/ 6710477 h 132"/>
                <a:gd name="T30" fmla="*/ 0 w 189"/>
                <a:gd name="T31" fmla="*/ 10065258 h 132"/>
                <a:gd name="T32" fmla="*/ 0 w 189"/>
                <a:gd name="T33" fmla="*/ 98977480 h 132"/>
                <a:gd name="T34" fmla="*/ 0 w 189"/>
                <a:gd name="T35" fmla="*/ 98977480 h 132"/>
                <a:gd name="T36" fmla="*/ 0 w 189"/>
                <a:gd name="T37" fmla="*/ 98977480 h 132"/>
                <a:gd name="T38" fmla="*/ 0 w 189"/>
                <a:gd name="T39" fmla="*/ 110720587 h 132"/>
                <a:gd name="T40" fmla="*/ 9664180 w 189"/>
                <a:gd name="T41" fmla="*/ 110720587 h 132"/>
                <a:gd name="T42" fmla="*/ 141740116 w 189"/>
                <a:gd name="T43" fmla="*/ 110720587 h 132"/>
                <a:gd name="T44" fmla="*/ 8053334 w 189"/>
                <a:gd name="T45" fmla="*/ 6710477 h 132"/>
                <a:gd name="T46" fmla="*/ 144155936 w 189"/>
                <a:gd name="T47" fmla="*/ 6710477 h 132"/>
                <a:gd name="T48" fmla="*/ 144155936 w 189"/>
                <a:gd name="T49" fmla="*/ 98977480 h 132"/>
                <a:gd name="T50" fmla="*/ 8053334 w 189"/>
                <a:gd name="T51" fmla="*/ 98977480 h 132"/>
                <a:gd name="T52" fmla="*/ 8053334 w 189"/>
                <a:gd name="T53" fmla="*/ 6710477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89"/>
                <a:gd name="T82" fmla="*/ 0 h 132"/>
                <a:gd name="T83" fmla="*/ 189 w 189"/>
                <a:gd name="T84" fmla="*/ 132 h 13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89" h="132">
                  <a:moveTo>
                    <a:pt x="176" y="132"/>
                  </a:moveTo>
                  <a:lnTo>
                    <a:pt x="189" y="132"/>
                  </a:lnTo>
                  <a:lnTo>
                    <a:pt x="189" y="118"/>
                  </a:lnTo>
                  <a:lnTo>
                    <a:pt x="189" y="12"/>
                  </a:lnTo>
                  <a:lnTo>
                    <a:pt x="189" y="8"/>
                  </a:lnTo>
                  <a:lnTo>
                    <a:pt x="186" y="2"/>
                  </a:lnTo>
                  <a:lnTo>
                    <a:pt x="180" y="0"/>
                  </a:lnTo>
                  <a:lnTo>
                    <a:pt x="17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3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12" y="132"/>
                  </a:lnTo>
                  <a:lnTo>
                    <a:pt x="176" y="132"/>
                  </a:lnTo>
                  <a:close/>
                  <a:moveTo>
                    <a:pt x="10" y="8"/>
                  </a:moveTo>
                  <a:lnTo>
                    <a:pt x="179" y="8"/>
                  </a:lnTo>
                  <a:lnTo>
                    <a:pt x="179" y="118"/>
                  </a:lnTo>
                  <a:lnTo>
                    <a:pt x="10" y="11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</p:grpSp>
      <p:grpSp>
        <p:nvGrpSpPr>
          <p:cNvPr id="6" name="Group 11"/>
          <p:cNvGrpSpPr/>
          <p:nvPr/>
        </p:nvGrpSpPr>
        <p:grpSpPr bwMode="auto">
          <a:xfrm>
            <a:off x="1758549" y="2768119"/>
            <a:ext cx="850900" cy="687387"/>
            <a:chOff x="0" y="0"/>
            <a:chExt cx="245393" cy="19848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Freeform 90"/>
            <p:cNvSpPr>
              <a:spLocks noEditPoints="1" noChangeArrowheads="1"/>
            </p:cNvSpPr>
            <p:nvPr/>
          </p:nvSpPr>
          <p:spPr bwMode="auto">
            <a:xfrm>
              <a:off x="0" y="128109"/>
              <a:ext cx="245393" cy="70371"/>
            </a:xfrm>
            <a:custGeom>
              <a:avLst/>
              <a:gdLst>
                <a:gd name="T0" fmla="*/ 219769656 w 273"/>
                <a:gd name="T1" fmla="*/ 52369386 h 79"/>
                <a:gd name="T2" fmla="*/ 219769656 w 273"/>
                <a:gd name="T3" fmla="*/ 52369386 h 79"/>
                <a:gd name="T4" fmla="*/ 214922021 w 273"/>
                <a:gd name="T5" fmla="*/ 43640709 h 79"/>
                <a:gd name="T6" fmla="*/ 206033940 w 273"/>
                <a:gd name="T7" fmla="*/ 28565281 h 79"/>
                <a:gd name="T8" fmla="*/ 188258678 w 273"/>
                <a:gd name="T9" fmla="*/ 1587356 h 79"/>
                <a:gd name="T10" fmla="*/ 188258678 w 273"/>
                <a:gd name="T11" fmla="*/ 1587356 h 79"/>
                <a:gd name="T12" fmla="*/ 187450589 w 273"/>
                <a:gd name="T13" fmla="*/ 0 h 79"/>
                <a:gd name="T14" fmla="*/ 186642500 w 273"/>
                <a:gd name="T15" fmla="*/ 0 h 79"/>
                <a:gd name="T16" fmla="*/ 35551423 w 273"/>
                <a:gd name="T17" fmla="*/ 0 h 79"/>
                <a:gd name="T18" fmla="*/ 35551423 w 273"/>
                <a:gd name="T19" fmla="*/ 0 h 79"/>
                <a:gd name="T20" fmla="*/ 33127156 w 273"/>
                <a:gd name="T21" fmla="*/ 0 h 79"/>
                <a:gd name="T22" fmla="*/ 31510978 w 273"/>
                <a:gd name="T23" fmla="*/ 1587356 h 79"/>
                <a:gd name="T24" fmla="*/ 31510978 w 273"/>
                <a:gd name="T25" fmla="*/ 1587356 h 79"/>
                <a:gd name="T26" fmla="*/ 14543805 w 273"/>
                <a:gd name="T27" fmla="*/ 28565281 h 79"/>
                <a:gd name="T28" fmla="*/ 5655724 w 273"/>
                <a:gd name="T29" fmla="*/ 43640709 h 79"/>
                <a:gd name="T30" fmla="*/ 808089 w 273"/>
                <a:gd name="T31" fmla="*/ 52369386 h 79"/>
                <a:gd name="T32" fmla="*/ 808089 w 273"/>
                <a:gd name="T33" fmla="*/ 52369386 h 79"/>
                <a:gd name="T34" fmla="*/ 0 w 273"/>
                <a:gd name="T35" fmla="*/ 56336885 h 79"/>
                <a:gd name="T36" fmla="*/ 808089 w 273"/>
                <a:gd name="T37" fmla="*/ 58717028 h 79"/>
                <a:gd name="T38" fmla="*/ 808089 w 273"/>
                <a:gd name="T39" fmla="*/ 58717028 h 79"/>
                <a:gd name="T40" fmla="*/ 3232356 w 273"/>
                <a:gd name="T41" fmla="*/ 61097171 h 79"/>
                <a:gd name="T42" fmla="*/ 6463813 w 273"/>
                <a:gd name="T43" fmla="*/ 61890849 h 79"/>
                <a:gd name="T44" fmla="*/ 15351894 w 273"/>
                <a:gd name="T45" fmla="*/ 62684527 h 79"/>
                <a:gd name="T46" fmla="*/ 206033940 w 273"/>
                <a:gd name="T47" fmla="*/ 62684527 h 79"/>
                <a:gd name="T48" fmla="*/ 206033940 w 273"/>
                <a:gd name="T49" fmla="*/ 62684527 h 79"/>
                <a:gd name="T50" fmla="*/ 214922021 w 273"/>
                <a:gd name="T51" fmla="*/ 61890849 h 79"/>
                <a:gd name="T52" fmla="*/ 217345389 w 273"/>
                <a:gd name="T53" fmla="*/ 61097171 h 79"/>
                <a:gd name="T54" fmla="*/ 219769656 w 273"/>
                <a:gd name="T55" fmla="*/ 58717028 h 79"/>
                <a:gd name="T56" fmla="*/ 219769656 w 273"/>
                <a:gd name="T57" fmla="*/ 58717028 h 79"/>
                <a:gd name="T58" fmla="*/ 220577745 w 273"/>
                <a:gd name="T59" fmla="*/ 56336885 h 79"/>
                <a:gd name="T60" fmla="*/ 219769656 w 273"/>
                <a:gd name="T61" fmla="*/ 52369386 h 79"/>
                <a:gd name="T62" fmla="*/ 219769656 w 273"/>
                <a:gd name="T63" fmla="*/ 52369386 h 79"/>
                <a:gd name="T64" fmla="*/ 214922021 w 273"/>
                <a:gd name="T65" fmla="*/ 55543207 h 79"/>
                <a:gd name="T66" fmla="*/ 214922021 w 273"/>
                <a:gd name="T67" fmla="*/ 55543207 h 79"/>
                <a:gd name="T68" fmla="*/ 212497754 w 273"/>
                <a:gd name="T69" fmla="*/ 56336885 h 79"/>
                <a:gd name="T70" fmla="*/ 206033940 w 273"/>
                <a:gd name="T71" fmla="*/ 56336885 h 79"/>
                <a:gd name="T72" fmla="*/ 15351894 w 273"/>
                <a:gd name="T73" fmla="*/ 56336885 h 79"/>
                <a:gd name="T74" fmla="*/ 15351894 w 273"/>
                <a:gd name="T75" fmla="*/ 56336885 h 79"/>
                <a:gd name="T76" fmla="*/ 7271902 w 273"/>
                <a:gd name="T77" fmla="*/ 56336885 h 79"/>
                <a:gd name="T78" fmla="*/ 6463813 w 273"/>
                <a:gd name="T79" fmla="*/ 55543207 h 79"/>
                <a:gd name="T80" fmla="*/ 6463813 w 273"/>
                <a:gd name="T81" fmla="*/ 55543207 h 79"/>
                <a:gd name="T82" fmla="*/ 6463813 w 273"/>
                <a:gd name="T83" fmla="*/ 53956742 h 79"/>
                <a:gd name="T84" fmla="*/ 6463813 w 273"/>
                <a:gd name="T85" fmla="*/ 53956742 h 79"/>
                <a:gd name="T86" fmla="*/ 6463813 w 273"/>
                <a:gd name="T87" fmla="*/ 53956742 h 79"/>
                <a:gd name="T88" fmla="*/ 6463813 w 273"/>
                <a:gd name="T89" fmla="*/ 53956742 h 79"/>
                <a:gd name="T90" fmla="*/ 12119538 w 273"/>
                <a:gd name="T91" fmla="*/ 42054244 h 79"/>
                <a:gd name="T92" fmla="*/ 25047165 w 273"/>
                <a:gd name="T93" fmla="*/ 23010426 h 79"/>
                <a:gd name="T94" fmla="*/ 194722492 w 273"/>
                <a:gd name="T95" fmla="*/ 23010426 h 79"/>
                <a:gd name="T96" fmla="*/ 194722492 w 273"/>
                <a:gd name="T97" fmla="*/ 23010426 h 79"/>
                <a:gd name="T98" fmla="*/ 208458207 w 273"/>
                <a:gd name="T99" fmla="*/ 42054244 h 79"/>
                <a:gd name="T100" fmla="*/ 214113932 w 273"/>
                <a:gd name="T101" fmla="*/ 53956742 h 79"/>
                <a:gd name="T102" fmla="*/ 214113932 w 273"/>
                <a:gd name="T103" fmla="*/ 53956742 h 79"/>
                <a:gd name="T104" fmla="*/ 214113932 w 273"/>
                <a:gd name="T105" fmla="*/ 53956742 h 79"/>
                <a:gd name="T106" fmla="*/ 214113932 w 273"/>
                <a:gd name="T107" fmla="*/ 53956742 h 79"/>
                <a:gd name="T108" fmla="*/ 214922021 w 273"/>
                <a:gd name="T109" fmla="*/ 55543207 h 79"/>
                <a:gd name="T110" fmla="*/ 214922021 w 273"/>
                <a:gd name="T111" fmla="*/ 55543207 h 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3"/>
                <a:gd name="T169" fmla="*/ 0 h 79"/>
                <a:gd name="T170" fmla="*/ 273 w 273"/>
                <a:gd name="T171" fmla="*/ 79 h 7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3" h="79">
                  <a:moveTo>
                    <a:pt x="272" y="66"/>
                  </a:moveTo>
                  <a:lnTo>
                    <a:pt x="272" y="66"/>
                  </a:lnTo>
                  <a:lnTo>
                    <a:pt x="266" y="55"/>
                  </a:lnTo>
                  <a:lnTo>
                    <a:pt x="255" y="36"/>
                  </a:lnTo>
                  <a:lnTo>
                    <a:pt x="233" y="2"/>
                  </a:lnTo>
                  <a:lnTo>
                    <a:pt x="232" y="0"/>
                  </a:lnTo>
                  <a:lnTo>
                    <a:pt x="231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9" y="2"/>
                  </a:lnTo>
                  <a:lnTo>
                    <a:pt x="18" y="36"/>
                  </a:lnTo>
                  <a:lnTo>
                    <a:pt x="7" y="55"/>
                  </a:lnTo>
                  <a:lnTo>
                    <a:pt x="1" y="66"/>
                  </a:lnTo>
                  <a:lnTo>
                    <a:pt x="0" y="71"/>
                  </a:lnTo>
                  <a:lnTo>
                    <a:pt x="1" y="74"/>
                  </a:lnTo>
                  <a:lnTo>
                    <a:pt x="4" y="77"/>
                  </a:lnTo>
                  <a:lnTo>
                    <a:pt x="8" y="78"/>
                  </a:lnTo>
                  <a:lnTo>
                    <a:pt x="19" y="79"/>
                  </a:lnTo>
                  <a:lnTo>
                    <a:pt x="255" y="79"/>
                  </a:lnTo>
                  <a:lnTo>
                    <a:pt x="266" y="78"/>
                  </a:lnTo>
                  <a:lnTo>
                    <a:pt x="269" y="77"/>
                  </a:lnTo>
                  <a:lnTo>
                    <a:pt x="272" y="74"/>
                  </a:lnTo>
                  <a:lnTo>
                    <a:pt x="273" y="71"/>
                  </a:lnTo>
                  <a:lnTo>
                    <a:pt x="272" y="66"/>
                  </a:lnTo>
                  <a:close/>
                  <a:moveTo>
                    <a:pt x="266" y="70"/>
                  </a:moveTo>
                  <a:lnTo>
                    <a:pt x="266" y="70"/>
                  </a:lnTo>
                  <a:lnTo>
                    <a:pt x="263" y="71"/>
                  </a:lnTo>
                  <a:lnTo>
                    <a:pt x="255" y="71"/>
                  </a:lnTo>
                  <a:lnTo>
                    <a:pt x="19" y="71"/>
                  </a:lnTo>
                  <a:lnTo>
                    <a:pt x="9" y="71"/>
                  </a:lnTo>
                  <a:lnTo>
                    <a:pt x="8" y="70"/>
                  </a:lnTo>
                  <a:lnTo>
                    <a:pt x="8" y="68"/>
                  </a:lnTo>
                  <a:lnTo>
                    <a:pt x="15" y="53"/>
                  </a:lnTo>
                  <a:lnTo>
                    <a:pt x="31" y="29"/>
                  </a:lnTo>
                  <a:lnTo>
                    <a:pt x="241" y="29"/>
                  </a:lnTo>
                  <a:lnTo>
                    <a:pt x="258" y="53"/>
                  </a:lnTo>
                  <a:lnTo>
                    <a:pt x="265" y="68"/>
                  </a:lnTo>
                  <a:lnTo>
                    <a:pt x="266" y="7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8" name="Freeform 91"/>
            <p:cNvSpPr>
              <a:spLocks noChangeArrowheads="1"/>
            </p:cNvSpPr>
            <p:nvPr/>
          </p:nvSpPr>
          <p:spPr bwMode="auto">
            <a:xfrm>
              <a:off x="110065" y="160587"/>
              <a:ext cx="27066" cy="18044"/>
            </a:xfrm>
            <a:custGeom>
              <a:avLst/>
              <a:gdLst>
                <a:gd name="T0" fmla="*/ 20746935 w 32"/>
                <a:gd name="T1" fmla="*/ 0 h 21"/>
                <a:gd name="T2" fmla="*/ 2145826 w 32"/>
                <a:gd name="T3" fmla="*/ 0 h 21"/>
                <a:gd name="T4" fmla="*/ 2145826 w 32"/>
                <a:gd name="T5" fmla="*/ 0 h 21"/>
                <a:gd name="T6" fmla="*/ 0 w 32"/>
                <a:gd name="T7" fmla="*/ 738086 h 21"/>
                <a:gd name="T8" fmla="*/ 0 w 32"/>
                <a:gd name="T9" fmla="*/ 2215116 h 21"/>
                <a:gd name="T10" fmla="*/ 0 w 32"/>
                <a:gd name="T11" fmla="*/ 14027921 h 21"/>
                <a:gd name="T12" fmla="*/ 0 w 32"/>
                <a:gd name="T13" fmla="*/ 14027921 h 21"/>
                <a:gd name="T14" fmla="*/ 0 w 32"/>
                <a:gd name="T15" fmla="*/ 15504092 h 21"/>
                <a:gd name="T16" fmla="*/ 2145826 w 32"/>
                <a:gd name="T17" fmla="*/ 15504092 h 21"/>
                <a:gd name="T18" fmla="*/ 20746935 w 32"/>
                <a:gd name="T19" fmla="*/ 15504092 h 21"/>
                <a:gd name="T20" fmla="*/ 20746935 w 32"/>
                <a:gd name="T21" fmla="*/ 15504092 h 21"/>
                <a:gd name="T22" fmla="*/ 22892761 w 32"/>
                <a:gd name="T23" fmla="*/ 15504092 h 21"/>
                <a:gd name="T24" fmla="*/ 22892761 w 32"/>
                <a:gd name="T25" fmla="*/ 14027921 h 21"/>
                <a:gd name="T26" fmla="*/ 22892761 w 32"/>
                <a:gd name="T27" fmla="*/ 2215116 h 21"/>
                <a:gd name="T28" fmla="*/ 22892761 w 32"/>
                <a:gd name="T29" fmla="*/ 2215116 h 21"/>
                <a:gd name="T30" fmla="*/ 22892761 w 32"/>
                <a:gd name="T31" fmla="*/ 738086 h 21"/>
                <a:gd name="T32" fmla="*/ 20746935 w 32"/>
                <a:gd name="T33" fmla="*/ 0 h 21"/>
                <a:gd name="T34" fmla="*/ 20746935 w 32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2"/>
                <a:gd name="T55" fmla="*/ 0 h 21"/>
                <a:gd name="T56" fmla="*/ 32 w 32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2" h="21">
                  <a:moveTo>
                    <a:pt x="29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3" y="21"/>
                  </a:lnTo>
                  <a:lnTo>
                    <a:pt x="29" y="21"/>
                  </a:lnTo>
                  <a:lnTo>
                    <a:pt x="32" y="21"/>
                  </a:lnTo>
                  <a:lnTo>
                    <a:pt x="32" y="19"/>
                  </a:lnTo>
                  <a:lnTo>
                    <a:pt x="32" y="3"/>
                  </a:lnTo>
                  <a:lnTo>
                    <a:pt x="32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9" name="Freeform 92"/>
            <p:cNvSpPr>
              <a:spLocks noEditPoints="1" noChangeArrowheads="1"/>
            </p:cNvSpPr>
            <p:nvPr/>
          </p:nvSpPr>
          <p:spPr bwMode="auto">
            <a:xfrm>
              <a:off x="37891" y="0"/>
              <a:ext cx="169610" cy="120893"/>
            </a:xfrm>
            <a:custGeom>
              <a:avLst/>
              <a:gdLst>
                <a:gd name="T0" fmla="*/ 141740116 w 189"/>
                <a:gd name="T1" fmla="*/ 110720587 h 132"/>
                <a:gd name="T2" fmla="*/ 152209270 w 189"/>
                <a:gd name="T3" fmla="*/ 110720587 h 132"/>
                <a:gd name="T4" fmla="*/ 152209270 w 189"/>
                <a:gd name="T5" fmla="*/ 98977480 h 132"/>
                <a:gd name="T6" fmla="*/ 152209270 w 189"/>
                <a:gd name="T7" fmla="*/ 98977480 h 132"/>
                <a:gd name="T8" fmla="*/ 152209270 w 189"/>
                <a:gd name="T9" fmla="*/ 10065258 h 132"/>
                <a:gd name="T10" fmla="*/ 152209270 w 189"/>
                <a:gd name="T11" fmla="*/ 10065258 h 132"/>
                <a:gd name="T12" fmla="*/ 152209270 w 189"/>
                <a:gd name="T13" fmla="*/ 6710477 h 132"/>
                <a:gd name="T14" fmla="*/ 149793450 w 189"/>
                <a:gd name="T15" fmla="*/ 1677848 h 132"/>
                <a:gd name="T16" fmla="*/ 144960911 w 189"/>
                <a:gd name="T17" fmla="*/ 0 h 132"/>
                <a:gd name="T18" fmla="*/ 141740116 w 189"/>
                <a:gd name="T19" fmla="*/ 0 h 132"/>
                <a:gd name="T20" fmla="*/ 9664180 w 189"/>
                <a:gd name="T21" fmla="*/ 0 h 132"/>
                <a:gd name="T22" fmla="*/ 9664180 w 189"/>
                <a:gd name="T23" fmla="*/ 0 h 132"/>
                <a:gd name="T24" fmla="*/ 6442488 w 189"/>
                <a:gd name="T25" fmla="*/ 0 h 132"/>
                <a:gd name="T26" fmla="*/ 2415821 w 189"/>
                <a:gd name="T27" fmla="*/ 1677848 h 132"/>
                <a:gd name="T28" fmla="*/ 0 w 189"/>
                <a:gd name="T29" fmla="*/ 6710477 h 132"/>
                <a:gd name="T30" fmla="*/ 0 w 189"/>
                <a:gd name="T31" fmla="*/ 10065258 h 132"/>
                <a:gd name="T32" fmla="*/ 0 w 189"/>
                <a:gd name="T33" fmla="*/ 98977480 h 132"/>
                <a:gd name="T34" fmla="*/ 0 w 189"/>
                <a:gd name="T35" fmla="*/ 98977480 h 132"/>
                <a:gd name="T36" fmla="*/ 0 w 189"/>
                <a:gd name="T37" fmla="*/ 98977480 h 132"/>
                <a:gd name="T38" fmla="*/ 0 w 189"/>
                <a:gd name="T39" fmla="*/ 110720587 h 132"/>
                <a:gd name="T40" fmla="*/ 9664180 w 189"/>
                <a:gd name="T41" fmla="*/ 110720587 h 132"/>
                <a:gd name="T42" fmla="*/ 141740116 w 189"/>
                <a:gd name="T43" fmla="*/ 110720587 h 132"/>
                <a:gd name="T44" fmla="*/ 8053334 w 189"/>
                <a:gd name="T45" fmla="*/ 6710477 h 132"/>
                <a:gd name="T46" fmla="*/ 144155936 w 189"/>
                <a:gd name="T47" fmla="*/ 6710477 h 132"/>
                <a:gd name="T48" fmla="*/ 144155936 w 189"/>
                <a:gd name="T49" fmla="*/ 98977480 h 132"/>
                <a:gd name="T50" fmla="*/ 8053334 w 189"/>
                <a:gd name="T51" fmla="*/ 98977480 h 132"/>
                <a:gd name="T52" fmla="*/ 8053334 w 189"/>
                <a:gd name="T53" fmla="*/ 6710477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89"/>
                <a:gd name="T82" fmla="*/ 0 h 132"/>
                <a:gd name="T83" fmla="*/ 189 w 189"/>
                <a:gd name="T84" fmla="*/ 132 h 13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89" h="132">
                  <a:moveTo>
                    <a:pt x="176" y="132"/>
                  </a:moveTo>
                  <a:lnTo>
                    <a:pt x="189" y="132"/>
                  </a:lnTo>
                  <a:lnTo>
                    <a:pt x="189" y="118"/>
                  </a:lnTo>
                  <a:lnTo>
                    <a:pt x="189" y="12"/>
                  </a:lnTo>
                  <a:lnTo>
                    <a:pt x="189" y="8"/>
                  </a:lnTo>
                  <a:lnTo>
                    <a:pt x="186" y="2"/>
                  </a:lnTo>
                  <a:lnTo>
                    <a:pt x="180" y="0"/>
                  </a:lnTo>
                  <a:lnTo>
                    <a:pt x="17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3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12" y="132"/>
                  </a:lnTo>
                  <a:lnTo>
                    <a:pt x="176" y="132"/>
                  </a:lnTo>
                  <a:close/>
                  <a:moveTo>
                    <a:pt x="10" y="8"/>
                  </a:moveTo>
                  <a:lnTo>
                    <a:pt x="179" y="8"/>
                  </a:lnTo>
                  <a:lnTo>
                    <a:pt x="179" y="118"/>
                  </a:lnTo>
                  <a:lnTo>
                    <a:pt x="10" y="11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</p:grpSp>
      <p:grpSp>
        <p:nvGrpSpPr>
          <p:cNvPr id="10" name="Group 11"/>
          <p:cNvGrpSpPr/>
          <p:nvPr/>
        </p:nvGrpSpPr>
        <p:grpSpPr bwMode="auto">
          <a:xfrm>
            <a:off x="8963025" y="2757538"/>
            <a:ext cx="850900" cy="687387"/>
            <a:chOff x="0" y="0"/>
            <a:chExt cx="245393" cy="19848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" name="Freeform 90"/>
            <p:cNvSpPr>
              <a:spLocks noEditPoints="1" noChangeArrowheads="1"/>
            </p:cNvSpPr>
            <p:nvPr/>
          </p:nvSpPr>
          <p:spPr bwMode="auto">
            <a:xfrm>
              <a:off x="0" y="128109"/>
              <a:ext cx="245393" cy="70371"/>
            </a:xfrm>
            <a:custGeom>
              <a:avLst/>
              <a:gdLst>
                <a:gd name="T0" fmla="*/ 219769656 w 273"/>
                <a:gd name="T1" fmla="*/ 52369386 h 79"/>
                <a:gd name="T2" fmla="*/ 219769656 w 273"/>
                <a:gd name="T3" fmla="*/ 52369386 h 79"/>
                <a:gd name="T4" fmla="*/ 214922021 w 273"/>
                <a:gd name="T5" fmla="*/ 43640709 h 79"/>
                <a:gd name="T6" fmla="*/ 206033940 w 273"/>
                <a:gd name="T7" fmla="*/ 28565281 h 79"/>
                <a:gd name="T8" fmla="*/ 188258678 w 273"/>
                <a:gd name="T9" fmla="*/ 1587356 h 79"/>
                <a:gd name="T10" fmla="*/ 188258678 w 273"/>
                <a:gd name="T11" fmla="*/ 1587356 h 79"/>
                <a:gd name="T12" fmla="*/ 187450589 w 273"/>
                <a:gd name="T13" fmla="*/ 0 h 79"/>
                <a:gd name="T14" fmla="*/ 186642500 w 273"/>
                <a:gd name="T15" fmla="*/ 0 h 79"/>
                <a:gd name="T16" fmla="*/ 35551423 w 273"/>
                <a:gd name="T17" fmla="*/ 0 h 79"/>
                <a:gd name="T18" fmla="*/ 35551423 w 273"/>
                <a:gd name="T19" fmla="*/ 0 h 79"/>
                <a:gd name="T20" fmla="*/ 33127156 w 273"/>
                <a:gd name="T21" fmla="*/ 0 h 79"/>
                <a:gd name="T22" fmla="*/ 31510978 w 273"/>
                <a:gd name="T23" fmla="*/ 1587356 h 79"/>
                <a:gd name="T24" fmla="*/ 31510978 w 273"/>
                <a:gd name="T25" fmla="*/ 1587356 h 79"/>
                <a:gd name="T26" fmla="*/ 14543805 w 273"/>
                <a:gd name="T27" fmla="*/ 28565281 h 79"/>
                <a:gd name="T28" fmla="*/ 5655724 w 273"/>
                <a:gd name="T29" fmla="*/ 43640709 h 79"/>
                <a:gd name="T30" fmla="*/ 808089 w 273"/>
                <a:gd name="T31" fmla="*/ 52369386 h 79"/>
                <a:gd name="T32" fmla="*/ 808089 w 273"/>
                <a:gd name="T33" fmla="*/ 52369386 h 79"/>
                <a:gd name="T34" fmla="*/ 0 w 273"/>
                <a:gd name="T35" fmla="*/ 56336885 h 79"/>
                <a:gd name="T36" fmla="*/ 808089 w 273"/>
                <a:gd name="T37" fmla="*/ 58717028 h 79"/>
                <a:gd name="T38" fmla="*/ 808089 w 273"/>
                <a:gd name="T39" fmla="*/ 58717028 h 79"/>
                <a:gd name="T40" fmla="*/ 3232356 w 273"/>
                <a:gd name="T41" fmla="*/ 61097171 h 79"/>
                <a:gd name="T42" fmla="*/ 6463813 w 273"/>
                <a:gd name="T43" fmla="*/ 61890849 h 79"/>
                <a:gd name="T44" fmla="*/ 15351894 w 273"/>
                <a:gd name="T45" fmla="*/ 62684527 h 79"/>
                <a:gd name="T46" fmla="*/ 206033940 w 273"/>
                <a:gd name="T47" fmla="*/ 62684527 h 79"/>
                <a:gd name="T48" fmla="*/ 206033940 w 273"/>
                <a:gd name="T49" fmla="*/ 62684527 h 79"/>
                <a:gd name="T50" fmla="*/ 214922021 w 273"/>
                <a:gd name="T51" fmla="*/ 61890849 h 79"/>
                <a:gd name="T52" fmla="*/ 217345389 w 273"/>
                <a:gd name="T53" fmla="*/ 61097171 h 79"/>
                <a:gd name="T54" fmla="*/ 219769656 w 273"/>
                <a:gd name="T55" fmla="*/ 58717028 h 79"/>
                <a:gd name="T56" fmla="*/ 219769656 w 273"/>
                <a:gd name="T57" fmla="*/ 58717028 h 79"/>
                <a:gd name="T58" fmla="*/ 220577745 w 273"/>
                <a:gd name="T59" fmla="*/ 56336885 h 79"/>
                <a:gd name="T60" fmla="*/ 219769656 w 273"/>
                <a:gd name="T61" fmla="*/ 52369386 h 79"/>
                <a:gd name="T62" fmla="*/ 219769656 w 273"/>
                <a:gd name="T63" fmla="*/ 52369386 h 79"/>
                <a:gd name="T64" fmla="*/ 214922021 w 273"/>
                <a:gd name="T65" fmla="*/ 55543207 h 79"/>
                <a:gd name="T66" fmla="*/ 214922021 w 273"/>
                <a:gd name="T67" fmla="*/ 55543207 h 79"/>
                <a:gd name="T68" fmla="*/ 212497754 w 273"/>
                <a:gd name="T69" fmla="*/ 56336885 h 79"/>
                <a:gd name="T70" fmla="*/ 206033940 w 273"/>
                <a:gd name="T71" fmla="*/ 56336885 h 79"/>
                <a:gd name="T72" fmla="*/ 15351894 w 273"/>
                <a:gd name="T73" fmla="*/ 56336885 h 79"/>
                <a:gd name="T74" fmla="*/ 15351894 w 273"/>
                <a:gd name="T75" fmla="*/ 56336885 h 79"/>
                <a:gd name="T76" fmla="*/ 7271902 w 273"/>
                <a:gd name="T77" fmla="*/ 56336885 h 79"/>
                <a:gd name="T78" fmla="*/ 6463813 w 273"/>
                <a:gd name="T79" fmla="*/ 55543207 h 79"/>
                <a:gd name="T80" fmla="*/ 6463813 w 273"/>
                <a:gd name="T81" fmla="*/ 55543207 h 79"/>
                <a:gd name="T82" fmla="*/ 6463813 w 273"/>
                <a:gd name="T83" fmla="*/ 53956742 h 79"/>
                <a:gd name="T84" fmla="*/ 6463813 w 273"/>
                <a:gd name="T85" fmla="*/ 53956742 h 79"/>
                <a:gd name="T86" fmla="*/ 6463813 w 273"/>
                <a:gd name="T87" fmla="*/ 53956742 h 79"/>
                <a:gd name="T88" fmla="*/ 6463813 w 273"/>
                <a:gd name="T89" fmla="*/ 53956742 h 79"/>
                <a:gd name="T90" fmla="*/ 12119538 w 273"/>
                <a:gd name="T91" fmla="*/ 42054244 h 79"/>
                <a:gd name="T92" fmla="*/ 25047165 w 273"/>
                <a:gd name="T93" fmla="*/ 23010426 h 79"/>
                <a:gd name="T94" fmla="*/ 194722492 w 273"/>
                <a:gd name="T95" fmla="*/ 23010426 h 79"/>
                <a:gd name="T96" fmla="*/ 194722492 w 273"/>
                <a:gd name="T97" fmla="*/ 23010426 h 79"/>
                <a:gd name="T98" fmla="*/ 208458207 w 273"/>
                <a:gd name="T99" fmla="*/ 42054244 h 79"/>
                <a:gd name="T100" fmla="*/ 214113932 w 273"/>
                <a:gd name="T101" fmla="*/ 53956742 h 79"/>
                <a:gd name="T102" fmla="*/ 214113932 w 273"/>
                <a:gd name="T103" fmla="*/ 53956742 h 79"/>
                <a:gd name="T104" fmla="*/ 214113932 w 273"/>
                <a:gd name="T105" fmla="*/ 53956742 h 79"/>
                <a:gd name="T106" fmla="*/ 214113932 w 273"/>
                <a:gd name="T107" fmla="*/ 53956742 h 79"/>
                <a:gd name="T108" fmla="*/ 214922021 w 273"/>
                <a:gd name="T109" fmla="*/ 55543207 h 79"/>
                <a:gd name="T110" fmla="*/ 214922021 w 273"/>
                <a:gd name="T111" fmla="*/ 55543207 h 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3"/>
                <a:gd name="T169" fmla="*/ 0 h 79"/>
                <a:gd name="T170" fmla="*/ 273 w 273"/>
                <a:gd name="T171" fmla="*/ 79 h 7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3" h="79">
                  <a:moveTo>
                    <a:pt x="272" y="66"/>
                  </a:moveTo>
                  <a:lnTo>
                    <a:pt x="272" y="66"/>
                  </a:lnTo>
                  <a:lnTo>
                    <a:pt x="266" y="55"/>
                  </a:lnTo>
                  <a:lnTo>
                    <a:pt x="255" y="36"/>
                  </a:lnTo>
                  <a:lnTo>
                    <a:pt x="233" y="2"/>
                  </a:lnTo>
                  <a:lnTo>
                    <a:pt x="232" y="0"/>
                  </a:lnTo>
                  <a:lnTo>
                    <a:pt x="231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9" y="2"/>
                  </a:lnTo>
                  <a:lnTo>
                    <a:pt x="18" y="36"/>
                  </a:lnTo>
                  <a:lnTo>
                    <a:pt x="7" y="55"/>
                  </a:lnTo>
                  <a:lnTo>
                    <a:pt x="1" y="66"/>
                  </a:lnTo>
                  <a:lnTo>
                    <a:pt x="0" y="71"/>
                  </a:lnTo>
                  <a:lnTo>
                    <a:pt x="1" y="74"/>
                  </a:lnTo>
                  <a:lnTo>
                    <a:pt x="4" y="77"/>
                  </a:lnTo>
                  <a:lnTo>
                    <a:pt x="8" y="78"/>
                  </a:lnTo>
                  <a:lnTo>
                    <a:pt x="19" y="79"/>
                  </a:lnTo>
                  <a:lnTo>
                    <a:pt x="255" y="79"/>
                  </a:lnTo>
                  <a:lnTo>
                    <a:pt x="266" y="78"/>
                  </a:lnTo>
                  <a:lnTo>
                    <a:pt x="269" y="77"/>
                  </a:lnTo>
                  <a:lnTo>
                    <a:pt x="272" y="74"/>
                  </a:lnTo>
                  <a:lnTo>
                    <a:pt x="273" y="71"/>
                  </a:lnTo>
                  <a:lnTo>
                    <a:pt x="272" y="66"/>
                  </a:lnTo>
                  <a:close/>
                  <a:moveTo>
                    <a:pt x="266" y="70"/>
                  </a:moveTo>
                  <a:lnTo>
                    <a:pt x="266" y="70"/>
                  </a:lnTo>
                  <a:lnTo>
                    <a:pt x="263" y="71"/>
                  </a:lnTo>
                  <a:lnTo>
                    <a:pt x="255" y="71"/>
                  </a:lnTo>
                  <a:lnTo>
                    <a:pt x="19" y="71"/>
                  </a:lnTo>
                  <a:lnTo>
                    <a:pt x="9" y="71"/>
                  </a:lnTo>
                  <a:lnTo>
                    <a:pt x="8" y="70"/>
                  </a:lnTo>
                  <a:lnTo>
                    <a:pt x="8" y="68"/>
                  </a:lnTo>
                  <a:lnTo>
                    <a:pt x="15" y="53"/>
                  </a:lnTo>
                  <a:lnTo>
                    <a:pt x="31" y="29"/>
                  </a:lnTo>
                  <a:lnTo>
                    <a:pt x="241" y="29"/>
                  </a:lnTo>
                  <a:lnTo>
                    <a:pt x="258" y="53"/>
                  </a:lnTo>
                  <a:lnTo>
                    <a:pt x="265" y="68"/>
                  </a:lnTo>
                  <a:lnTo>
                    <a:pt x="266" y="7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12" name="Freeform 91"/>
            <p:cNvSpPr>
              <a:spLocks noChangeArrowheads="1"/>
            </p:cNvSpPr>
            <p:nvPr/>
          </p:nvSpPr>
          <p:spPr bwMode="auto">
            <a:xfrm>
              <a:off x="110065" y="160587"/>
              <a:ext cx="27066" cy="18044"/>
            </a:xfrm>
            <a:custGeom>
              <a:avLst/>
              <a:gdLst>
                <a:gd name="T0" fmla="*/ 20746935 w 32"/>
                <a:gd name="T1" fmla="*/ 0 h 21"/>
                <a:gd name="T2" fmla="*/ 2145826 w 32"/>
                <a:gd name="T3" fmla="*/ 0 h 21"/>
                <a:gd name="T4" fmla="*/ 2145826 w 32"/>
                <a:gd name="T5" fmla="*/ 0 h 21"/>
                <a:gd name="T6" fmla="*/ 0 w 32"/>
                <a:gd name="T7" fmla="*/ 738086 h 21"/>
                <a:gd name="T8" fmla="*/ 0 w 32"/>
                <a:gd name="T9" fmla="*/ 2215116 h 21"/>
                <a:gd name="T10" fmla="*/ 0 w 32"/>
                <a:gd name="T11" fmla="*/ 14027921 h 21"/>
                <a:gd name="T12" fmla="*/ 0 w 32"/>
                <a:gd name="T13" fmla="*/ 14027921 h 21"/>
                <a:gd name="T14" fmla="*/ 0 w 32"/>
                <a:gd name="T15" fmla="*/ 15504092 h 21"/>
                <a:gd name="T16" fmla="*/ 2145826 w 32"/>
                <a:gd name="T17" fmla="*/ 15504092 h 21"/>
                <a:gd name="T18" fmla="*/ 20746935 w 32"/>
                <a:gd name="T19" fmla="*/ 15504092 h 21"/>
                <a:gd name="T20" fmla="*/ 20746935 w 32"/>
                <a:gd name="T21" fmla="*/ 15504092 h 21"/>
                <a:gd name="T22" fmla="*/ 22892761 w 32"/>
                <a:gd name="T23" fmla="*/ 15504092 h 21"/>
                <a:gd name="T24" fmla="*/ 22892761 w 32"/>
                <a:gd name="T25" fmla="*/ 14027921 h 21"/>
                <a:gd name="T26" fmla="*/ 22892761 w 32"/>
                <a:gd name="T27" fmla="*/ 2215116 h 21"/>
                <a:gd name="T28" fmla="*/ 22892761 w 32"/>
                <a:gd name="T29" fmla="*/ 2215116 h 21"/>
                <a:gd name="T30" fmla="*/ 22892761 w 32"/>
                <a:gd name="T31" fmla="*/ 738086 h 21"/>
                <a:gd name="T32" fmla="*/ 20746935 w 32"/>
                <a:gd name="T33" fmla="*/ 0 h 21"/>
                <a:gd name="T34" fmla="*/ 20746935 w 32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2"/>
                <a:gd name="T55" fmla="*/ 0 h 21"/>
                <a:gd name="T56" fmla="*/ 32 w 32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2" h="21">
                  <a:moveTo>
                    <a:pt x="29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3" y="21"/>
                  </a:lnTo>
                  <a:lnTo>
                    <a:pt x="29" y="21"/>
                  </a:lnTo>
                  <a:lnTo>
                    <a:pt x="32" y="21"/>
                  </a:lnTo>
                  <a:lnTo>
                    <a:pt x="32" y="19"/>
                  </a:lnTo>
                  <a:lnTo>
                    <a:pt x="32" y="3"/>
                  </a:lnTo>
                  <a:lnTo>
                    <a:pt x="32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13" name="Freeform 92"/>
            <p:cNvSpPr>
              <a:spLocks noEditPoints="1" noChangeArrowheads="1"/>
            </p:cNvSpPr>
            <p:nvPr/>
          </p:nvSpPr>
          <p:spPr bwMode="auto">
            <a:xfrm>
              <a:off x="37891" y="0"/>
              <a:ext cx="169610" cy="120893"/>
            </a:xfrm>
            <a:custGeom>
              <a:avLst/>
              <a:gdLst>
                <a:gd name="T0" fmla="*/ 141740116 w 189"/>
                <a:gd name="T1" fmla="*/ 110720587 h 132"/>
                <a:gd name="T2" fmla="*/ 152209270 w 189"/>
                <a:gd name="T3" fmla="*/ 110720587 h 132"/>
                <a:gd name="T4" fmla="*/ 152209270 w 189"/>
                <a:gd name="T5" fmla="*/ 98977480 h 132"/>
                <a:gd name="T6" fmla="*/ 152209270 w 189"/>
                <a:gd name="T7" fmla="*/ 98977480 h 132"/>
                <a:gd name="T8" fmla="*/ 152209270 w 189"/>
                <a:gd name="T9" fmla="*/ 10065258 h 132"/>
                <a:gd name="T10" fmla="*/ 152209270 w 189"/>
                <a:gd name="T11" fmla="*/ 10065258 h 132"/>
                <a:gd name="T12" fmla="*/ 152209270 w 189"/>
                <a:gd name="T13" fmla="*/ 6710477 h 132"/>
                <a:gd name="T14" fmla="*/ 149793450 w 189"/>
                <a:gd name="T15" fmla="*/ 1677848 h 132"/>
                <a:gd name="T16" fmla="*/ 144960911 w 189"/>
                <a:gd name="T17" fmla="*/ 0 h 132"/>
                <a:gd name="T18" fmla="*/ 141740116 w 189"/>
                <a:gd name="T19" fmla="*/ 0 h 132"/>
                <a:gd name="T20" fmla="*/ 9664180 w 189"/>
                <a:gd name="T21" fmla="*/ 0 h 132"/>
                <a:gd name="T22" fmla="*/ 9664180 w 189"/>
                <a:gd name="T23" fmla="*/ 0 h 132"/>
                <a:gd name="T24" fmla="*/ 6442488 w 189"/>
                <a:gd name="T25" fmla="*/ 0 h 132"/>
                <a:gd name="T26" fmla="*/ 2415821 w 189"/>
                <a:gd name="T27" fmla="*/ 1677848 h 132"/>
                <a:gd name="T28" fmla="*/ 0 w 189"/>
                <a:gd name="T29" fmla="*/ 6710477 h 132"/>
                <a:gd name="T30" fmla="*/ 0 w 189"/>
                <a:gd name="T31" fmla="*/ 10065258 h 132"/>
                <a:gd name="T32" fmla="*/ 0 w 189"/>
                <a:gd name="T33" fmla="*/ 98977480 h 132"/>
                <a:gd name="T34" fmla="*/ 0 w 189"/>
                <a:gd name="T35" fmla="*/ 98977480 h 132"/>
                <a:gd name="T36" fmla="*/ 0 w 189"/>
                <a:gd name="T37" fmla="*/ 98977480 h 132"/>
                <a:gd name="T38" fmla="*/ 0 w 189"/>
                <a:gd name="T39" fmla="*/ 110720587 h 132"/>
                <a:gd name="T40" fmla="*/ 9664180 w 189"/>
                <a:gd name="T41" fmla="*/ 110720587 h 132"/>
                <a:gd name="T42" fmla="*/ 141740116 w 189"/>
                <a:gd name="T43" fmla="*/ 110720587 h 132"/>
                <a:gd name="T44" fmla="*/ 8053334 w 189"/>
                <a:gd name="T45" fmla="*/ 6710477 h 132"/>
                <a:gd name="T46" fmla="*/ 144155936 w 189"/>
                <a:gd name="T47" fmla="*/ 6710477 h 132"/>
                <a:gd name="T48" fmla="*/ 144155936 w 189"/>
                <a:gd name="T49" fmla="*/ 98977480 h 132"/>
                <a:gd name="T50" fmla="*/ 8053334 w 189"/>
                <a:gd name="T51" fmla="*/ 98977480 h 132"/>
                <a:gd name="T52" fmla="*/ 8053334 w 189"/>
                <a:gd name="T53" fmla="*/ 6710477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89"/>
                <a:gd name="T82" fmla="*/ 0 h 132"/>
                <a:gd name="T83" fmla="*/ 189 w 189"/>
                <a:gd name="T84" fmla="*/ 132 h 13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89" h="132">
                  <a:moveTo>
                    <a:pt x="176" y="132"/>
                  </a:moveTo>
                  <a:lnTo>
                    <a:pt x="189" y="132"/>
                  </a:lnTo>
                  <a:lnTo>
                    <a:pt x="189" y="118"/>
                  </a:lnTo>
                  <a:lnTo>
                    <a:pt x="189" y="12"/>
                  </a:lnTo>
                  <a:lnTo>
                    <a:pt x="189" y="8"/>
                  </a:lnTo>
                  <a:lnTo>
                    <a:pt x="186" y="2"/>
                  </a:lnTo>
                  <a:lnTo>
                    <a:pt x="180" y="0"/>
                  </a:lnTo>
                  <a:lnTo>
                    <a:pt x="17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3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12" y="132"/>
                  </a:lnTo>
                  <a:lnTo>
                    <a:pt x="176" y="132"/>
                  </a:lnTo>
                  <a:close/>
                  <a:moveTo>
                    <a:pt x="10" y="8"/>
                  </a:moveTo>
                  <a:lnTo>
                    <a:pt x="179" y="8"/>
                  </a:lnTo>
                  <a:lnTo>
                    <a:pt x="179" y="118"/>
                  </a:lnTo>
                  <a:lnTo>
                    <a:pt x="10" y="11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8"/>
          <p:cNvSpPr txBox="1"/>
          <p:nvPr/>
        </p:nvSpPr>
        <p:spPr>
          <a:xfrm>
            <a:off x="-789993" y="195712"/>
            <a:ext cx="6438123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【 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命令输入与执行</a:t>
            </a:r>
            <a:r>
              <a:rPr lang="en-US" altLang="zh-CN" sz="6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】</a:t>
            </a:r>
            <a:endParaRPr lang="zh-CN" altLang="en-US" sz="64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82" y="1833308"/>
            <a:ext cx="4076190" cy="29619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8" y="1811930"/>
            <a:ext cx="4584702" cy="300466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79714" y="5355593"/>
            <a:ext cx="455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ps</a:t>
            </a:r>
            <a:r>
              <a:rPr lang="zh-CN" altLang="en-US" dirty="0"/>
              <a:t>命令用于显示当前运行的进程的状态信息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845357" y="5263260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/home</a:t>
            </a:r>
            <a:r>
              <a:rPr lang="zh-CN" altLang="en-US" dirty="0"/>
              <a:t>目录及其所有子目录下查找所有文</a:t>
            </a:r>
            <a:endParaRPr lang="en-US" altLang="zh-CN" dirty="0"/>
          </a:p>
          <a:p>
            <a:r>
              <a:rPr lang="zh-CN" altLang="en-US" dirty="0"/>
              <a:t>件名为</a:t>
            </a:r>
            <a:r>
              <a:rPr lang="en-US" altLang="zh-CN" dirty="0"/>
              <a:t>core</a:t>
            </a:r>
            <a:r>
              <a:rPr lang="zh-CN" altLang="en-US" dirty="0"/>
              <a:t>的文件，这些文件在过去</a:t>
            </a:r>
            <a:r>
              <a:rPr lang="en-US" altLang="zh-CN" dirty="0"/>
              <a:t>3</a:t>
            </a:r>
            <a:r>
              <a:rPr lang="zh-CN" altLang="en-US" dirty="0"/>
              <a:t>天之</a:t>
            </a:r>
            <a:endParaRPr lang="en-US" altLang="zh-CN" dirty="0"/>
          </a:p>
          <a:p>
            <a:r>
              <a:rPr lang="zh-CN" altLang="en-US" dirty="0"/>
              <a:t>前被修改过，并将这些文件的路径打印出来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8"/>
          <p:cNvSpPr txBox="1"/>
          <p:nvPr/>
        </p:nvSpPr>
        <p:spPr>
          <a:xfrm>
            <a:off x="-789993" y="195712"/>
            <a:ext cx="6438123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【 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命令输入与执行</a:t>
            </a:r>
            <a:r>
              <a:rPr lang="en-US" altLang="zh-CN" sz="6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】</a:t>
            </a:r>
            <a:endParaRPr lang="zh-CN" altLang="en-US" sz="64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31" y="1544872"/>
            <a:ext cx="8920587" cy="39986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50231" y="5915025"/>
            <a:ext cx="458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项目执行了</a:t>
            </a:r>
            <a:r>
              <a:rPr lang="en-US" altLang="zh-CN" dirty="0"/>
              <a:t>ls</a:t>
            </a:r>
            <a:r>
              <a:rPr lang="zh-CN" altLang="en-US" dirty="0"/>
              <a:t>、</a:t>
            </a:r>
            <a:r>
              <a:rPr lang="en-US" altLang="zh-CN" dirty="0"/>
              <a:t>tree</a:t>
            </a:r>
            <a:r>
              <a:rPr lang="zh-CN" altLang="en-US" dirty="0"/>
              <a:t>、</a:t>
            </a:r>
            <a:r>
              <a:rPr lang="en-US" altLang="zh-CN" dirty="0" err="1"/>
              <a:t>pwd</a:t>
            </a:r>
            <a:r>
              <a:rPr lang="zh-CN" altLang="en-US" dirty="0"/>
              <a:t>、</a:t>
            </a:r>
            <a:r>
              <a:rPr lang="en-US" altLang="zh-CN" dirty="0"/>
              <a:t>date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等命令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8"/>
          <p:cNvSpPr txBox="1"/>
          <p:nvPr/>
        </p:nvSpPr>
        <p:spPr>
          <a:xfrm>
            <a:off x="-743729" y="111931"/>
            <a:ext cx="6438123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【 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执行简单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shell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脚本</a:t>
            </a:r>
            <a:r>
              <a:rPr lang="en-US" altLang="zh-CN" sz="6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】</a:t>
            </a:r>
            <a:endParaRPr lang="zh-CN" altLang="en-US" sz="64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11" y="1399009"/>
            <a:ext cx="8223377" cy="37690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25605" y="5619750"/>
            <a:ext cx="65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通过编写</a:t>
            </a:r>
            <a:r>
              <a:rPr lang="en-US" altLang="zh-CN" dirty="0"/>
              <a:t>test.sh</a:t>
            </a:r>
            <a:r>
              <a:rPr lang="zh-CN" altLang="en-US" dirty="0"/>
              <a:t>、</a:t>
            </a:r>
            <a:r>
              <a:rPr lang="en-US" altLang="zh-CN" dirty="0"/>
              <a:t>test2.sh</a:t>
            </a:r>
            <a:r>
              <a:rPr lang="zh-CN" altLang="en-US" dirty="0"/>
              <a:t>，从而展示程序执行简单</a:t>
            </a:r>
            <a:r>
              <a:rPr lang="en-US" altLang="zh-CN" dirty="0"/>
              <a:t>shell</a:t>
            </a:r>
            <a:r>
              <a:rPr lang="zh-CN" altLang="en-US" dirty="0"/>
              <a:t>脚本案例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95594" y="38971"/>
            <a:ext cx="7787534" cy="7787534"/>
            <a:chOff x="4241219" y="1574800"/>
            <a:chExt cx="3594100" cy="3594100"/>
          </a:xfrm>
        </p:grpSpPr>
        <p:sp>
          <p:nvSpPr>
            <p:cNvPr id="3" name="椭圆 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84242" y="2917825"/>
              <a:ext cx="908054" cy="90805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05072" y="3152932"/>
            <a:ext cx="1048158" cy="1048158"/>
            <a:chOff x="4241219" y="1574800"/>
            <a:chExt cx="3594100" cy="3594100"/>
          </a:xfrm>
        </p:grpSpPr>
        <p:sp>
          <p:nvSpPr>
            <p:cNvPr id="18" name="椭圆 17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6892" y="3318583"/>
            <a:ext cx="1347221" cy="1347221"/>
            <a:chOff x="4241219" y="1574800"/>
            <a:chExt cx="3594100" cy="3594100"/>
          </a:xfrm>
        </p:grpSpPr>
        <p:sp>
          <p:nvSpPr>
            <p:cNvPr id="33" name="椭圆 3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椭圆 46"/>
          <p:cNvSpPr/>
          <p:nvPr/>
        </p:nvSpPr>
        <p:spPr>
          <a:xfrm>
            <a:off x="4081723" y="1051869"/>
            <a:ext cx="4028554" cy="4028548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938596" y="2944045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42071" y="3982869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64"/>
          <p:cNvSpPr>
            <a:spLocks noChangeArrowheads="1"/>
          </p:cNvSpPr>
          <p:nvPr/>
        </p:nvSpPr>
        <p:spPr bwMode="auto">
          <a:xfrm>
            <a:off x="4783692" y="1529688"/>
            <a:ext cx="2612068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THREE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2" name="TextBox 64"/>
          <p:cNvSpPr>
            <a:spLocks noChangeArrowheads="1"/>
          </p:cNvSpPr>
          <p:nvPr/>
        </p:nvSpPr>
        <p:spPr bwMode="auto">
          <a:xfrm>
            <a:off x="4061070" y="3276922"/>
            <a:ext cx="41443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核心内容与技术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Fallback>
  </mc:AlternateContent>
</p:sld>
</file>

<file path=ppt/tags/tag1.xml><?xml version="1.0" encoding="utf-8"?>
<p:tagLst xmlns:p="http://schemas.openxmlformats.org/presentationml/2006/main">
  <p:tag name="KSO_WPP_MARK_KEY" val="eb96dc53-e58c-406f-8dd7-54023864ab6c"/>
  <p:tag name="COMMONDATA" val="eyJoZGlkIjoiM2Q4YTUxODFhYTQzNzAzNTYzNDEzODdhN2VmYzI1MDUifQ=="/>
</p:tagLst>
</file>

<file path=ppt/theme/theme1.xml><?xml version="1.0" encoding="utf-8"?>
<a:theme xmlns:a="http://schemas.openxmlformats.org/drawingml/2006/main" name="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方正姚体 Agency FB">
      <a:majorFont>
        <a:latin typeface="Agency FB"/>
        <a:ea typeface="方正姚体"/>
        <a:cs typeface=""/>
      </a:majorFont>
      <a:minorFont>
        <a:latin typeface="Agency FB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1778</Words>
  <Application>WPS 演示</Application>
  <PresentationFormat>宽屏</PresentationFormat>
  <Paragraphs>185</Paragraphs>
  <Slides>16</Slides>
  <Notes>16</Notes>
  <HiddenSlides>0</HiddenSlides>
  <MMClips>1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思源黑体 CN ExtraLight</vt:lpstr>
      <vt:lpstr>黑体</vt:lpstr>
      <vt:lpstr>微软雅黑</vt:lpstr>
      <vt:lpstr>Kartika</vt:lpstr>
      <vt:lpstr>PMingLiU-ExtB</vt:lpstr>
      <vt:lpstr>Agency FB</vt:lpstr>
      <vt:lpstr>Calibri</vt:lpstr>
      <vt:lpstr>方正正黑简体</vt:lpstr>
      <vt:lpstr>Arial Unicode MS</vt:lpstr>
      <vt:lpstr>Lato</vt:lpstr>
      <vt:lpstr>Gill Sans</vt:lpstr>
      <vt:lpstr>Arial Black</vt:lpstr>
      <vt:lpstr>微软雅黑 Light</vt:lpstr>
      <vt:lpstr>Arial Unicode MS</vt:lpstr>
      <vt:lpstr>方正姚体</vt:lpstr>
      <vt:lpstr>Segoe Print</vt:lpstr>
      <vt:lpstr>Gill Sans MT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158</dc:title>
  <dc:creator>春秋视觉</dc:creator>
  <cp:lastModifiedBy>Gloomyづ空空°如也</cp:lastModifiedBy>
  <cp:revision>324</cp:revision>
  <dcterms:created xsi:type="dcterms:W3CDTF">2014-10-30T16:24:00Z</dcterms:created>
  <dcterms:modified xsi:type="dcterms:W3CDTF">2024-06-21T16:16:07Z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9019BCD256B5458084EAEA6873D54F3D</vt:lpwstr>
  </property>
  <property fmtid="{D5CDD505-2E9C-101B-9397-08002B2CF9AE}" pid="3" name="KSOProductBuildVer">
    <vt:lpwstr>2052-11.1.0.12165</vt:lpwstr>
  </property>
</Properties>
</file>