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59" r:id="rId11"/>
    <p:sldId id="266" r:id="rId12"/>
    <p:sldId id="261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15" y="785495"/>
            <a:ext cx="10078720" cy="2387600"/>
          </a:xfrm>
        </p:spPr>
        <p:txBody>
          <a:bodyPr>
            <a:normAutofit/>
          </a:bodyPr>
          <a:p>
            <a:r>
              <a:rPr lang="en-US" sz="3600"/>
              <a:t>Planning for Autonomous Cars</a:t>
            </a:r>
            <a:br>
              <a:rPr lang="en-US" sz="3600"/>
            </a:br>
            <a:r>
              <a:rPr lang="en-US" sz="3600"/>
              <a:t>that Leverage Effects on Human Actions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575" y="4080828"/>
            <a:ext cx="9144000" cy="1655762"/>
          </a:xfrm>
        </p:spPr>
        <p:txBody>
          <a:bodyPr/>
          <a:p>
            <a:r>
              <a:rPr lang="en-US"/>
              <a:t>Dorsa Sadigh, Shankar Sastry, Sanjit A. Seshia</a:t>
            </a:r>
            <a:endParaRPr lang="en-US"/>
          </a:p>
          <a:p>
            <a:r>
              <a:rPr lang="en-US"/>
              <a:t> Anca D. Dragan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710" y="1035050"/>
            <a:ext cx="6064885" cy="4351655"/>
          </a:xfrm>
        </p:spPr>
        <p:txBody>
          <a:bodyPr/>
          <a:p>
            <a:pPr lvl="0">
              <a:lnSpc>
                <a:spcPct val="140000"/>
              </a:lnSpc>
            </a:pPr>
            <a:endParaRPr lang="en-US" altLang="en-US"/>
          </a:p>
        </p:txBody>
      </p:sp>
      <p:pic>
        <p:nvPicPr>
          <p:cNvPr id="2" name="Picture 1" descr="拟合效果"/>
          <p:cNvPicPr>
            <a:picLocks noChangeAspect="1"/>
          </p:cNvPicPr>
          <p:nvPr/>
        </p:nvPicPr>
        <p:blipFill>
          <a:blip r:embed="rId1"/>
          <a:srcRect l="38758" t="25310" r="27426" b="22187"/>
          <a:stretch>
            <a:fillRect/>
          </a:stretch>
        </p:blipFill>
        <p:spPr>
          <a:xfrm>
            <a:off x="1028065" y="819785"/>
            <a:ext cx="3950970" cy="3486785"/>
          </a:xfrm>
          <a:prstGeom prst="rect">
            <a:avLst/>
          </a:prstGeom>
        </p:spPr>
      </p:pic>
      <p:pic>
        <p:nvPicPr>
          <p:cNvPr id="4" name="Picture 3" descr="路径"/>
          <p:cNvPicPr>
            <a:picLocks noChangeAspect="1"/>
          </p:cNvPicPr>
          <p:nvPr/>
        </p:nvPicPr>
        <p:blipFill>
          <a:blip r:embed="rId2"/>
          <a:srcRect l="4786" t="25596" r="61412" b="19186"/>
          <a:stretch>
            <a:fillRect/>
          </a:stretch>
        </p:blipFill>
        <p:spPr>
          <a:xfrm>
            <a:off x="4848860" y="819785"/>
            <a:ext cx="3948430" cy="3672205"/>
          </a:xfrm>
          <a:prstGeom prst="rect">
            <a:avLst/>
          </a:prstGeom>
        </p:spPr>
      </p:pic>
      <p:pic>
        <p:nvPicPr>
          <p:cNvPr id="5" name="Picture 4" descr="路径"/>
          <p:cNvPicPr>
            <a:picLocks noChangeAspect="1"/>
          </p:cNvPicPr>
          <p:nvPr/>
        </p:nvPicPr>
        <p:blipFill>
          <a:blip r:embed="rId2"/>
          <a:srcRect l="38797" t="25785" r="28474" b="37718"/>
          <a:stretch>
            <a:fillRect/>
          </a:stretch>
        </p:blipFill>
        <p:spPr>
          <a:xfrm>
            <a:off x="8564245" y="1685290"/>
            <a:ext cx="3291840" cy="2089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745"/>
            <a:ext cx="10515600" cy="4351338"/>
          </a:xfrm>
        </p:spPr>
        <p:txBody>
          <a:bodyPr/>
          <a:p>
            <a:pPr lvl="0">
              <a:lnSpc>
                <a:spcPct val="140000"/>
              </a:lnSpc>
            </a:pPr>
            <a:r>
              <a:rPr lang="en-US" altLang="en-US"/>
              <a:t>与项目结合的思考：</a:t>
            </a:r>
            <a:endParaRPr lang="en-US" altLang="en-US"/>
          </a:p>
          <a:p>
            <a:pPr lvl="0">
              <a:lnSpc>
                <a:spcPct val="140000"/>
              </a:lnSpc>
            </a:pPr>
            <a:r>
              <a:rPr lang="en-US" altLang="en-US" sz="2400"/>
              <a:t>1.</a:t>
            </a:r>
            <a:r>
              <a:rPr lang="" altLang="en-US" sz="2400"/>
              <a:t>在实车的考量中，通过硬约束来保证安全性能（risk estimation）</a:t>
            </a:r>
            <a:endParaRPr lang="" altLang="en-US" sz="2400"/>
          </a:p>
          <a:p>
            <a:pPr lvl="0">
              <a:lnSpc>
                <a:spcPct val="140000"/>
              </a:lnSpc>
            </a:pPr>
            <a:r>
              <a:rPr lang="" altLang="en-US" sz="2400"/>
              <a:t>2.将交互行为考虑进奖励函数</a:t>
            </a:r>
            <a:endParaRPr lang="" altLang="en-US" sz="2400"/>
          </a:p>
          <a:p>
            <a:pPr lvl="0">
              <a:lnSpc>
                <a:spcPct val="140000"/>
              </a:lnSpc>
            </a:pPr>
            <a:r>
              <a:rPr lang="" altLang="en-US" sz="2400"/>
              <a:t>3.在动作的输出是否需要解耦来进行</a:t>
            </a:r>
            <a:endParaRPr lang="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370" y="610235"/>
            <a:ext cx="9144000" cy="5073650"/>
          </a:xfrm>
        </p:spPr>
        <p:txBody>
          <a:bodyPr>
            <a:normAutofit lnSpcReduction="20000"/>
          </a:bodyPr>
          <a:p>
            <a:pPr algn="l"/>
            <a:r>
              <a:rPr lang="" altLang="en-US"/>
              <a:t>研究背景</a:t>
            </a:r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建立一个动态的系统，让本车的行为有意识地影响他车的行为，让他车加速通行或者避让......</a:t>
            </a:r>
            <a:endParaRPr lang="" altLang="en-US"/>
          </a:p>
          <a:p>
            <a:pPr algn="l"/>
            <a:endParaRPr lang="" altLang="en-US"/>
          </a:p>
          <a:p>
            <a:pPr algn="l"/>
            <a:endParaRPr lang="" altLang="en-US"/>
          </a:p>
          <a:p>
            <a:pPr algn="l"/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解决问题：</a:t>
            </a:r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1.他车轨迹模型估计过于简单：匀速，匀加速......</a:t>
            </a:r>
            <a:endParaRPr lang="" altLang="en-US"/>
          </a:p>
          <a:p>
            <a:pPr algn="l"/>
            <a:r>
              <a:rPr lang="" altLang="en-US"/>
              <a:t>2.只会保持原轨迹，不会在其他司机前面插队</a:t>
            </a:r>
            <a:endParaRPr lang="" altLang="en-US"/>
          </a:p>
          <a:p>
            <a:pPr algn="l"/>
            <a:r>
              <a:rPr lang="" altLang="en-US"/>
              <a:t>3.它还将局限于功能性操作，而不是执行可通信的操作</a:t>
            </a:r>
            <a:endParaRPr lang="" altLang="en-US"/>
          </a:p>
          <a:p>
            <a:pPr algn="l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535"/>
            <a:ext cx="10515600" cy="1325563"/>
          </a:xfrm>
        </p:spPr>
        <p:txBody>
          <a:bodyPr/>
          <a:p>
            <a:r>
              <a:rPr lang="" altLang="en-US"/>
              <a:t>创新点分析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140000"/>
              </a:lnSpc>
            </a:pPr>
            <a:r>
              <a:rPr lang="" altLang="en-US"/>
              <a:t>1.将交互行为构建为一个动态系统（公开了代码）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" altLang="en-US"/>
              <a:t>2.针对小样本，快速优化方法L-BFGS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" altLang="en-US"/>
              <a:t>3.针对无人驾驶，通过不同的奖励函数实现不同的功能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140000"/>
              </a:lnSpc>
            </a:pPr>
            <a:r>
              <a:rPr lang="" altLang="en-US"/>
              <a:t>如何去构建辆车博弈的过程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" altLang="en-US"/>
              <a:t>1.利用IRL求解得到人类的奖惩函数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" altLang="en-US"/>
              <a:t>2.利用奖惩函数，算出下一步她人的行为，得到自己行为a2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" altLang="en-US"/>
              <a:t>3.利用a2,他车通过优化奖励函数得到a'2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870"/>
            <a:ext cx="10515600" cy="4351338"/>
          </a:xfrm>
        </p:spPr>
        <p:txBody>
          <a:bodyPr/>
          <a:p>
            <a:pPr lvl="0">
              <a:lnSpc>
                <a:spcPct val="140000"/>
              </a:lnSpc>
            </a:pPr>
            <a:r>
              <a:rPr lang="" altLang="en-US"/>
              <a:t>求解人的奖励函数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" altLang="en-US"/>
              <a:t>为了快速迭代，采用了拟牛顿法进行优化：</a:t>
            </a:r>
            <a:endParaRPr lang="" altLang="en-US"/>
          </a:p>
          <a:p>
            <a:pPr marL="0" lvl="0" indent="0">
              <a:lnSpc>
                <a:spcPct val="140000"/>
              </a:lnSpc>
              <a:buNone/>
            </a:pPr>
            <a:r>
              <a:rPr lang="" altLang="en-US" sz="1800"/>
              <a:t>                         rH(xt, ut R, ut H) = θTφ(xt, ut R, ut H)</a:t>
            </a:r>
            <a:endParaRPr lang="" altLang="en-US" sz="1800"/>
          </a:p>
          <a:p>
            <a:pPr lvl="0">
              <a:lnSpc>
                <a:spcPct val="140000"/>
              </a:lnSpc>
            </a:pPr>
            <a:r>
              <a:rPr lang="" altLang="en-US"/>
              <a:t>并假设他车是基于最优化得到的结果</a:t>
            </a:r>
            <a:endParaRPr lang="" altLang="en-US"/>
          </a:p>
          <a:p>
            <a:pPr lvl="0">
              <a:lnSpc>
                <a:spcPct val="140000"/>
              </a:lnSpc>
            </a:pPr>
            <a:endParaRPr lang="" altLang="en-US"/>
          </a:p>
        </p:txBody>
      </p:sp>
      <p:pic>
        <p:nvPicPr>
          <p:cNvPr id="4" name="Picture 3" descr="假设"/>
          <p:cNvPicPr>
            <a:picLocks noChangeAspect="1"/>
          </p:cNvPicPr>
          <p:nvPr/>
        </p:nvPicPr>
        <p:blipFill>
          <a:blip r:embed="rId1"/>
          <a:srcRect l="43538" t="43185" r="33746" b="48874"/>
          <a:stretch>
            <a:fillRect/>
          </a:stretch>
        </p:blipFill>
        <p:spPr>
          <a:xfrm>
            <a:off x="1947545" y="4690745"/>
            <a:ext cx="4591050" cy="913765"/>
          </a:xfrm>
          <a:prstGeom prst="rect">
            <a:avLst/>
          </a:prstGeom>
        </p:spPr>
      </p:pic>
      <p:pic>
        <p:nvPicPr>
          <p:cNvPr id="5" name="Picture 4" descr="假设"/>
          <p:cNvPicPr>
            <a:picLocks noChangeAspect="1"/>
          </p:cNvPicPr>
          <p:nvPr/>
        </p:nvPicPr>
        <p:blipFill>
          <a:blip r:embed="rId1"/>
          <a:srcRect l="45047" t="19740" r="34497" b="71942"/>
          <a:stretch>
            <a:fillRect/>
          </a:stretch>
        </p:blipFill>
        <p:spPr>
          <a:xfrm>
            <a:off x="2056765" y="3669665"/>
            <a:ext cx="4006215" cy="9277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96645" y="5831205"/>
            <a:ext cx="10607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为了解决连续空间，连续动作，采用了</a:t>
            </a:r>
            <a:r>
              <a:rPr lang="en-US"/>
              <a:t>Continuous Inverse Optimal Control with Locally Optimal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19-03-16 16-40-20"/>
          <p:cNvPicPr>
            <a:picLocks noChangeAspect="1"/>
          </p:cNvPicPr>
          <p:nvPr/>
        </p:nvPicPr>
        <p:blipFill>
          <a:blip r:embed="rId1"/>
          <a:srcRect l="38374" t="15005" r="27609" b="58512"/>
          <a:stretch>
            <a:fillRect/>
          </a:stretch>
        </p:blipFill>
        <p:spPr>
          <a:xfrm>
            <a:off x="1362710" y="1189990"/>
            <a:ext cx="6052185" cy="26822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0" y="4142740"/>
            <a:ext cx="85121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/>
              <a:t>目标不同，对应的奖励函数的系数也是不同的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当想要实现特定功能的时候，选择不同的奖励函数，去优化不同的系数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热点图显示的是希望实现某一特定功能的时候，周边区域奖励值的分布</a:t>
            </a:r>
            <a:endParaRPr lang="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90" y="4164330"/>
            <a:ext cx="11337925" cy="2164715"/>
          </a:xfrm>
        </p:spPr>
        <p:txBody>
          <a:bodyPr/>
          <a:p>
            <a:pPr lvl="0">
              <a:lnSpc>
                <a:spcPct val="140000"/>
              </a:lnSpc>
            </a:pPr>
            <a:r>
              <a:rPr lang="" altLang="en-US" sz="2400"/>
              <a:t>影响驾驶员左转向，右转向，让驾驶员在十字路口优先通行</a:t>
            </a:r>
            <a:endParaRPr lang="" altLang="en-US" sz="2400"/>
          </a:p>
          <a:p>
            <a:pPr lvl="0">
              <a:lnSpc>
                <a:spcPct val="140000"/>
              </a:lnSpc>
            </a:pPr>
            <a:r>
              <a:rPr lang="" altLang="en-US" sz="2400"/>
              <a:t>Rcontrol + Raffect.</a:t>
            </a:r>
            <a:endParaRPr lang="" altLang="en-US" sz="2400"/>
          </a:p>
          <a:p>
            <a:pPr lvl="0">
              <a:lnSpc>
                <a:spcPct val="140000"/>
              </a:lnSpc>
            </a:pPr>
            <a:r>
              <a:rPr lang="" altLang="en-US" sz="2400"/>
              <a:t>其中control和壁障和时间效率有关，affect他车的位置信息，速度得到的奖励值</a:t>
            </a:r>
            <a:endParaRPr lang="" altLang="en-US" sz="2400"/>
          </a:p>
        </p:txBody>
      </p:sp>
      <p:pic>
        <p:nvPicPr>
          <p:cNvPr id="2" name="Picture 1" descr="leftand right"/>
          <p:cNvPicPr>
            <a:picLocks noChangeAspect="1"/>
          </p:cNvPicPr>
          <p:nvPr/>
        </p:nvPicPr>
        <p:blipFill>
          <a:blip r:embed="rId1"/>
          <a:srcRect l="5316" t="22003" r="29339" b="30154"/>
          <a:stretch>
            <a:fillRect/>
          </a:stretch>
        </p:blipFill>
        <p:spPr>
          <a:xfrm>
            <a:off x="758190" y="673100"/>
            <a:ext cx="8065770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7675"/>
            <a:ext cx="10515600" cy="4351338"/>
          </a:xfrm>
        </p:spPr>
        <p:txBody>
          <a:bodyPr/>
          <a:p>
            <a:pPr lvl="0">
              <a:lnSpc>
                <a:spcPct val="140000"/>
              </a:lnSpc>
            </a:pPr>
            <a:r>
              <a:rPr lang="en-US" altLang="en-US"/>
              <a:t>tanh(yH - y0)</a:t>
            </a:r>
            <a:r>
              <a:rPr lang="" altLang="en-US"/>
              <a:t>：用于避免两车距离过近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" altLang="en-US"/>
              <a:t>加速度a</a:t>
            </a:r>
            <a:endParaRPr lang="" altLang="en-US"/>
          </a:p>
          <a:p>
            <a:pPr lvl="0">
              <a:lnSpc>
                <a:spcPct val="140000"/>
              </a:lnSpc>
            </a:pPr>
            <a:r>
              <a:rPr lang="en-US" altLang="en-US">
                <a:sym typeface="+mn-ea"/>
              </a:rPr>
              <a:t>Raffect</a:t>
            </a:r>
            <a:r>
              <a:rPr lang="" altLang="en-US">
                <a:sym typeface="+mn-ea"/>
              </a:rPr>
              <a:t>=</a:t>
            </a:r>
            <a:r>
              <a:rPr lang="en-US" altLang="en-US">
                <a:sym typeface="+mn-ea"/>
              </a:rPr>
              <a:t>a</a:t>
            </a:r>
            <a:r>
              <a:rPr lang="" altLang="en-US">
                <a:sym typeface="+mn-ea"/>
              </a:rPr>
              <a:t>'</a:t>
            </a:r>
            <a:r>
              <a:rPr lang="" altLang="en-US">
                <a:sym typeface="+mn-ea"/>
              </a:rPr>
              <a:t>+</a:t>
            </a:r>
            <a:r>
              <a:rPr lang="en-US" altLang="en-US">
                <a:sym typeface="+mn-ea"/>
              </a:rPr>
              <a:t>tanh(yH - y0)</a:t>
            </a:r>
            <a:br>
              <a:rPr lang="" altLang="en-US"/>
            </a:br>
            <a:endParaRPr lang="" altLang="en-US"/>
          </a:p>
          <a:p>
            <a:pPr lvl="0">
              <a:lnSpc>
                <a:spcPct val="140000"/>
              </a:lnSpc>
            </a:pPr>
            <a:endParaRPr lang="" altLang="en-US"/>
          </a:p>
          <a:p>
            <a:pPr lvl="0">
              <a:lnSpc>
                <a:spcPct val="140000"/>
              </a:lnSpc>
            </a:pPr>
            <a:endParaRPr lang="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38200" y="1056640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/>
              <a:t>十字交叉路口的奖励函数设计</a:t>
            </a:r>
            <a:endParaRPr lang="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>
            <a:normAutofit lnSpcReduction="20000"/>
          </a:bodyPr>
          <a:p>
            <a:pPr lvl="0">
              <a:lnSpc>
                <a:spcPct val="140000"/>
              </a:lnSpc>
            </a:pPr>
            <a:r>
              <a:rPr lang=""/>
              <a:t>召集了8男2女，所有的驾驶员都拥有超过2年的驾驶经验，在仿真模拟器上做的实验</a:t>
            </a:r>
            <a:endParaRPr lang=""/>
          </a:p>
          <a:p>
            <a:pPr lvl="0">
              <a:lnSpc>
                <a:spcPct val="140000"/>
              </a:lnSpc>
            </a:pPr>
            <a:r>
              <a:rPr lang=""/>
              <a:t>输入量：rH(xt, ut R, ut H) = θTφ(xt, ut R, ut H) </a:t>
            </a:r>
            <a:endParaRPr lang=""/>
          </a:p>
          <a:p>
            <a:pPr marL="0" lvl="0" indent="0">
              <a:lnSpc>
                <a:spcPct val="140000"/>
              </a:lnSpc>
              <a:buNone/>
            </a:pPr>
            <a:r>
              <a:rPr lang=""/>
              <a:t>                状态  本车动作 他车动作</a:t>
            </a:r>
            <a:endParaRPr lang=""/>
          </a:p>
          <a:p>
            <a:pPr marL="0" lvl="0" indent="0">
              <a:lnSpc>
                <a:spcPct val="140000"/>
              </a:lnSpc>
              <a:buNone/>
            </a:pPr>
            <a:r>
              <a:rPr lang=""/>
              <a:t>   输出量：本车位置，速度，航线偏角</a:t>
            </a:r>
            <a:endParaRPr lang=""/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en-US">
                <a:sym typeface="+mn-ea"/>
              </a:rPr>
              <a:t>效果：每步0.3 s 时间窗 N = 5 （2.3 GHz Intel Core i7 processor with 16 GB RAM）</a:t>
            </a:r>
            <a:endParaRPr lang="en-US"/>
          </a:p>
          <a:p>
            <a:pPr lvl="0">
              <a:lnSpc>
                <a:spcPct val="140000"/>
              </a:lnSpc>
            </a:pPr>
            <a:endParaRPr lang=""/>
          </a:p>
          <a:p>
            <a:pPr lvl="0">
              <a:lnSpc>
                <a:spcPct val="140000"/>
              </a:lnSpc>
            </a:pPr>
            <a:endParaRPr lang=""/>
          </a:p>
          <a:p>
            <a:pPr lvl="0">
              <a:lnSpc>
                <a:spcPct val="140000"/>
              </a:lnSpc>
            </a:pP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Presentation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Calibri</vt:lpstr>
      <vt:lpstr>微软雅黑</vt:lpstr>
      <vt:lpstr>AR PL UKai CN</vt:lpstr>
      <vt:lpstr>Abyssinica SIL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创新点分析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Autonomous Cars that Leverage Effects on Human Actions</dc:title>
  <dc:creator>cyq</dc:creator>
  <cp:lastModifiedBy>cyq</cp:lastModifiedBy>
  <cp:revision>1</cp:revision>
  <dcterms:created xsi:type="dcterms:W3CDTF">2019-03-16T11:01:27Z</dcterms:created>
  <dcterms:modified xsi:type="dcterms:W3CDTF">2019-03-16T11:01:27Z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