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66" r:id="rId1"/>
    <p:sldMasterId id="214748367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12" autoAdjust="0"/>
  </p:normalViewPr>
  <p:slideViewPr>
    <p:cSldViewPr snapToGrid="0" snapToObjects="1">
      <p:cViewPr varScale="1">
        <p:scale>
          <a:sx n="83" d="100"/>
          <a:sy n="83" d="100"/>
        </p:scale>
        <p:origin x="686" y="-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B6B14-1C56-4E80-A051-60DD9CB38603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A5C4-2375-4D8D-B17A-D6507E9E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2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DF53-110C-4813-9025-BE190C5E432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672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1418" y="1316393"/>
            <a:ext cx="9596581" cy="1357674"/>
          </a:xfrm>
        </p:spPr>
        <p:txBody>
          <a:bodyPr/>
          <a:lstStyle/>
          <a:p>
            <a:r>
              <a:rPr lang="en-US" altLang="zh-CN" sz="4400" dirty="0"/>
              <a:t>Transferring Autonomous Driving Knowledge on Simulated and Real Intersections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797649" y="3415189"/>
            <a:ext cx="8288459" cy="1489320"/>
          </a:xfrm>
        </p:spPr>
        <p:txBody>
          <a:bodyPr/>
          <a:lstStyle/>
          <a:p>
            <a:r>
              <a:rPr lang="en-GB" altLang="zh-CN" sz="1400" b="1" dirty="0" err="1"/>
              <a:t>Isele</a:t>
            </a:r>
            <a:r>
              <a:rPr lang="en-GB" altLang="zh-CN" sz="1400" b="1" dirty="0"/>
              <a:t>, </a:t>
            </a:r>
            <a:r>
              <a:rPr lang="en-GB" altLang="zh-CN" sz="1400" b="1" dirty="0" smtClean="0"/>
              <a:t>David, </a:t>
            </a:r>
            <a:r>
              <a:rPr lang="en-GB" altLang="zh-CN" sz="1400" b="1" dirty="0" err="1" smtClean="0"/>
              <a:t>Cosgun</a:t>
            </a:r>
            <a:r>
              <a:rPr lang="en-GB" altLang="zh-CN" sz="1400" b="1" dirty="0"/>
              <a:t>, </a:t>
            </a:r>
            <a:r>
              <a:rPr lang="en-GB" altLang="zh-CN" sz="1400" b="1" dirty="0" err="1" smtClean="0"/>
              <a:t>Akansel</a:t>
            </a:r>
            <a:endParaRPr lang="en-GB" altLang="zh-CN" sz="1400" b="1" dirty="0" smtClean="0"/>
          </a:p>
          <a:p>
            <a:endParaRPr lang="en-GB" altLang="zh-CN" sz="1400" b="1" dirty="0"/>
          </a:p>
          <a:p>
            <a:r>
              <a:rPr lang="en-US" altLang="zh-CN" sz="1400" b="1" dirty="0"/>
              <a:t>A Reinforcement Learning </a:t>
            </a:r>
            <a:r>
              <a:rPr lang="en-US" altLang="zh-CN" sz="1400" b="1" dirty="0" err="1"/>
              <a:t>Ap</a:t>
            </a:r>
            <a:r>
              <a:rPr lang="en-US" altLang="zh-CN" sz="1400" b="1" dirty="0"/>
              <a:t>- </a:t>
            </a:r>
            <a:r>
              <a:rPr lang="en-US" altLang="zh-CN" sz="1400" b="1" dirty="0" err="1"/>
              <a:t>proach</a:t>
            </a:r>
            <a:r>
              <a:rPr lang="en-US" altLang="zh-CN" sz="1400" b="1" dirty="0"/>
              <a:t> Workshop @ICML, Sydney, Australia, 2017.</a:t>
            </a:r>
            <a:endParaRPr lang="zh-CN" altLang="en-US" sz="1400" b="1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214209" y="5142246"/>
            <a:ext cx="8288459" cy="944373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/>
              <a:t>汇报人：李子睿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2019.03.02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406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与现有工作结合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8240" y="1991360"/>
            <a:ext cx="9489440" cy="23329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2800" b="1" dirty="0" smtClean="0"/>
              <a:t>SAIC</a:t>
            </a:r>
            <a:r>
              <a:rPr lang="zh-CN" altLang="en-US" sz="2800" b="1" dirty="0" smtClean="0"/>
              <a:t>的数据采集方式可以从俯视和主车两个层面对交叉路口进行表述。</a:t>
            </a:r>
            <a:endParaRPr lang="en-US" altLang="zh-CN" sz="28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800" b="1" dirty="0" smtClean="0"/>
              <a:t>驾驶员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路口类型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任务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仿真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真实：更广泛类型的迁移。</a:t>
            </a:r>
            <a:endParaRPr lang="en-US" altLang="zh-CN" sz="28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800" b="1" dirty="0" smtClean="0"/>
              <a:t>迁移算法本身是否可以有改进。</a:t>
            </a:r>
          </a:p>
        </p:txBody>
      </p:sp>
    </p:spTree>
    <p:extLst>
      <p:ext uri="{BB962C8B-B14F-4D97-AF65-F5344CB8AC3E}">
        <p14:creationId xmlns:p14="http://schemas.microsoft.com/office/powerpoint/2010/main" val="9961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研究背景（研究目的和出发点）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135832" y="1810327"/>
            <a:ext cx="8079586" cy="23329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800" dirty="0" smtClean="0"/>
              <a:t>预训练的模型难以实现在不同交叉路口之间的迁移。</a:t>
            </a:r>
            <a:endParaRPr lang="en-US" altLang="zh-CN" sz="28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800" dirty="0" smtClean="0"/>
              <a:t>重新在新的场景中训练模型费时费力。</a:t>
            </a:r>
            <a:endParaRPr lang="en-US" altLang="zh-CN" sz="28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800" dirty="0" smtClean="0"/>
              <a:t>在真实工况中中数据量的获取存在高成本问题。</a:t>
            </a:r>
          </a:p>
        </p:txBody>
      </p:sp>
    </p:spTree>
    <p:extLst>
      <p:ext uri="{BB962C8B-B14F-4D97-AF65-F5344CB8AC3E}">
        <p14:creationId xmlns:p14="http://schemas.microsoft.com/office/powerpoint/2010/main" val="19802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791855" y="2133599"/>
            <a:ext cx="9134764" cy="177279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130000"/>
              </a:lnSpc>
              <a:buAutoNum type="arabicPeriod"/>
              <a:defRPr sz="2800"/>
            </a:lvl1pPr>
          </a:lstStyle>
          <a:p>
            <a:r>
              <a:rPr lang="zh-CN" altLang="en-US" dirty="0"/>
              <a:t>修改目标函数，形成新的自适应的目标函数。</a:t>
            </a:r>
            <a:endParaRPr lang="en-US" altLang="zh-CN" dirty="0"/>
          </a:p>
          <a:p>
            <a:r>
              <a:rPr lang="zh-CN" altLang="en-US" dirty="0"/>
              <a:t>形成统一的迁移学习框架</a:t>
            </a:r>
            <a:endParaRPr lang="en-US" altLang="zh-CN" dirty="0"/>
          </a:p>
          <a:p>
            <a:r>
              <a:rPr lang="zh-CN" altLang="en-US" dirty="0"/>
              <a:t>对于机器人的研究开始转向从仿真到实车的迁移学习</a:t>
            </a:r>
          </a:p>
        </p:txBody>
      </p:sp>
    </p:spTree>
    <p:extLst>
      <p:ext uri="{BB962C8B-B14F-4D97-AF65-F5344CB8AC3E}">
        <p14:creationId xmlns:p14="http://schemas.microsoft.com/office/powerpoint/2010/main" val="22104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5540767" cy="405376"/>
          </a:xfrm>
        </p:spPr>
        <p:txBody>
          <a:bodyPr/>
          <a:lstStyle/>
          <a:p>
            <a:r>
              <a:rPr lang="zh-CN" altLang="en-US" dirty="0" smtClean="0"/>
              <a:t>用于解决交叉路口问题的深度强化学习 （</a:t>
            </a:r>
            <a:r>
              <a:rPr lang="en-US" altLang="zh-CN" dirty="0" smtClean="0"/>
              <a:t>DQN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17964" y="1200727"/>
            <a:ext cx="9661236" cy="457356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130000"/>
              </a:lnSpc>
              <a:buAutoNum type="arabicPeriod"/>
              <a:defRPr sz="2800"/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深度强化学习的损失函数没有特别的定义。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原本的深度强化学习框架可以参考这两个论文（这个团队的前期成果）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Navigating Occluded Intersections with Autonomous Vehicles using Deep Reinforcement Learning</a:t>
            </a:r>
          </a:p>
          <a:p>
            <a:pPr marL="0" indent="0">
              <a:buNone/>
            </a:pPr>
            <a:endParaRPr lang="en-US" altLang="zh-CN" i="1" dirty="0" smtClean="0"/>
          </a:p>
          <a:p>
            <a:pPr marL="0" indent="0">
              <a:buNone/>
            </a:pPr>
            <a:r>
              <a:rPr lang="en-US" altLang="zh-CN" i="1" dirty="0" smtClean="0"/>
              <a:t>To </a:t>
            </a:r>
            <a:r>
              <a:rPr lang="en-US" altLang="zh-CN" i="1" dirty="0"/>
              <a:t>Go or Not to Go: A Case for Q-Learning at </a:t>
            </a:r>
            <a:r>
              <a:rPr lang="en-US" altLang="zh-CN" i="1" dirty="0" err="1"/>
              <a:t>Unsignalized</a:t>
            </a:r>
            <a:r>
              <a:rPr lang="en-US" altLang="zh-CN" i="1" dirty="0"/>
              <a:t> Intersections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266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192215" y="551508"/>
            <a:ext cx="3401344" cy="672000"/>
          </a:xfrm>
        </p:spPr>
        <p:txBody>
          <a:bodyPr/>
          <a:lstStyle/>
          <a:p>
            <a:r>
              <a:rPr lang="en-US" altLang="zh-CN" sz="2800" dirty="0"/>
              <a:t>1. Direct </a:t>
            </a:r>
            <a:r>
              <a:rPr lang="en-US" altLang="zh-CN" sz="2800" dirty="0" smtClean="0"/>
              <a:t>Copy</a:t>
            </a:r>
            <a:endParaRPr lang="en-US" altLang="zh-CN" sz="2800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3192215" y="1580848"/>
            <a:ext cx="3401344" cy="405376"/>
          </a:xfrm>
          <a:prstGeom prst="rect">
            <a:avLst/>
          </a:prstGeom>
        </p:spPr>
        <p:txBody>
          <a:bodyPr anchor="t"/>
          <a:lstStyle>
            <a:lvl1pPr indent="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2. Fine-Tuning</a:t>
            </a:r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3192215" y="2535324"/>
            <a:ext cx="3401344" cy="8727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3. </a:t>
            </a:r>
            <a:r>
              <a:rPr lang="en-GB" altLang="zh-CN" sz="2800" dirty="0"/>
              <a:t>Reverse Transfer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3408061"/>
            <a:ext cx="10158268" cy="2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5152840" cy="405376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初值的影响（验证性实验）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425892"/>
            <a:ext cx="11972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 smtClean="0"/>
              <a:t>实验</a:t>
            </a:r>
            <a:r>
              <a:rPr lang="en-US" altLang="zh-CN" sz="2400" dirty="0" smtClean="0"/>
              <a:t>1----DC/Rev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60" y="1941945"/>
            <a:ext cx="52673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 smtClean="0"/>
              <a:t>实验</a:t>
            </a:r>
            <a:r>
              <a:rPr lang="en-US" altLang="zh-CN" sz="2400" dirty="0" smtClean="0"/>
              <a:t>2—Fine Turning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651" y="1781175"/>
            <a:ext cx="4543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6240" y="1107440"/>
            <a:ext cx="8392160" cy="3405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400" b="1" dirty="0" smtClean="0"/>
              <a:t>这</a:t>
            </a:r>
            <a:r>
              <a:rPr lang="zh-CN" altLang="en-US" sz="2400" b="1" dirty="0"/>
              <a:t>篇</a:t>
            </a:r>
            <a:r>
              <a:rPr lang="zh-CN" altLang="en-US" sz="2400" b="1" dirty="0" smtClean="0"/>
              <a:t>论文本质上是从宏观角度对交叉路口行为进行表述，建立在</a:t>
            </a:r>
            <a:r>
              <a:rPr lang="en-US" altLang="zh-CN" sz="2400" b="1" dirty="0" smtClean="0"/>
              <a:t>V2V</a:t>
            </a:r>
            <a:r>
              <a:rPr lang="zh-CN" altLang="en-US" sz="2400" b="1" dirty="0" smtClean="0"/>
              <a:t>的基础之上。</a:t>
            </a:r>
            <a:endParaRPr lang="en-US" altLang="zh-CN" sz="24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400" b="1" dirty="0" smtClean="0"/>
              <a:t>没有引入本车的感知极限。</a:t>
            </a:r>
            <a:endParaRPr lang="en-US" altLang="zh-CN" sz="24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400" b="1" dirty="0" smtClean="0"/>
              <a:t>没有从主车角度考虑车辆动力学，已经车辆控制的特性，现在本文的做法相当于是走迷宫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下棋的方法。</a:t>
            </a:r>
            <a:endParaRPr lang="en-US" altLang="zh-CN" sz="24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400" b="1" dirty="0" smtClean="0"/>
              <a:t>由于没有从主车主视角考虑问题，导致没能将驾驶员的经验进行表述。</a:t>
            </a:r>
          </a:p>
        </p:txBody>
      </p:sp>
    </p:spTree>
    <p:extLst>
      <p:ext uri="{BB962C8B-B14F-4D97-AF65-F5344CB8AC3E}">
        <p14:creationId xmlns:p14="http://schemas.microsoft.com/office/powerpoint/2010/main" val="30316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9114</TotalTime>
  <Words>344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李 子睿</cp:lastModifiedBy>
  <cp:revision>377</cp:revision>
  <dcterms:created xsi:type="dcterms:W3CDTF">2015-08-18T02:51:41Z</dcterms:created>
  <dcterms:modified xsi:type="dcterms:W3CDTF">2019-03-02T07:38:38Z</dcterms:modified>
</cp:coreProperties>
</file>