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7" r:id="rId2"/>
    <p:sldId id="256" r:id="rId3"/>
    <p:sldId id="257" r:id="rId4"/>
    <p:sldId id="258" r:id="rId5"/>
    <p:sldId id="259" r:id="rId6"/>
    <p:sldId id="260" r:id="rId7"/>
    <p:sldId id="261" r:id="rId8"/>
    <p:sldId id="265" r:id="rId9"/>
    <p:sldId id="266" r:id="rId10"/>
    <p:sldId id="262" r:id="rId11"/>
    <p:sldId id="263"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子睿" initials="李" lastIdx="0" clrIdx="0">
    <p:extLst>
      <p:ext uri="{19B8F6BF-5375-455C-9EA6-DF929625EA0E}">
        <p15:presenceInfo xmlns:p15="http://schemas.microsoft.com/office/powerpoint/2012/main" userId="d78444fe63c9a5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6288F-FD63-4254-AA03-6B3DC2199B4F}" type="datetimeFigureOut">
              <a:rPr lang="zh-CN" altLang="en-US" smtClean="0"/>
              <a:t>2019/1/16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91B00-DCA7-4A2E-907B-E0F1E66BC439}" type="slidenum">
              <a:rPr lang="zh-CN" altLang="en-US" smtClean="0"/>
              <a:t>‹#›</a:t>
            </a:fld>
            <a:endParaRPr lang="zh-CN" altLang="en-US"/>
          </a:p>
        </p:txBody>
      </p:sp>
    </p:spTree>
    <p:extLst>
      <p:ext uri="{BB962C8B-B14F-4D97-AF65-F5344CB8AC3E}">
        <p14:creationId xmlns:p14="http://schemas.microsoft.com/office/powerpoint/2010/main" val="1969593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391B00-DCA7-4A2E-907B-E0F1E66BC439}" type="slidenum">
              <a:rPr lang="zh-CN" altLang="en-US" smtClean="0"/>
              <a:t>2</a:t>
            </a:fld>
            <a:endParaRPr lang="zh-CN" altLang="en-US"/>
          </a:p>
        </p:txBody>
      </p:sp>
    </p:spTree>
    <p:extLst>
      <p:ext uri="{BB962C8B-B14F-4D97-AF65-F5344CB8AC3E}">
        <p14:creationId xmlns:p14="http://schemas.microsoft.com/office/powerpoint/2010/main" val="326413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276790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206932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69009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22599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257454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213236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270549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301853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411822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354921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344EFF7-5235-42D5-8D1B-90763DF2A439}"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181416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4EFF7-5235-42D5-8D1B-90763DF2A439}" type="datetimeFigureOut">
              <a:rPr lang="zh-CN" altLang="en-US" smtClean="0"/>
              <a:t>2019/1/16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FA5C0-7115-4DDA-A33D-43E69E922B11}" type="slidenum">
              <a:rPr lang="zh-CN" altLang="en-US" smtClean="0"/>
              <a:t>‹#›</a:t>
            </a:fld>
            <a:endParaRPr lang="zh-CN" altLang="en-US"/>
          </a:p>
        </p:txBody>
      </p:sp>
    </p:spTree>
    <p:extLst>
      <p:ext uri="{BB962C8B-B14F-4D97-AF65-F5344CB8AC3E}">
        <p14:creationId xmlns:p14="http://schemas.microsoft.com/office/powerpoint/2010/main" val="311950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0109" y="854509"/>
            <a:ext cx="9144000" cy="2387600"/>
          </a:xfrm>
        </p:spPr>
        <p:txBody>
          <a:bodyPr>
            <a:noAutofit/>
          </a:bodyPr>
          <a:lstStyle/>
          <a:p>
            <a:r>
              <a:rPr lang="en-US" altLang="zh-CN" sz="3600" dirty="0">
                <a:solidFill>
                  <a:srgbClr val="FF0000"/>
                </a:solidFill>
              </a:rPr>
              <a:t>Zero-shot</a:t>
            </a:r>
            <a:r>
              <a:rPr lang="en-US" altLang="zh-CN" sz="3600" dirty="0"/>
              <a:t> Deep Reinforcement Learning Driving </a:t>
            </a:r>
            <a:r>
              <a:rPr lang="en-US" altLang="zh-CN" sz="3600" dirty="0">
                <a:solidFill>
                  <a:srgbClr val="FF0000"/>
                </a:solidFill>
              </a:rPr>
              <a:t>Policy Transfer </a:t>
            </a:r>
            <a:r>
              <a:rPr lang="en-US" altLang="zh-CN" sz="3600" dirty="0"/>
              <a:t>for Autonomous Vehicles based on Robust Control</a:t>
            </a:r>
            <a:endParaRPr lang="zh-CN" altLang="en-US" sz="3600" dirty="0"/>
          </a:p>
        </p:txBody>
      </p:sp>
      <p:sp>
        <p:nvSpPr>
          <p:cNvPr id="3" name="副标题 2"/>
          <p:cNvSpPr>
            <a:spLocks noGrp="1"/>
          </p:cNvSpPr>
          <p:nvPr>
            <p:ph type="subTitle" idx="1"/>
          </p:nvPr>
        </p:nvSpPr>
        <p:spPr/>
        <p:txBody>
          <a:bodyPr/>
          <a:lstStyle/>
          <a:p>
            <a:r>
              <a:rPr lang="en-GB" altLang="zh-CN" dirty="0"/>
              <a:t>Xu, </a:t>
            </a:r>
            <a:r>
              <a:rPr lang="en-GB" altLang="zh-CN" dirty="0" err="1"/>
              <a:t>Zhuo</a:t>
            </a:r>
            <a:endParaRPr lang="en-GB" altLang="zh-CN" dirty="0"/>
          </a:p>
          <a:p>
            <a:r>
              <a:rPr lang="en-GB" altLang="zh-CN" dirty="0"/>
              <a:t>Tang, Chen</a:t>
            </a:r>
          </a:p>
          <a:p>
            <a:r>
              <a:rPr lang="en-GB" altLang="zh-CN" b="1" dirty="0" err="1"/>
              <a:t>Tomizuka</a:t>
            </a:r>
            <a:r>
              <a:rPr lang="en-GB" altLang="zh-CN" b="1" dirty="0"/>
              <a:t>, Masayoshi</a:t>
            </a:r>
            <a:endParaRPr lang="zh-CN" altLang="en-US" b="1" dirty="0"/>
          </a:p>
        </p:txBody>
      </p:sp>
    </p:spTree>
    <p:extLst>
      <p:ext uri="{BB962C8B-B14F-4D97-AF65-F5344CB8AC3E}">
        <p14:creationId xmlns:p14="http://schemas.microsoft.com/office/powerpoint/2010/main" val="3014168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564" y="720436"/>
            <a:ext cx="3066472" cy="369332"/>
          </a:xfrm>
          <a:prstGeom prst="rect">
            <a:avLst/>
          </a:prstGeom>
          <a:noFill/>
        </p:spPr>
        <p:txBody>
          <a:bodyPr wrap="square" rtlCol="0">
            <a:spAutoFit/>
          </a:bodyPr>
          <a:lstStyle/>
          <a:p>
            <a:r>
              <a:rPr lang="zh-CN" altLang="en-US" dirty="0" smtClean="0"/>
              <a:t>方法</a:t>
            </a:r>
            <a:r>
              <a:rPr lang="en-US" altLang="zh-CN" dirty="0" smtClean="0"/>
              <a:t>3 </a:t>
            </a:r>
            <a:r>
              <a:rPr lang="zh-CN" altLang="en-US" dirty="0" smtClean="0"/>
              <a:t>（</a:t>
            </a:r>
            <a:r>
              <a:rPr lang="en-US" altLang="zh-CN" dirty="0" smtClean="0"/>
              <a:t>RC-RL</a:t>
            </a:r>
            <a:r>
              <a:rPr lang="zh-CN" altLang="en-US" dirty="0" smtClean="0"/>
              <a:t>）</a:t>
            </a:r>
            <a:endParaRPr lang="zh-CN" altLang="en-US" dirty="0"/>
          </a:p>
        </p:txBody>
      </p:sp>
      <p:pic>
        <p:nvPicPr>
          <p:cNvPr id="2" name="图片 1"/>
          <p:cNvPicPr>
            <a:picLocks noChangeAspect="1"/>
          </p:cNvPicPr>
          <p:nvPr/>
        </p:nvPicPr>
        <p:blipFill>
          <a:blip r:embed="rId2"/>
          <a:stretch>
            <a:fillRect/>
          </a:stretch>
        </p:blipFill>
        <p:spPr>
          <a:xfrm>
            <a:off x="803564" y="1187016"/>
            <a:ext cx="5534025" cy="3800475"/>
          </a:xfrm>
          <a:prstGeom prst="rect">
            <a:avLst/>
          </a:prstGeom>
        </p:spPr>
      </p:pic>
      <p:pic>
        <p:nvPicPr>
          <p:cNvPr id="3" name="图片 2"/>
          <p:cNvPicPr>
            <a:picLocks noChangeAspect="1"/>
          </p:cNvPicPr>
          <p:nvPr/>
        </p:nvPicPr>
        <p:blipFill>
          <a:blip r:embed="rId3"/>
          <a:stretch>
            <a:fillRect/>
          </a:stretch>
        </p:blipFill>
        <p:spPr>
          <a:xfrm>
            <a:off x="7444508" y="720436"/>
            <a:ext cx="3485573" cy="5545901"/>
          </a:xfrm>
          <a:prstGeom prst="rect">
            <a:avLst/>
          </a:prstGeom>
        </p:spPr>
      </p:pic>
    </p:spTree>
    <p:extLst>
      <p:ext uri="{BB962C8B-B14F-4D97-AF65-F5344CB8AC3E}">
        <p14:creationId xmlns:p14="http://schemas.microsoft.com/office/powerpoint/2010/main" val="158681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564" y="720436"/>
            <a:ext cx="3066472" cy="369332"/>
          </a:xfrm>
          <a:prstGeom prst="rect">
            <a:avLst/>
          </a:prstGeom>
          <a:noFill/>
        </p:spPr>
        <p:txBody>
          <a:bodyPr wrap="square" rtlCol="0">
            <a:spAutoFit/>
          </a:bodyPr>
          <a:lstStyle/>
          <a:p>
            <a:r>
              <a:rPr lang="zh-CN" altLang="en-US" dirty="0" smtClean="0"/>
              <a:t>本文贡献</a:t>
            </a:r>
            <a:endParaRPr lang="zh-CN" altLang="en-US" dirty="0"/>
          </a:p>
        </p:txBody>
      </p:sp>
      <p:sp>
        <p:nvSpPr>
          <p:cNvPr id="2" name="文本框 1"/>
          <p:cNvSpPr txBox="1"/>
          <p:nvPr/>
        </p:nvSpPr>
        <p:spPr>
          <a:xfrm>
            <a:off x="803564" y="1967346"/>
            <a:ext cx="8617527" cy="646331"/>
          </a:xfrm>
          <a:prstGeom prst="rect">
            <a:avLst/>
          </a:prstGeom>
          <a:noFill/>
        </p:spPr>
        <p:txBody>
          <a:bodyPr wrap="square" rtlCol="0">
            <a:spAutoFit/>
          </a:bodyPr>
          <a:lstStyle/>
          <a:p>
            <a:r>
              <a:rPr lang="en-US" altLang="zh-CN" dirty="0" smtClean="0"/>
              <a:t>Source domain</a:t>
            </a:r>
            <a:r>
              <a:rPr lang="zh-CN" altLang="en-US" dirty="0" smtClean="0"/>
              <a:t>中训练得到的强化学习模型用于提供参考轨迹，在</a:t>
            </a:r>
            <a:r>
              <a:rPr lang="en-US" altLang="zh-CN" dirty="0" smtClean="0"/>
              <a:t>target domain</a:t>
            </a:r>
            <a:r>
              <a:rPr lang="zh-CN" altLang="en-US" dirty="0" smtClean="0"/>
              <a:t>中利用控制器进行跟踪，并通过整体上的反馈对</a:t>
            </a:r>
            <a:r>
              <a:rPr lang="en-US" altLang="zh-CN" dirty="0" smtClean="0"/>
              <a:t>Policy</a:t>
            </a:r>
            <a:r>
              <a:rPr lang="zh-CN" altLang="en-US" dirty="0" smtClean="0"/>
              <a:t>进行更新。</a:t>
            </a:r>
            <a:endParaRPr lang="zh-CN" altLang="en-US" dirty="0"/>
          </a:p>
        </p:txBody>
      </p:sp>
    </p:spTree>
    <p:extLst>
      <p:ext uri="{BB962C8B-B14F-4D97-AF65-F5344CB8AC3E}">
        <p14:creationId xmlns:p14="http://schemas.microsoft.com/office/powerpoint/2010/main" val="338699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564" y="720436"/>
            <a:ext cx="3066472" cy="369332"/>
          </a:xfrm>
          <a:prstGeom prst="rect">
            <a:avLst/>
          </a:prstGeom>
          <a:noFill/>
        </p:spPr>
        <p:txBody>
          <a:bodyPr wrap="square" rtlCol="0">
            <a:spAutoFit/>
          </a:bodyPr>
          <a:lstStyle/>
          <a:p>
            <a:r>
              <a:rPr lang="zh-CN" altLang="en-US" dirty="0" smtClean="0"/>
              <a:t>个人理解</a:t>
            </a:r>
            <a:r>
              <a:rPr lang="en-US" altLang="zh-CN" dirty="0" smtClean="0"/>
              <a:t>&amp;</a:t>
            </a:r>
            <a:r>
              <a:rPr lang="zh-CN" altLang="en-US" dirty="0" smtClean="0"/>
              <a:t>结合</a:t>
            </a:r>
            <a:r>
              <a:rPr lang="en-US" altLang="zh-CN" dirty="0" smtClean="0"/>
              <a:t>SAIC</a:t>
            </a:r>
            <a:r>
              <a:rPr lang="zh-CN" altLang="en-US" dirty="0" smtClean="0"/>
              <a:t>项目</a:t>
            </a:r>
            <a:endParaRPr lang="zh-CN" altLang="en-US" dirty="0"/>
          </a:p>
        </p:txBody>
      </p:sp>
      <p:sp>
        <p:nvSpPr>
          <p:cNvPr id="2" name="文本框 1"/>
          <p:cNvSpPr txBox="1"/>
          <p:nvPr/>
        </p:nvSpPr>
        <p:spPr>
          <a:xfrm>
            <a:off x="803564" y="1948873"/>
            <a:ext cx="9005454" cy="2677656"/>
          </a:xfrm>
          <a:prstGeom prst="rect">
            <a:avLst/>
          </a:prstGeom>
          <a:noFill/>
        </p:spPr>
        <p:txBody>
          <a:bodyPr wrap="square" rtlCol="0">
            <a:spAutoFit/>
          </a:bodyPr>
          <a:lstStyle/>
          <a:p>
            <a:pPr marL="342900" indent="-342900">
              <a:buAutoNum type="arabicPeriod"/>
            </a:pPr>
            <a:r>
              <a:rPr lang="zh-CN" altLang="en-US" sz="2400" dirty="0" smtClean="0"/>
              <a:t>在</a:t>
            </a:r>
            <a:r>
              <a:rPr lang="en-US" altLang="zh-CN" sz="2400" dirty="0" smtClean="0"/>
              <a:t>SAIC</a:t>
            </a:r>
            <a:r>
              <a:rPr lang="zh-CN" altLang="en-US" sz="2400" dirty="0" smtClean="0"/>
              <a:t>项目中，我们可以交叉路口的仿真数据和真实数据。可以考虑仿真数据训练模型，在真实数据中进行验证。</a:t>
            </a:r>
            <a:endParaRPr lang="en-US" altLang="zh-CN" sz="2400" dirty="0" smtClean="0"/>
          </a:p>
          <a:p>
            <a:pPr marL="342900" indent="-342900">
              <a:buAutoNum type="arabicPeriod"/>
            </a:pPr>
            <a:r>
              <a:rPr lang="zh-CN" altLang="en-US" sz="2400" dirty="0" smtClean="0"/>
              <a:t>在</a:t>
            </a:r>
            <a:r>
              <a:rPr lang="en-US" altLang="zh-CN" sz="2400" dirty="0" smtClean="0"/>
              <a:t>SAIC</a:t>
            </a:r>
            <a:r>
              <a:rPr lang="zh-CN" altLang="en-US" sz="2400" dirty="0" smtClean="0"/>
              <a:t>的数据采集中，会采集不同驾驶员的经过同一交叉路口的数据，可以用这个数据考虑不同驾驶员之间的迁移。</a:t>
            </a:r>
            <a:endParaRPr lang="en-US" altLang="zh-CN" sz="2400" dirty="0" smtClean="0"/>
          </a:p>
          <a:p>
            <a:pPr marL="342900" indent="-342900">
              <a:buAutoNum type="arabicPeriod"/>
            </a:pPr>
            <a:r>
              <a:rPr lang="zh-CN" altLang="en-US" sz="2400" dirty="0" smtClean="0"/>
              <a:t>在</a:t>
            </a:r>
            <a:r>
              <a:rPr lang="en-US" altLang="zh-CN" sz="2400" dirty="0" smtClean="0"/>
              <a:t>SAIC</a:t>
            </a:r>
            <a:r>
              <a:rPr lang="zh-CN" altLang="en-US" sz="2400" dirty="0"/>
              <a:t>项目</a:t>
            </a:r>
            <a:r>
              <a:rPr lang="zh-CN" altLang="en-US" sz="2400" dirty="0" smtClean="0"/>
              <a:t>中，不同类型的交叉路口的数据以及对应数据训练的模型之间可以考虑针对克服</a:t>
            </a:r>
            <a:r>
              <a:rPr lang="en-US" altLang="zh-CN" sz="2400" dirty="0" smtClean="0"/>
              <a:t>model gap</a:t>
            </a:r>
            <a:r>
              <a:rPr lang="zh-CN" altLang="en-US" sz="2400" dirty="0" smtClean="0"/>
              <a:t>的迁移学习工作。</a:t>
            </a:r>
            <a:endParaRPr lang="en-US" altLang="zh-CN" sz="2400" dirty="0" smtClean="0"/>
          </a:p>
          <a:p>
            <a:pPr marL="342900" indent="-342900">
              <a:buAutoNum type="arabicPeriod"/>
            </a:pPr>
            <a:r>
              <a:rPr lang="zh-CN" altLang="en-US" sz="2400" dirty="0" smtClean="0"/>
              <a:t>结合交叉路口的栅格地图，从图像的角度切入。</a:t>
            </a:r>
            <a:endParaRPr lang="en-US" altLang="zh-CN" sz="2400" dirty="0" smtClean="0"/>
          </a:p>
        </p:txBody>
      </p:sp>
    </p:spTree>
    <p:extLst>
      <p:ext uri="{BB962C8B-B14F-4D97-AF65-F5344CB8AC3E}">
        <p14:creationId xmlns:p14="http://schemas.microsoft.com/office/powerpoint/2010/main" val="10419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6618" y="628072"/>
            <a:ext cx="3066472" cy="369332"/>
          </a:xfrm>
          <a:prstGeom prst="rect">
            <a:avLst/>
          </a:prstGeom>
          <a:noFill/>
        </p:spPr>
        <p:txBody>
          <a:bodyPr wrap="square" rtlCol="0">
            <a:spAutoFit/>
          </a:bodyPr>
          <a:lstStyle/>
          <a:p>
            <a:r>
              <a:rPr lang="zh-CN" altLang="en-US" dirty="0" smtClean="0"/>
              <a:t>研究背景</a:t>
            </a:r>
            <a:endParaRPr lang="zh-CN" altLang="en-US" dirty="0"/>
          </a:p>
        </p:txBody>
      </p:sp>
      <p:sp>
        <p:nvSpPr>
          <p:cNvPr id="3" name="文本框 2"/>
          <p:cNvSpPr txBox="1"/>
          <p:nvPr/>
        </p:nvSpPr>
        <p:spPr>
          <a:xfrm>
            <a:off x="1330037" y="1514764"/>
            <a:ext cx="9282545" cy="1200329"/>
          </a:xfrm>
          <a:prstGeom prst="rect">
            <a:avLst/>
          </a:prstGeom>
          <a:noFill/>
        </p:spPr>
        <p:txBody>
          <a:bodyPr wrap="square" rtlCol="0">
            <a:spAutoFit/>
          </a:bodyPr>
          <a:lstStyle/>
          <a:p>
            <a:pPr algn="just"/>
            <a:r>
              <a:rPr lang="en-US" altLang="zh-CN" dirty="0"/>
              <a:t>Although deep reinforcement learning (deep </a:t>
            </a:r>
            <a:r>
              <a:rPr lang="en-US" altLang="zh-CN" dirty="0" smtClean="0"/>
              <a:t>RL) methods </a:t>
            </a:r>
            <a:r>
              <a:rPr lang="en-US" altLang="zh-CN" dirty="0"/>
              <a:t>have lots of strengths that are favorable if applied to autonomous driving, real deep RL applications in autonomous driving have been slowed down by the modeling gap between the source (training) domain and the target (deployment) </a:t>
            </a:r>
            <a:r>
              <a:rPr lang="en-US" altLang="zh-CN" dirty="0" smtClean="0"/>
              <a:t>domain</a:t>
            </a:r>
            <a:r>
              <a:rPr lang="en-US" altLang="zh-CN" dirty="0"/>
              <a:t>.</a:t>
            </a:r>
            <a:endParaRPr lang="zh-CN" altLang="en-US" dirty="0"/>
          </a:p>
        </p:txBody>
      </p:sp>
      <p:sp>
        <p:nvSpPr>
          <p:cNvPr id="4" name="文本框 3"/>
          <p:cNvSpPr txBox="1"/>
          <p:nvPr/>
        </p:nvSpPr>
        <p:spPr>
          <a:xfrm>
            <a:off x="1330037" y="3200301"/>
            <a:ext cx="9282545" cy="830997"/>
          </a:xfrm>
          <a:prstGeom prst="rect">
            <a:avLst/>
          </a:prstGeom>
          <a:noFill/>
        </p:spPr>
        <p:txBody>
          <a:bodyPr wrap="square" rtlCol="0">
            <a:spAutoFit/>
          </a:bodyPr>
          <a:lstStyle/>
          <a:p>
            <a:r>
              <a:rPr lang="zh-CN" altLang="en-US" sz="2400" dirty="0"/>
              <a:t>强化</a:t>
            </a:r>
            <a:r>
              <a:rPr lang="zh-CN" altLang="en-US" sz="2400" dirty="0" smtClean="0"/>
              <a:t>学习在自动驾驶中可以发挥重要的作用，但是一个重要的问题是传统的强化学习方法无法解决建模和应用之间的</a:t>
            </a:r>
            <a:r>
              <a:rPr lang="en-US" altLang="zh-CN" sz="2400" dirty="0" smtClean="0"/>
              <a:t>gap</a:t>
            </a:r>
            <a:r>
              <a:rPr lang="zh-CN" altLang="en-US" sz="2400" dirty="0" smtClean="0"/>
              <a:t>问题。</a:t>
            </a:r>
            <a:endParaRPr lang="zh-CN" altLang="en-US" sz="2400" dirty="0"/>
          </a:p>
        </p:txBody>
      </p:sp>
      <p:sp>
        <p:nvSpPr>
          <p:cNvPr id="6" name="文本框 5"/>
          <p:cNvSpPr txBox="1"/>
          <p:nvPr/>
        </p:nvSpPr>
        <p:spPr>
          <a:xfrm>
            <a:off x="1330036" y="4516506"/>
            <a:ext cx="8174182" cy="1631216"/>
          </a:xfrm>
          <a:prstGeom prst="rect">
            <a:avLst/>
          </a:prstGeom>
          <a:noFill/>
        </p:spPr>
        <p:txBody>
          <a:bodyPr wrap="square" rtlCol="0">
            <a:spAutoFit/>
          </a:bodyPr>
          <a:lstStyle/>
          <a:p>
            <a:pPr marL="342900" indent="-342900">
              <a:buAutoNum type="arabicPeriod"/>
            </a:pPr>
            <a:r>
              <a:rPr lang="zh-CN" altLang="en-US" sz="2000" dirty="0" smtClean="0"/>
              <a:t>车辆模型不同</a:t>
            </a:r>
            <a:endParaRPr lang="en-US" altLang="zh-CN" sz="2000" dirty="0" smtClean="0"/>
          </a:p>
          <a:p>
            <a:pPr marL="342900" indent="-342900">
              <a:buAutoNum type="arabicPeriod"/>
            </a:pPr>
            <a:r>
              <a:rPr lang="zh-CN" altLang="en-US" sz="2000" dirty="0" smtClean="0"/>
              <a:t>训练数据的分布不同（如果是类人驾驶）</a:t>
            </a:r>
            <a:endParaRPr lang="en-US" altLang="zh-CN" sz="2000" dirty="0" smtClean="0"/>
          </a:p>
          <a:p>
            <a:pPr marL="342900" indent="-342900">
              <a:buAutoNum type="arabicPeriod"/>
            </a:pPr>
            <a:r>
              <a:rPr lang="zh-CN" altLang="en-US" sz="2000" dirty="0"/>
              <a:t>如果</a:t>
            </a:r>
            <a:r>
              <a:rPr lang="zh-CN" altLang="en-US" sz="2000" dirty="0" smtClean="0"/>
              <a:t>是基于规则而非类人的驾驶行为建模，无法表述不同场景之间的区别</a:t>
            </a:r>
            <a:endParaRPr lang="en-US" altLang="zh-CN" sz="2000" dirty="0" smtClean="0"/>
          </a:p>
          <a:p>
            <a:pPr marL="342900" indent="-342900">
              <a:buAutoNum type="arabicPeriod"/>
            </a:pPr>
            <a:r>
              <a:rPr lang="zh-CN" altLang="en-US" sz="2000" dirty="0" smtClean="0"/>
              <a:t>仿真环境中训练的模型无法应用于真实场景中。</a:t>
            </a:r>
            <a:endParaRPr lang="zh-CN" altLang="en-US" sz="2000" dirty="0"/>
          </a:p>
        </p:txBody>
      </p:sp>
    </p:spTree>
    <p:extLst>
      <p:ext uri="{BB962C8B-B14F-4D97-AF65-F5344CB8AC3E}">
        <p14:creationId xmlns:p14="http://schemas.microsoft.com/office/powerpoint/2010/main" val="120791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564" y="720436"/>
            <a:ext cx="3066472" cy="369332"/>
          </a:xfrm>
          <a:prstGeom prst="rect">
            <a:avLst/>
          </a:prstGeom>
          <a:noFill/>
        </p:spPr>
        <p:txBody>
          <a:bodyPr wrap="square" rtlCol="0">
            <a:spAutoFit/>
          </a:bodyPr>
          <a:lstStyle/>
          <a:p>
            <a:r>
              <a:rPr lang="zh-CN" altLang="en-US" dirty="0" smtClean="0"/>
              <a:t>迁移强化学习</a:t>
            </a:r>
            <a:endParaRPr lang="zh-CN" altLang="en-US" dirty="0"/>
          </a:p>
        </p:txBody>
      </p:sp>
      <p:pic>
        <p:nvPicPr>
          <p:cNvPr id="2" name="图片 1"/>
          <p:cNvPicPr>
            <a:picLocks noChangeAspect="1"/>
          </p:cNvPicPr>
          <p:nvPr/>
        </p:nvPicPr>
        <p:blipFill>
          <a:blip r:embed="rId2"/>
          <a:stretch>
            <a:fillRect/>
          </a:stretch>
        </p:blipFill>
        <p:spPr>
          <a:xfrm>
            <a:off x="2503056" y="1524000"/>
            <a:ext cx="5657850" cy="3810000"/>
          </a:xfrm>
          <a:prstGeom prst="rect">
            <a:avLst/>
          </a:prstGeom>
        </p:spPr>
      </p:pic>
    </p:spTree>
    <p:extLst>
      <p:ext uri="{BB962C8B-B14F-4D97-AF65-F5344CB8AC3E}">
        <p14:creationId xmlns:p14="http://schemas.microsoft.com/office/powerpoint/2010/main" val="370895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564" y="720436"/>
            <a:ext cx="3066472" cy="369332"/>
          </a:xfrm>
          <a:prstGeom prst="rect">
            <a:avLst/>
          </a:prstGeom>
          <a:noFill/>
        </p:spPr>
        <p:txBody>
          <a:bodyPr wrap="square" rtlCol="0">
            <a:spAutoFit/>
          </a:bodyPr>
          <a:lstStyle/>
          <a:p>
            <a:r>
              <a:rPr lang="zh-CN" altLang="en-US" dirty="0" smtClean="0"/>
              <a:t>主要创新点分析</a:t>
            </a:r>
            <a:endParaRPr lang="zh-CN" altLang="en-US" dirty="0"/>
          </a:p>
        </p:txBody>
      </p:sp>
      <p:sp>
        <p:nvSpPr>
          <p:cNvPr id="2" name="文本框 1"/>
          <p:cNvSpPr txBox="1"/>
          <p:nvPr/>
        </p:nvSpPr>
        <p:spPr>
          <a:xfrm>
            <a:off x="803564" y="1930400"/>
            <a:ext cx="8497455" cy="2246769"/>
          </a:xfrm>
          <a:prstGeom prst="rect">
            <a:avLst/>
          </a:prstGeom>
          <a:noFill/>
        </p:spPr>
        <p:txBody>
          <a:bodyPr wrap="square" rtlCol="0">
            <a:spAutoFit/>
          </a:bodyPr>
          <a:lstStyle/>
          <a:p>
            <a:pPr marL="342900" indent="-342900">
              <a:buAutoNum type="arabicPeriod"/>
            </a:pPr>
            <a:r>
              <a:rPr lang="zh-CN" altLang="en-US" sz="2800" dirty="0" smtClean="0"/>
              <a:t>作者强调本文提出的是一种通用化的模型。</a:t>
            </a:r>
            <a:endParaRPr lang="en-US" altLang="zh-CN" sz="2800" dirty="0" smtClean="0"/>
          </a:p>
          <a:p>
            <a:pPr marL="342900" indent="-342900">
              <a:buAutoNum type="arabicPeriod"/>
            </a:pPr>
            <a:r>
              <a:rPr lang="zh-CN" altLang="en-US" sz="2800" dirty="0" smtClean="0"/>
              <a:t>将本文所提出的模型在</a:t>
            </a:r>
            <a:r>
              <a:rPr lang="en-US" altLang="zh-CN" sz="2800" dirty="0" smtClean="0"/>
              <a:t>LK,LC</a:t>
            </a:r>
            <a:r>
              <a:rPr lang="zh-CN" altLang="en-US" sz="2800" dirty="0" smtClean="0"/>
              <a:t>和壁障场景中进行验证。</a:t>
            </a:r>
            <a:endParaRPr lang="en-US" altLang="zh-CN" sz="2800" dirty="0" smtClean="0"/>
          </a:p>
          <a:p>
            <a:pPr marL="342900" indent="-342900">
              <a:buAutoNum type="arabicPeriod"/>
            </a:pPr>
            <a:r>
              <a:rPr lang="zh-CN" altLang="en-US" sz="2800" dirty="0" smtClean="0"/>
              <a:t>强调本文所提出的方法可以与</a:t>
            </a:r>
            <a:r>
              <a:rPr lang="en-US" altLang="zh-CN" sz="2800" dirty="0" smtClean="0"/>
              <a:t>Deep Policy RL </a:t>
            </a:r>
            <a:r>
              <a:rPr lang="zh-CN" altLang="en-US" sz="2800" dirty="0" smtClean="0"/>
              <a:t>进行结合。</a:t>
            </a:r>
            <a:endParaRPr lang="en-US" altLang="zh-CN" sz="2800" dirty="0" smtClean="0"/>
          </a:p>
          <a:p>
            <a:pPr marL="342900" indent="-342900">
              <a:buAutoNum type="arabicPeriod"/>
            </a:pPr>
            <a:r>
              <a:rPr lang="zh-CN" altLang="en-US" sz="2800" dirty="0" smtClean="0"/>
              <a:t>将强化学习方法与</a:t>
            </a:r>
            <a:r>
              <a:rPr lang="en-US" altLang="zh-CN" sz="2800" dirty="0" smtClean="0"/>
              <a:t>DOB</a:t>
            </a:r>
            <a:r>
              <a:rPr lang="zh-CN" altLang="en-US" sz="2800" dirty="0" smtClean="0"/>
              <a:t>控制器进行结合。</a:t>
            </a:r>
            <a:r>
              <a:rPr lang="en-US" altLang="zh-CN" sz="2800" dirty="0" smtClean="0"/>
              <a:t> </a:t>
            </a:r>
            <a:endParaRPr lang="zh-CN" altLang="en-US" sz="2800" dirty="0"/>
          </a:p>
        </p:txBody>
      </p:sp>
    </p:spTree>
    <p:extLst>
      <p:ext uri="{BB962C8B-B14F-4D97-AF65-F5344CB8AC3E}">
        <p14:creationId xmlns:p14="http://schemas.microsoft.com/office/powerpoint/2010/main" val="21589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564" y="720436"/>
            <a:ext cx="3066472" cy="369332"/>
          </a:xfrm>
          <a:prstGeom prst="rect">
            <a:avLst/>
          </a:prstGeom>
          <a:noFill/>
        </p:spPr>
        <p:txBody>
          <a:bodyPr wrap="square" rtlCol="0">
            <a:spAutoFit/>
          </a:bodyPr>
          <a:lstStyle/>
          <a:p>
            <a:r>
              <a:rPr lang="zh-CN" altLang="en-US" dirty="0" smtClean="0"/>
              <a:t>本文主要采用的方法</a:t>
            </a:r>
            <a:endParaRPr lang="zh-CN" altLang="en-US" dirty="0"/>
          </a:p>
        </p:txBody>
      </p:sp>
      <p:sp>
        <p:nvSpPr>
          <p:cNvPr id="2" name="文本框 1"/>
          <p:cNvSpPr txBox="1"/>
          <p:nvPr/>
        </p:nvSpPr>
        <p:spPr>
          <a:xfrm>
            <a:off x="1588654" y="2124364"/>
            <a:ext cx="5514109" cy="923330"/>
          </a:xfrm>
          <a:prstGeom prst="rect">
            <a:avLst/>
          </a:prstGeom>
          <a:noFill/>
        </p:spPr>
        <p:txBody>
          <a:bodyPr wrap="square" rtlCol="0">
            <a:spAutoFit/>
          </a:bodyPr>
          <a:lstStyle/>
          <a:p>
            <a:pPr marL="342900" indent="-342900">
              <a:buAutoNum type="arabicPeriod"/>
            </a:pPr>
            <a:r>
              <a:rPr lang="en-GB" altLang="zh-CN" dirty="0" smtClean="0"/>
              <a:t>DOB-based </a:t>
            </a:r>
            <a:r>
              <a:rPr lang="en-GB" altLang="zh-CN" dirty="0"/>
              <a:t>Tracking </a:t>
            </a:r>
            <a:r>
              <a:rPr lang="en-GB" altLang="zh-CN" dirty="0" smtClean="0"/>
              <a:t>Controller</a:t>
            </a:r>
          </a:p>
          <a:p>
            <a:pPr marL="342900" indent="-342900">
              <a:buAutoNum type="arabicPeriod"/>
            </a:pPr>
            <a:r>
              <a:rPr lang="en-GB" altLang="zh-CN" dirty="0"/>
              <a:t>Hierarchical RL </a:t>
            </a:r>
          </a:p>
          <a:p>
            <a:pPr marL="342900" indent="-342900">
              <a:buAutoNum type="arabicPeriod"/>
            </a:pPr>
            <a:r>
              <a:rPr lang="en-US" altLang="zh-CN" dirty="0" smtClean="0"/>
              <a:t>transfer learning</a:t>
            </a:r>
            <a:endParaRPr lang="zh-CN" altLang="en-US" dirty="0"/>
          </a:p>
        </p:txBody>
      </p:sp>
    </p:spTree>
    <p:extLst>
      <p:ext uri="{BB962C8B-B14F-4D97-AF65-F5344CB8AC3E}">
        <p14:creationId xmlns:p14="http://schemas.microsoft.com/office/powerpoint/2010/main" val="100565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564" y="720436"/>
            <a:ext cx="5745018" cy="369332"/>
          </a:xfrm>
          <a:prstGeom prst="rect">
            <a:avLst/>
          </a:prstGeom>
          <a:noFill/>
        </p:spPr>
        <p:txBody>
          <a:bodyPr wrap="square" rtlCol="0">
            <a:spAutoFit/>
          </a:bodyPr>
          <a:lstStyle/>
          <a:p>
            <a:r>
              <a:rPr lang="zh-CN" altLang="en-US" dirty="0" smtClean="0"/>
              <a:t>方法</a:t>
            </a:r>
            <a:r>
              <a:rPr lang="en-US" altLang="zh-CN" dirty="0" smtClean="0"/>
              <a:t>1 (</a:t>
            </a:r>
            <a:r>
              <a:rPr lang="en-GB" altLang="zh-CN" dirty="0"/>
              <a:t>DOB-based Tracking </a:t>
            </a:r>
            <a:r>
              <a:rPr lang="en-GB" altLang="zh-CN" dirty="0" smtClean="0"/>
              <a:t>Controller</a:t>
            </a:r>
            <a:r>
              <a:rPr lang="en-US" altLang="zh-CN" dirty="0" smtClean="0"/>
              <a:t>)</a:t>
            </a:r>
            <a:endParaRPr lang="zh-CN" altLang="en-US" dirty="0"/>
          </a:p>
        </p:txBody>
      </p:sp>
      <p:sp>
        <p:nvSpPr>
          <p:cNvPr id="2" name="文本框 1"/>
          <p:cNvSpPr txBox="1"/>
          <p:nvPr/>
        </p:nvSpPr>
        <p:spPr>
          <a:xfrm>
            <a:off x="932873" y="1607127"/>
            <a:ext cx="3777672" cy="369332"/>
          </a:xfrm>
          <a:prstGeom prst="rect">
            <a:avLst/>
          </a:prstGeom>
          <a:noFill/>
        </p:spPr>
        <p:txBody>
          <a:bodyPr wrap="square" rtlCol="0">
            <a:spAutoFit/>
          </a:bodyPr>
          <a:lstStyle/>
          <a:p>
            <a:r>
              <a:rPr lang="zh-CN" altLang="en-US" dirty="0" smtClean="0"/>
              <a:t>定速线性自行车模型</a:t>
            </a:r>
            <a:endParaRPr lang="zh-CN" altLang="en-US" dirty="0"/>
          </a:p>
        </p:txBody>
      </p:sp>
      <p:pic>
        <p:nvPicPr>
          <p:cNvPr id="3" name="图片 2"/>
          <p:cNvPicPr>
            <a:picLocks noChangeAspect="1"/>
          </p:cNvPicPr>
          <p:nvPr/>
        </p:nvPicPr>
        <p:blipFill>
          <a:blip r:embed="rId2"/>
          <a:stretch>
            <a:fillRect/>
          </a:stretch>
        </p:blipFill>
        <p:spPr>
          <a:xfrm>
            <a:off x="932873" y="2493818"/>
            <a:ext cx="5991225" cy="3419475"/>
          </a:xfrm>
          <a:prstGeom prst="rect">
            <a:avLst/>
          </a:prstGeom>
        </p:spPr>
      </p:pic>
      <p:pic>
        <p:nvPicPr>
          <p:cNvPr id="4" name="图片 3"/>
          <p:cNvPicPr>
            <a:picLocks noChangeAspect="1"/>
          </p:cNvPicPr>
          <p:nvPr/>
        </p:nvPicPr>
        <p:blipFill>
          <a:blip r:embed="rId3"/>
          <a:stretch>
            <a:fillRect/>
          </a:stretch>
        </p:blipFill>
        <p:spPr>
          <a:xfrm>
            <a:off x="6991928" y="941925"/>
            <a:ext cx="4915621" cy="2469684"/>
          </a:xfrm>
          <a:prstGeom prst="rect">
            <a:avLst/>
          </a:prstGeom>
        </p:spPr>
      </p:pic>
      <p:pic>
        <p:nvPicPr>
          <p:cNvPr id="6" name="图片 5"/>
          <p:cNvPicPr>
            <a:picLocks noChangeAspect="1"/>
          </p:cNvPicPr>
          <p:nvPr/>
        </p:nvPicPr>
        <p:blipFill>
          <a:blip r:embed="rId4"/>
          <a:stretch>
            <a:fillRect/>
          </a:stretch>
        </p:blipFill>
        <p:spPr>
          <a:xfrm>
            <a:off x="7296727" y="3577421"/>
            <a:ext cx="3981161" cy="2726398"/>
          </a:xfrm>
          <a:prstGeom prst="rect">
            <a:avLst/>
          </a:prstGeom>
        </p:spPr>
      </p:pic>
    </p:spTree>
    <p:extLst>
      <p:ext uri="{BB962C8B-B14F-4D97-AF65-F5344CB8AC3E}">
        <p14:creationId xmlns:p14="http://schemas.microsoft.com/office/powerpoint/2010/main" val="354052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564" y="720436"/>
            <a:ext cx="3066472" cy="369332"/>
          </a:xfrm>
          <a:prstGeom prst="rect">
            <a:avLst/>
          </a:prstGeom>
          <a:noFill/>
        </p:spPr>
        <p:txBody>
          <a:bodyPr wrap="square" rtlCol="0">
            <a:spAutoFit/>
          </a:bodyPr>
          <a:lstStyle/>
          <a:p>
            <a:r>
              <a:rPr lang="zh-CN" altLang="en-US" dirty="0" smtClean="0"/>
              <a:t>方法</a:t>
            </a:r>
            <a:r>
              <a:rPr lang="en-US" altLang="zh-CN" dirty="0" smtClean="0"/>
              <a:t>2 </a:t>
            </a:r>
            <a:r>
              <a:rPr lang="zh-CN" altLang="en-US" dirty="0" smtClean="0"/>
              <a:t>（</a:t>
            </a:r>
            <a:r>
              <a:rPr lang="en-GB" altLang="zh-CN" dirty="0"/>
              <a:t>Hierarchical </a:t>
            </a:r>
            <a:r>
              <a:rPr lang="en-GB" altLang="zh-CN" dirty="0" smtClean="0"/>
              <a:t>RL</a:t>
            </a:r>
            <a:r>
              <a:rPr lang="zh-CN" altLang="en-US" dirty="0" smtClean="0"/>
              <a:t>）</a:t>
            </a:r>
            <a:endParaRPr lang="zh-CN" altLang="en-US" dirty="0"/>
          </a:p>
        </p:txBody>
      </p:sp>
      <p:sp>
        <p:nvSpPr>
          <p:cNvPr id="2" name="文本框 1"/>
          <p:cNvSpPr txBox="1"/>
          <p:nvPr/>
        </p:nvSpPr>
        <p:spPr>
          <a:xfrm>
            <a:off x="803564" y="1551709"/>
            <a:ext cx="3260436" cy="369332"/>
          </a:xfrm>
          <a:prstGeom prst="rect">
            <a:avLst/>
          </a:prstGeom>
          <a:noFill/>
        </p:spPr>
        <p:txBody>
          <a:bodyPr wrap="square" rtlCol="0">
            <a:spAutoFit/>
          </a:bodyPr>
          <a:lstStyle/>
          <a:p>
            <a:r>
              <a:rPr lang="zh-CN" altLang="en-US" dirty="0" smtClean="0"/>
              <a:t>观测变量定义</a:t>
            </a:r>
            <a:endParaRPr lang="zh-CN" altLang="en-US" dirty="0"/>
          </a:p>
        </p:txBody>
      </p:sp>
      <p:pic>
        <p:nvPicPr>
          <p:cNvPr id="3" name="图片 2"/>
          <p:cNvPicPr>
            <a:picLocks noChangeAspect="1"/>
          </p:cNvPicPr>
          <p:nvPr/>
        </p:nvPicPr>
        <p:blipFill>
          <a:blip r:embed="rId2"/>
          <a:stretch>
            <a:fillRect/>
          </a:stretch>
        </p:blipFill>
        <p:spPr>
          <a:xfrm>
            <a:off x="3206317" y="1551709"/>
            <a:ext cx="2047875" cy="381000"/>
          </a:xfrm>
          <a:prstGeom prst="rect">
            <a:avLst/>
          </a:prstGeom>
        </p:spPr>
      </p:pic>
      <p:pic>
        <p:nvPicPr>
          <p:cNvPr id="4" name="图片 3"/>
          <p:cNvPicPr>
            <a:picLocks noChangeAspect="1"/>
          </p:cNvPicPr>
          <p:nvPr/>
        </p:nvPicPr>
        <p:blipFill>
          <a:blip r:embed="rId3"/>
          <a:stretch>
            <a:fillRect/>
          </a:stretch>
        </p:blipFill>
        <p:spPr>
          <a:xfrm>
            <a:off x="3206317" y="2235344"/>
            <a:ext cx="3457575" cy="295275"/>
          </a:xfrm>
          <a:prstGeom prst="rect">
            <a:avLst/>
          </a:prstGeom>
        </p:spPr>
      </p:pic>
      <p:pic>
        <p:nvPicPr>
          <p:cNvPr id="6" name="图片 5"/>
          <p:cNvPicPr>
            <a:picLocks noChangeAspect="1"/>
          </p:cNvPicPr>
          <p:nvPr/>
        </p:nvPicPr>
        <p:blipFill>
          <a:blip r:embed="rId4"/>
          <a:stretch>
            <a:fillRect/>
          </a:stretch>
        </p:blipFill>
        <p:spPr>
          <a:xfrm>
            <a:off x="3330864" y="2934278"/>
            <a:ext cx="2667000" cy="342900"/>
          </a:xfrm>
          <a:prstGeom prst="rect">
            <a:avLst/>
          </a:prstGeom>
        </p:spPr>
      </p:pic>
      <p:sp>
        <p:nvSpPr>
          <p:cNvPr id="7" name="文本框 6"/>
          <p:cNvSpPr txBox="1"/>
          <p:nvPr/>
        </p:nvSpPr>
        <p:spPr>
          <a:xfrm>
            <a:off x="886691" y="3805382"/>
            <a:ext cx="1690255" cy="369332"/>
          </a:xfrm>
          <a:prstGeom prst="rect">
            <a:avLst/>
          </a:prstGeom>
          <a:noFill/>
        </p:spPr>
        <p:txBody>
          <a:bodyPr wrap="square" rtlCol="0">
            <a:spAutoFit/>
          </a:bodyPr>
          <a:lstStyle/>
          <a:p>
            <a:r>
              <a:rPr lang="en-US" altLang="zh-CN" dirty="0"/>
              <a:t>A</a:t>
            </a:r>
            <a:r>
              <a:rPr lang="en-US" altLang="zh-CN" dirty="0" smtClean="0"/>
              <a:t>ction</a:t>
            </a:r>
            <a:endParaRPr lang="zh-CN" altLang="en-US" dirty="0"/>
          </a:p>
        </p:txBody>
      </p:sp>
      <p:pic>
        <p:nvPicPr>
          <p:cNvPr id="8" name="图片 7"/>
          <p:cNvPicPr>
            <a:picLocks noChangeAspect="1"/>
          </p:cNvPicPr>
          <p:nvPr/>
        </p:nvPicPr>
        <p:blipFill>
          <a:blip r:embed="rId5"/>
          <a:stretch>
            <a:fillRect/>
          </a:stretch>
        </p:blipFill>
        <p:spPr>
          <a:xfrm>
            <a:off x="3330864" y="3906737"/>
            <a:ext cx="1504950" cy="304800"/>
          </a:xfrm>
          <a:prstGeom prst="rect">
            <a:avLst/>
          </a:prstGeom>
        </p:spPr>
      </p:pic>
    </p:spTree>
    <p:extLst>
      <p:ext uri="{BB962C8B-B14F-4D97-AF65-F5344CB8AC3E}">
        <p14:creationId xmlns:p14="http://schemas.microsoft.com/office/powerpoint/2010/main" val="162204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564" y="720436"/>
            <a:ext cx="3066472" cy="369332"/>
          </a:xfrm>
          <a:prstGeom prst="rect">
            <a:avLst/>
          </a:prstGeom>
          <a:noFill/>
        </p:spPr>
        <p:txBody>
          <a:bodyPr wrap="square" rtlCol="0">
            <a:spAutoFit/>
          </a:bodyPr>
          <a:lstStyle/>
          <a:p>
            <a:r>
              <a:rPr lang="zh-CN" altLang="en-US" dirty="0" smtClean="0"/>
              <a:t>方法</a:t>
            </a:r>
            <a:r>
              <a:rPr lang="en-US" altLang="zh-CN" dirty="0" smtClean="0"/>
              <a:t>2 </a:t>
            </a:r>
            <a:r>
              <a:rPr lang="zh-CN" altLang="en-US" dirty="0" smtClean="0"/>
              <a:t>（</a:t>
            </a:r>
            <a:r>
              <a:rPr lang="en-GB" altLang="zh-CN" dirty="0"/>
              <a:t>Hierarchical </a:t>
            </a:r>
            <a:r>
              <a:rPr lang="en-GB" altLang="zh-CN" dirty="0" smtClean="0"/>
              <a:t>RL</a:t>
            </a:r>
            <a:r>
              <a:rPr lang="zh-CN" altLang="en-US" dirty="0" smtClean="0"/>
              <a:t>）</a:t>
            </a:r>
            <a:endParaRPr lang="zh-CN" altLang="en-US" dirty="0"/>
          </a:p>
        </p:txBody>
      </p:sp>
      <p:sp>
        <p:nvSpPr>
          <p:cNvPr id="9" name="文本框 8"/>
          <p:cNvSpPr txBox="1"/>
          <p:nvPr/>
        </p:nvSpPr>
        <p:spPr>
          <a:xfrm>
            <a:off x="905164" y="1616364"/>
            <a:ext cx="2863272" cy="369332"/>
          </a:xfrm>
          <a:prstGeom prst="rect">
            <a:avLst/>
          </a:prstGeom>
          <a:noFill/>
        </p:spPr>
        <p:txBody>
          <a:bodyPr wrap="square" rtlCol="0">
            <a:spAutoFit/>
          </a:bodyPr>
          <a:lstStyle/>
          <a:p>
            <a:r>
              <a:rPr lang="en-US" altLang="zh-CN" dirty="0" smtClean="0"/>
              <a:t>Reward </a:t>
            </a:r>
            <a:r>
              <a:rPr lang="zh-CN" altLang="en-US" dirty="0" smtClean="0"/>
              <a:t>定义</a:t>
            </a:r>
            <a:endParaRPr lang="zh-CN" altLang="en-US" dirty="0"/>
          </a:p>
        </p:txBody>
      </p:sp>
      <p:sp>
        <p:nvSpPr>
          <p:cNvPr id="10" name="文本框 9"/>
          <p:cNvSpPr txBox="1"/>
          <p:nvPr/>
        </p:nvSpPr>
        <p:spPr>
          <a:xfrm>
            <a:off x="3315855" y="1616364"/>
            <a:ext cx="1773381" cy="369332"/>
          </a:xfrm>
          <a:prstGeom prst="rect">
            <a:avLst/>
          </a:prstGeom>
          <a:noFill/>
        </p:spPr>
        <p:txBody>
          <a:bodyPr wrap="square" rtlCol="0">
            <a:spAutoFit/>
          </a:bodyPr>
          <a:lstStyle/>
          <a:p>
            <a:r>
              <a:rPr lang="zh-CN" altLang="en-US" dirty="0" smtClean="0"/>
              <a:t>单步奖励函数</a:t>
            </a:r>
            <a:endParaRPr lang="zh-CN" altLang="en-US" dirty="0"/>
          </a:p>
        </p:txBody>
      </p:sp>
      <p:pic>
        <p:nvPicPr>
          <p:cNvPr id="11" name="图片 10"/>
          <p:cNvPicPr>
            <a:picLocks noChangeAspect="1"/>
          </p:cNvPicPr>
          <p:nvPr/>
        </p:nvPicPr>
        <p:blipFill>
          <a:blip r:embed="rId2"/>
          <a:stretch>
            <a:fillRect/>
          </a:stretch>
        </p:blipFill>
        <p:spPr>
          <a:xfrm>
            <a:off x="5365894" y="1453367"/>
            <a:ext cx="5210175" cy="695325"/>
          </a:xfrm>
          <a:prstGeom prst="rect">
            <a:avLst/>
          </a:prstGeom>
        </p:spPr>
      </p:pic>
      <p:pic>
        <p:nvPicPr>
          <p:cNvPr id="13" name="图片 12"/>
          <p:cNvPicPr>
            <a:picLocks noChangeAspect="1"/>
          </p:cNvPicPr>
          <p:nvPr/>
        </p:nvPicPr>
        <p:blipFill>
          <a:blip r:embed="rId3"/>
          <a:stretch>
            <a:fillRect/>
          </a:stretch>
        </p:blipFill>
        <p:spPr>
          <a:xfrm>
            <a:off x="3475181" y="3026496"/>
            <a:ext cx="4495800" cy="1876425"/>
          </a:xfrm>
          <a:prstGeom prst="rect">
            <a:avLst/>
          </a:prstGeom>
        </p:spPr>
      </p:pic>
      <p:pic>
        <p:nvPicPr>
          <p:cNvPr id="14" name="图片 13"/>
          <p:cNvPicPr>
            <a:picLocks noChangeAspect="1"/>
          </p:cNvPicPr>
          <p:nvPr/>
        </p:nvPicPr>
        <p:blipFill>
          <a:blip r:embed="rId4"/>
          <a:stretch>
            <a:fillRect/>
          </a:stretch>
        </p:blipFill>
        <p:spPr>
          <a:xfrm>
            <a:off x="905164" y="2512292"/>
            <a:ext cx="4707947" cy="3754247"/>
          </a:xfrm>
          <a:prstGeom prst="rect">
            <a:avLst/>
          </a:prstGeom>
        </p:spPr>
      </p:pic>
    </p:spTree>
    <p:extLst>
      <p:ext uri="{BB962C8B-B14F-4D97-AF65-F5344CB8AC3E}">
        <p14:creationId xmlns:p14="http://schemas.microsoft.com/office/powerpoint/2010/main" val="417049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3564" y="720436"/>
            <a:ext cx="3066472" cy="369332"/>
          </a:xfrm>
          <a:prstGeom prst="rect">
            <a:avLst/>
          </a:prstGeom>
          <a:noFill/>
        </p:spPr>
        <p:txBody>
          <a:bodyPr wrap="square" rtlCol="0">
            <a:spAutoFit/>
          </a:bodyPr>
          <a:lstStyle/>
          <a:p>
            <a:r>
              <a:rPr lang="zh-CN" altLang="en-US" dirty="0" smtClean="0"/>
              <a:t>方法</a:t>
            </a:r>
            <a:r>
              <a:rPr lang="en-US" altLang="zh-CN" dirty="0" smtClean="0"/>
              <a:t>2 </a:t>
            </a:r>
            <a:r>
              <a:rPr lang="zh-CN" altLang="en-US" dirty="0" smtClean="0"/>
              <a:t>（</a:t>
            </a:r>
            <a:r>
              <a:rPr lang="en-GB" altLang="zh-CN" dirty="0"/>
              <a:t>Hierarchical </a:t>
            </a:r>
            <a:r>
              <a:rPr lang="en-GB" altLang="zh-CN" dirty="0" smtClean="0"/>
              <a:t>RL</a:t>
            </a:r>
            <a:r>
              <a:rPr lang="zh-CN" altLang="en-US" dirty="0" smtClean="0"/>
              <a:t>）</a:t>
            </a:r>
            <a:endParaRPr lang="zh-CN" altLang="en-US" dirty="0"/>
          </a:p>
        </p:txBody>
      </p:sp>
      <p:pic>
        <p:nvPicPr>
          <p:cNvPr id="14" name="图片 13"/>
          <p:cNvPicPr>
            <a:picLocks noChangeAspect="1"/>
          </p:cNvPicPr>
          <p:nvPr/>
        </p:nvPicPr>
        <p:blipFill>
          <a:blip r:embed="rId2"/>
          <a:stretch>
            <a:fillRect/>
          </a:stretch>
        </p:blipFill>
        <p:spPr>
          <a:xfrm>
            <a:off x="803564" y="1939638"/>
            <a:ext cx="4707947" cy="3754247"/>
          </a:xfrm>
          <a:prstGeom prst="rect">
            <a:avLst/>
          </a:prstGeom>
        </p:spPr>
      </p:pic>
      <p:pic>
        <p:nvPicPr>
          <p:cNvPr id="2" name="图片 1"/>
          <p:cNvPicPr>
            <a:picLocks noChangeAspect="1"/>
          </p:cNvPicPr>
          <p:nvPr/>
        </p:nvPicPr>
        <p:blipFill>
          <a:blip r:embed="rId3"/>
          <a:stretch>
            <a:fillRect/>
          </a:stretch>
        </p:blipFill>
        <p:spPr>
          <a:xfrm>
            <a:off x="6412922" y="1939638"/>
            <a:ext cx="4076700" cy="1914525"/>
          </a:xfrm>
          <a:prstGeom prst="rect">
            <a:avLst/>
          </a:prstGeom>
        </p:spPr>
      </p:pic>
    </p:spTree>
    <p:extLst>
      <p:ext uri="{BB962C8B-B14F-4D97-AF65-F5344CB8AC3E}">
        <p14:creationId xmlns:p14="http://schemas.microsoft.com/office/powerpoint/2010/main" val="8335193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417</Words>
  <Application>Microsoft Office PowerPoint</Application>
  <PresentationFormat>宽屏</PresentationFormat>
  <Paragraphs>39</Paragraphs>
  <Slides>12</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Zero-shot Deep Reinforcement Learning Driving Policy Transfer for Autonomous Vehicles based on Robust Control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子睿</dc:creator>
  <cp:lastModifiedBy>李 子睿</cp:lastModifiedBy>
  <cp:revision>71</cp:revision>
  <dcterms:created xsi:type="dcterms:W3CDTF">2019-01-03T06:19:21Z</dcterms:created>
  <dcterms:modified xsi:type="dcterms:W3CDTF">2019-01-16T13:00:05Z</dcterms:modified>
</cp:coreProperties>
</file>