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87" r:id="rId6"/>
    <p:sldId id="516" r:id="rId7"/>
    <p:sldId id="561" r:id="rId8"/>
    <p:sldId id="515" r:id="rId9"/>
    <p:sldId id="539" r:id="rId10"/>
    <p:sldId id="442" r:id="rId11"/>
    <p:sldId id="551" r:id="rId12"/>
    <p:sldId id="517" r:id="rId13"/>
    <p:sldId id="560" r:id="rId14"/>
    <p:sldId id="585" r:id="rId15"/>
    <p:sldId id="275" r:id="rId16"/>
    <p:sldId id="503" r:id="rId17"/>
    <p:sldId id="531" r:id="rId18"/>
    <p:sldId id="530" r:id="rId19"/>
    <p:sldId id="316" r:id="rId20"/>
    <p:sldId id="323" r:id="rId21"/>
    <p:sldId id="274" r:id="rId22"/>
  </p:sldIdLst>
  <p:sldSz cx="12192000" cy="6858000"/>
  <p:notesSz cx="6858000" cy="9144000"/>
  <p:defaultTextStyle>
    <a:defPPr>
      <a:defRPr lang="zh-CN"/>
    </a:defPPr>
    <a:lvl1pPr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1pPr>
    <a:lvl2pPr marL="4572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2pPr>
    <a:lvl3pPr marL="9144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3pPr>
    <a:lvl4pPr marL="13716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4pPr>
    <a:lvl5pPr marL="18288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8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8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8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80604020202020204" pitchFamily="34"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3924" autoAdjust="0"/>
  </p:normalViewPr>
  <p:slideViewPr>
    <p:cSldViewPr snapToGrid="0">
      <p:cViewPr varScale="1">
        <p:scale>
          <a:sx n="80" d="100"/>
          <a:sy n="80" d="100"/>
        </p:scale>
        <p:origin x="77" y="350"/>
      </p:cViewPr>
      <p:guideLst>
        <p:guide orient="horz" pos="2160"/>
        <p:guide orient="horz" pos="1024"/>
        <p:guide pos="3840"/>
      </p:guideLst>
    </p:cSldViewPr>
  </p:slideViewPr>
  <p:notesTextViewPr>
    <p:cViewPr>
      <p:scale>
        <a:sx n="1" d="1"/>
        <a:sy n="1" d="1"/>
      </p:scale>
      <p:origin x="0" y="0"/>
    </p:cViewPr>
  </p:notesTextViewPr>
  <p:sorterViewPr>
    <p:cViewPr>
      <p:scale>
        <a:sx n="139" d="100"/>
        <a:sy n="139"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7D4933-6FF5-46AB-9AF8-A01D9066235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8924A2-BBF2-4DEB-8E2B-6EA37D5A4F2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8924A2-BBF2-4DEB-8E2B-6EA37D5A4F2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8924A2-BBF2-4DEB-8E2B-6EA37D5A4F2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ｐｏｌｉｃｙ　gradient 和计算后向信息到的区别：后向信息的方差小，考虑到更多的分布探索</a:t>
            </a:r>
            <a:endParaRPr lang="en-US" altLang="zh-CN" dirty="0"/>
          </a:p>
        </p:txBody>
      </p:sp>
      <p:sp>
        <p:nvSpPr>
          <p:cNvPr id="4" name="灯片编号占位符 3"/>
          <p:cNvSpPr>
            <a:spLocks noGrp="1"/>
          </p:cNvSpPr>
          <p:nvPr>
            <p:ph type="sldNum" sz="quarter" idx="10"/>
          </p:nvPr>
        </p:nvSpPr>
        <p:spPr/>
        <p:txBody>
          <a:bodyPr/>
          <a:lstStyle/>
          <a:p>
            <a:fld id="{338924A2-BBF2-4DEB-8E2B-6EA37D5A4F2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8924A2-BBF2-4DEB-8E2B-6EA37D5A4F2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8924A2-BBF2-4DEB-8E2B-6EA37D5A4F2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8924A2-BBF2-4DEB-8E2B-6EA37D5A4F2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8924A2-BBF2-4DEB-8E2B-6EA37D5A4F2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8924A2-BBF2-4DEB-8E2B-6EA37D5A4F2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8924A2-BBF2-4DEB-8E2B-6EA37D5A4F2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8924A2-BBF2-4DEB-8E2B-6EA37D5A4F2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8924A2-BBF2-4DEB-8E2B-6EA37D5A4F2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8924A2-BBF2-4DEB-8E2B-6EA37D5A4F2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8924A2-BBF2-4DEB-8E2B-6EA37D5A4F2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8924A2-BBF2-4DEB-8E2B-6EA37D5A4F2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8924A2-BBF2-4DEB-8E2B-6EA37D5A4F2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8924A2-BBF2-4DEB-8E2B-6EA37D5A4F2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4F6C63C2-0E26-4270-A30F-7637F53D9102}"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dirty="0"/>
          </a:p>
        </p:txBody>
      </p:sp>
      <p:sp>
        <p:nvSpPr>
          <p:cNvPr id="6" name="灯片编号占位符 5"/>
          <p:cNvSpPr>
            <a:spLocks noGrp="1" noChangeArrowheads="1"/>
          </p:cNvSpPr>
          <p:nvPr>
            <p:ph type="sldNum" sz="quarter" idx="12"/>
          </p:nvPr>
        </p:nvSpPr>
        <p:spPr/>
        <p:txBody>
          <a:bodyPr/>
          <a:lstStyle>
            <a:lvl1pPr>
              <a:defRPr/>
            </a:lvl1pPr>
          </a:lstStyle>
          <a:p>
            <a:fld id="{8E1AFC45-F4B7-4F3B-91AE-A35F217B2E0A}" type="slidenum">
              <a:rPr lang="zh-CN" altLang="en-US"/>
            </a:fld>
            <a:endParaRPr lang="zh-CN" altLang="en-US" sz="1800">
              <a:solidFill>
                <a:schemeClr val="tx1"/>
              </a:solidFill>
            </a:endParaRPr>
          </a:p>
        </p:txBody>
      </p:sp>
    </p:spTree>
  </p:cSld>
  <p:clrMapOvr>
    <a:masterClrMapping/>
  </p:clrMapOvr>
  <p:transition spd="slow" advTm="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D90468A8-8620-431B-A38E-0AAB47B78FB2}"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C0684E1B-6985-4E98-9277-A48C39916CDF}" type="slidenum">
              <a:rPr lang="zh-CN" altLang="en-US"/>
            </a:fld>
            <a:endParaRPr lang="zh-CN" altLang="en-US" sz="1800">
              <a:solidFill>
                <a:schemeClr val="tx1"/>
              </a:solidFill>
            </a:endParaRPr>
          </a:p>
        </p:txBody>
      </p:sp>
    </p:spTree>
  </p:cSld>
  <p:clrMapOvr>
    <a:masterClrMapping/>
  </p:clrMapOvr>
  <p:transition spd="slow" advTm="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3820C0FF-4621-4430-9991-9D324F7F055D}"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10B09E10-EEFB-43C8-B655-7DAE5B84018F}" type="slidenum">
              <a:rPr lang="zh-CN" altLang="en-US"/>
            </a:fld>
            <a:endParaRPr lang="zh-CN" altLang="en-US" sz="1800">
              <a:solidFill>
                <a:schemeClr val="tx1"/>
              </a:solidFill>
            </a:endParaRPr>
          </a:p>
        </p:txBody>
      </p:sp>
    </p:spTree>
  </p:cSld>
  <p:clrMapOvr>
    <a:masterClrMapping/>
  </p:clrMapOvr>
  <p:transition spd="slow" advTm="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C83C9AA1-C8A7-44D4-AF34-26C6D6B6B424}"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fld id="{54EB5568-A1C8-4369-8469-D5486FC14ABD}" type="slidenum">
              <a:rPr lang="zh-CN" altLang="en-US"/>
            </a:fld>
            <a:endParaRPr lang="zh-CN" altLang="en-US" sz="1800">
              <a:solidFill>
                <a:schemeClr val="tx1"/>
              </a:solidFill>
            </a:endParaRPr>
          </a:p>
        </p:txBody>
      </p:sp>
    </p:spTree>
  </p:cSld>
  <p:clrMapOvr>
    <a:masterClrMapping/>
  </p:clrMapOvr>
  <p:transition spd="slow" advTm="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450089FD-65FF-4D1C-AE5A-A199E8654996}"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3EF3393B-4A68-49ED-97FF-3D23B2E88C26}" type="slidenum">
              <a:rPr lang="zh-CN" altLang="en-US"/>
            </a:fld>
            <a:endParaRPr lang="zh-CN" altLang="en-US" sz="1800">
              <a:solidFill>
                <a:schemeClr val="tx1"/>
              </a:solidFill>
            </a:endParaRPr>
          </a:p>
        </p:txBody>
      </p:sp>
    </p:spTree>
  </p:cSld>
  <p:clrMapOvr>
    <a:masterClrMapping/>
  </p:clrMapOvr>
  <p:transition spd="slow" advTm="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76E4DAF0-BA3C-4802-B99C-CEDE14900CF6}"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A0C37A99-2111-42CA-81E4-C98A1D969860}" type="slidenum">
              <a:rPr lang="zh-CN" altLang="en-US"/>
            </a:fld>
            <a:endParaRPr lang="zh-CN" altLang="en-US" sz="1800">
              <a:solidFill>
                <a:schemeClr val="tx1"/>
              </a:solidFill>
            </a:endParaRPr>
          </a:p>
        </p:txBody>
      </p:sp>
    </p:spTree>
  </p:cSld>
  <p:clrMapOvr>
    <a:masterClrMapping/>
  </p:clrMapOvr>
  <p:transition spd="slow" advTm="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4FABD981-FA46-4AC7-B624-C68C8AD62AF0}"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11039625-2E9C-48A6-95D2-8F600241FA31}" type="slidenum">
              <a:rPr lang="zh-CN" altLang="en-US"/>
            </a:fld>
            <a:endParaRPr lang="zh-CN" altLang="en-US" sz="1800">
              <a:solidFill>
                <a:schemeClr val="tx1"/>
              </a:solidFill>
            </a:endParaRPr>
          </a:p>
        </p:txBody>
      </p:sp>
    </p:spTree>
  </p:cSld>
  <p:clrMapOvr>
    <a:masterClrMapping/>
  </p:clrMapOvr>
  <p:transition spd="slow" advTm="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51C32D64-166B-4660-B8FA-9828971B1FD7}" type="datetime1">
              <a:rPr lang="zh-CN" altLang="en-US"/>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a:lvl1pPr>
          </a:lstStyle>
          <a:p>
            <a:fld id="{0F2DEB19-752C-4493-9019-A15635BF6B93}" type="slidenum">
              <a:rPr lang="zh-CN" altLang="en-US"/>
            </a:fld>
            <a:endParaRPr lang="zh-CN" altLang="en-US" sz="1800">
              <a:solidFill>
                <a:schemeClr val="tx1"/>
              </a:solidFill>
            </a:endParaRPr>
          </a:p>
        </p:txBody>
      </p:sp>
    </p:spTree>
  </p:cSld>
  <p:clrMapOvr>
    <a:masterClrMapping/>
  </p:clrMapOvr>
  <p:transition spd="slow" advTm="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CE52950C-1E25-4AA5-A4A7-4CD59751A364}"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fld id="{27E40B2E-7A83-4CA3-9D14-C517F1B6C045}" type="slidenum">
              <a:rPr lang="zh-CN" altLang="en-US"/>
            </a:fld>
            <a:endParaRPr lang="zh-CN" altLang="en-US" sz="1800">
              <a:solidFill>
                <a:schemeClr val="tx1"/>
              </a:solidFill>
            </a:endParaRPr>
          </a:p>
        </p:txBody>
      </p:sp>
    </p:spTree>
  </p:cSld>
  <p:clrMapOvr>
    <a:masterClrMapping/>
  </p:clrMapOvr>
  <p:transition spd="slow" advTm="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84751DFA-9369-41E7-AC65-DD0618C9DEC0}" type="datetime1">
              <a:rPr lang="zh-CN" altLang="en-US"/>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a:lvl1pPr>
          </a:lstStyle>
          <a:p>
            <a:fld id="{AF9864CA-6336-4CFE-B113-E90A1C5C7011}" type="slidenum">
              <a:rPr lang="zh-CN" altLang="en-US"/>
            </a:fld>
            <a:endParaRPr lang="zh-CN" altLang="en-US" sz="1800">
              <a:solidFill>
                <a:schemeClr val="tx1"/>
              </a:solidFill>
            </a:endParaRPr>
          </a:p>
        </p:txBody>
      </p:sp>
    </p:spTree>
  </p:cSld>
  <p:clrMapOvr>
    <a:masterClrMapping/>
  </p:clrMapOvr>
  <p:transition spd="slow" advTm="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CE3D2DDA-3983-4C9B-9967-E10E58573B9E}"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FDDBEC48-5105-4078-BCBB-2E973544BF5B}" type="slidenum">
              <a:rPr lang="zh-CN" altLang="en-US"/>
            </a:fld>
            <a:endParaRPr lang="zh-CN" altLang="en-US" sz="1800">
              <a:solidFill>
                <a:schemeClr val="tx1"/>
              </a:solidFill>
            </a:endParaRPr>
          </a:p>
        </p:txBody>
      </p:sp>
    </p:spTree>
  </p:cSld>
  <p:clrMapOvr>
    <a:masterClrMapping/>
  </p:clrMapOvr>
  <p:transition spd="slow" advTm="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2F831B7E-7BB0-47B0-87C6-C6C2D26192A7}"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33BC3293-E9A4-4A27-AA27-CE72F7B2ABB8}" type="slidenum">
              <a:rPr lang="zh-CN" altLang="en-US"/>
            </a:fld>
            <a:endParaRPr lang="zh-CN" altLang="en-US" sz="1800">
              <a:solidFill>
                <a:schemeClr val="tx1"/>
              </a:solidFill>
            </a:endParaRPr>
          </a:p>
        </p:txBody>
      </p:sp>
    </p:spTree>
  </p:cSld>
  <p:clrMapOvr>
    <a:masterClrMapping/>
  </p:clrMapOvr>
  <p:transition spd="slow" advTm="0">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endParaRPr lang="zh-CN" altLang="zh-CN">
              <a:sym typeface="Calibri Light" panose="020F0302020204030204" pitchFamily="34" charset="0"/>
            </a:endParaRP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endParaRPr lang="zh-CN" altLang="zh-CN">
              <a:sym typeface="Calibri" panose="020F0502020204030204" pitchFamily="34" charset="0"/>
            </a:endParaRPr>
          </a:p>
          <a:p>
            <a:pPr lvl="1"/>
            <a:r>
              <a:rPr lang="zh-CN" altLang="zh-CN">
                <a:sym typeface="Calibri" panose="020F0502020204030204" pitchFamily="34" charset="0"/>
              </a:rPr>
              <a:t>第二级</a:t>
            </a:r>
            <a:endParaRPr lang="zh-CN" altLang="zh-CN">
              <a:sym typeface="Calibri" panose="020F0502020204030204" pitchFamily="34" charset="0"/>
            </a:endParaRPr>
          </a:p>
          <a:p>
            <a:pPr lvl="2"/>
            <a:r>
              <a:rPr lang="zh-CN" altLang="zh-CN">
                <a:sym typeface="Calibri" panose="020F0502020204030204" pitchFamily="34" charset="0"/>
              </a:rPr>
              <a:t>第三级</a:t>
            </a:r>
            <a:endParaRPr lang="zh-CN" altLang="zh-CN">
              <a:sym typeface="Calibri" panose="020F0502020204030204" pitchFamily="34" charset="0"/>
            </a:endParaRPr>
          </a:p>
          <a:p>
            <a:pPr lvl="3"/>
            <a:r>
              <a:rPr lang="zh-CN" altLang="zh-CN">
                <a:sym typeface="Calibri" panose="020F0502020204030204" pitchFamily="34" charset="0"/>
              </a:rPr>
              <a:t>第四级</a:t>
            </a:r>
            <a:endParaRPr lang="zh-CN" altLang="zh-CN">
              <a:sym typeface="Calibri" panose="020F0502020204030204" pitchFamily="34" charset="0"/>
            </a:endParaRPr>
          </a:p>
          <a:p>
            <a:pPr lvl="4"/>
            <a:r>
              <a:rPr lang="zh-CN" altLang="zh-CN">
                <a:sym typeface="Calibri" panose="020F0502020204030204" pitchFamily="34" charset="0"/>
              </a:rPr>
              <a:t>第五级</a:t>
            </a:r>
            <a:endParaRPr lang="zh-CN" altLang="zh-CN">
              <a:sym typeface="Calibri" panose="020F0502020204030204" pitchFamily="34" charset="0"/>
            </a:endParaRP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defRPr>
            </a:lvl1pPr>
          </a:lstStyle>
          <a:p>
            <a:pPr>
              <a:defRPr/>
            </a:pPr>
            <a:fld id="{C6C86099-5431-4B3A-8ED6-26094DBFCEF2}" type="datetime1">
              <a:rPr lang="zh-CN" altLang="en-US"/>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fld id="{57D66058-5A86-4E4D-BE42-BAAA70E74EFD}" type="slidenum">
              <a:rPr lang="zh-CN" altLang="en-US"/>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advTm="0">
    <p:fade/>
  </p:transition>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8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8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8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8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8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8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8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8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8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2.xml"/><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2.xml"/><Relationship Id="rId2" Type="http://schemas.openxmlformats.org/officeDocument/2006/relationships/image" Target="../media/image17.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zh-CN">
              <a:solidFill>
                <a:srgbClr val="FFFFFF"/>
              </a:solidFill>
              <a:latin typeface="宋体" pitchFamily="2" charset="-122"/>
              <a:sym typeface="宋体" pitchFamily="2" charset="-122"/>
            </a:endParaRPr>
          </a:p>
        </p:txBody>
      </p:sp>
      <p:pic>
        <p:nvPicPr>
          <p:cNvPr id="2052"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1198880" y="1824042"/>
            <a:ext cx="9794239" cy="2339976"/>
            <a:chOff x="1198880" y="1824042"/>
            <a:chExt cx="9794239" cy="2339976"/>
          </a:xfrm>
        </p:grpSpPr>
        <p:sp>
          <p:nvSpPr>
            <p:cNvPr id="3077" name="任意多边形 10"/>
            <p:cNvSpPr>
              <a:spLocks noChangeArrowheads="1"/>
            </p:cNvSpPr>
            <p:nvPr/>
          </p:nvSpPr>
          <p:spPr bwMode="auto">
            <a:xfrm rot="5400000">
              <a:off x="9380268" y="2770987"/>
              <a:ext cx="2339975" cy="446088"/>
            </a:xfrm>
            <a:custGeom>
              <a:avLst/>
              <a:gdLst>
                <a:gd name="T0" fmla="*/ 0 w 2409826"/>
                <a:gd name="T1" fmla="*/ 446088 h 396002"/>
                <a:gd name="T2" fmla="*/ 0 w 2409826"/>
                <a:gd name="T3" fmla="*/ 1 h 396002"/>
                <a:gd name="T4" fmla="*/ 1 w 2409826"/>
                <a:gd name="T5" fmla="*/ 1 h 396002"/>
                <a:gd name="T6" fmla="*/ 1 w 2409826"/>
                <a:gd name="T7" fmla="*/ 0 h 396002"/>
                <a:gd name="T8" fmla="*/ 2339975 w 2409826"/>
                <a:gd name="T9" fmla="*/ 0 h 396002"/>
                <a:gd name="T10" fmla="*/ 2339975 w 2409826"/>
                <a:gd name="T11" fmla="*/ 1 h 396002"/>
                <a:gd name="T12" fmla="*/ 2339975 w 2409826"/>
                <a:gd name="T13" fmla="*/ 1 h 396002"/>
                <a:gd name="T14" fmla="*/ 2339975 w 2409826"/>
                <a:gd name="T15" fmla="*/ 446088 h 396002"/>
                <a:gd name="T16" fmla="*/ 2219739 w 2409826"/>
                <a:gd name="T17" fmla="*/ 446088 h 396002"/>
                <a:gd name="T18" fmla="*/ 2219739 w 2409826"/>
                <a:gd name="T19" fmla="*/ 139487 h 396002"/>
                <a:gd name="T20" fmla="*/ 120236 w 2409826"/>
                <a:gd name="T21" fmla="*/ 139487 h 396002"/>
                <a:gd name="T22" fmla="*/ 120236 w 2409826"/>
                <a:gd name="T23" fmla="*/ 446088 h 3960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09826"/>
                <a:gd name="T37" fmla="*/ 0 h 396002"/>
                <a:gd name="T38" fmla="*/ 2409826 w 2409826"/>
                <a:gd name="T39" fmla="*/ 396002 h 3960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09826" h="396002">
                  <a:moveTo>
                    <a:pt x="0" y="396002"/>
                  </a:moveTo>
                  <a:lnTo>
                    <a:pt x="0" y="1"/>
                  </a:lnTo>
                  <a:lnTo>
                    <a:pt x="1" y="1"/>
                  </a:lnTo>
                  <a:lnTo>
                    <a:pt x="1" y="0"/>
                  </a:lnTo>
                  <a:lnTo>
                    <a:pt x="2409826" y="0"/>
                  </a:lnTo>
                  <a:lnTo>
                    <a:pt x="2409826" y="1"/>
                  </a:lnTo>
                  <a:lnTo>
                    <a:pt x="2409826" y="396002"/>
                  </a:lnTo>
                  <a:lnTo>
                    <a:pt x="2286001" y="396002"/>
                  </a:lnTo>
                  <a:lnTo>
                    <a:pt x="2286001" y="123826"/>
                  </a:lnTo>
                  <a:lnTo>
                    <a:pt x="123825" y="123826"/>
                  </a:lnTo>
                  <a:lnTo>
                    <a:pt x="123825" y="396002"/>
                  </a:lnTo>
                  <a:lnTo>
                    <a:pt x="0" y="396002"/>
                  </a:lnTo>
                  <a:close/>
                </a:path>
              </a:pathLst>
            </a:cu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p>
          </p:txBody>
        </p:sp>
        <p:grpSp>
          <p:nvGrpSpPr>
            <p:cNvPr id="2" name="组合 1"/>
            <p:cNvGrpSpPr/>
            <p:nvPr/>
          </p:nvGrpSpPr>
          <p:grpSpPr>
            <a:xfrm>
              <a:off x="1198880" y="1824042"/>
              <a:ext cx="9794239" cy="2339975"/>
              <a:chOff x="1198880" y="1824042"/>
              <a:chExt cx="9794239" cy="2339975"/>
            </a:xfrm>
          </p:grpSpPr>
          <p:sp>
            <p:nvSpPr>
              <p:cNvPr id="3078" name="任意多边形 11"/>
              <p:cNvSpPr>
                <a:spLocks noChangeArrowheads="1"/>
              </p:cNvSpPr>
              <p:nvPr/>
            </p:nvSpPr>
            <p:spPr bwMode="auto">
              <a:xfrm rot="16200000" flipH="1">
                <a:off x="471757" y="2770986"/>
                <a:ext cx="2339975" cy="446088"/>
              </a:xfrm>
              <a:custGeom>
                <a:avLst/>
                <a:gdLst>
                  <a:gd name="T0" fmla="*/ 0 w 2409826"/>
                  <a:gd name="T1" fmla="*/ 446088 h 396002"/>
                  <a:gd name="T2" fmla="*/ 0 w 2409826"/>
                  <a:gd name="T3" fmla="*/ 1 h 396002"/>
                  <a:gd name="T4" fmla="*/ 1 w 2409826"/>
                  <a:gd name="T5" fmla="*/ 1 h 396002"/>
                  <a:gd name="T6" fmla="*/ 1 w 2409826"/>
                  <a:gd name="T7" fmla="*/ 0 h 396002"/>
                  <a:gd name="T8" fmla="*/ 2339975 w 2409826"/>
                  <a:gd name="T9" fmla="*/ 0 h 396002"/>
                  <a:gd name="T10" fmla="*/ 2339975 w 2409826"/>
                  <a:gd name="T11" fmla="*/ 1 h 396002"/>
                  <a:gd name="T12" fmla="*/ 2339975 w 2409826"/>
                  <a:gd name="T13" fmla="*/ 1 h 396002"/>
                  <a:gd name="T14" fmla="*/ 2339975 w 2409826"/>
                  <a:gd name="T15" fmla="*/ 446088 h 396002"/>
                  <a:gd name="T16" fmla="*/ 2219739 w 2409826"/>
                  <a:gd name="T17" fmla="*/ 446088 h 396002"/>
                  <a:gd name="T18" fmla="*/ 2219739 w 2409826"/>
                  <a:gd name="T19" fmla="*/ 139487 h 396002"/>
                  <a:gd name="T20" fmla="*/ 120236 w 2409826"/>
                  <a:gd name="T21" fmla="*/ 139487 h 396002"/>
                  <a:gd name="T22" fmla="*/ 120236 w 2409826"/>
                  <a:gd name="T23" fmla="*/ 446088 h 3960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09826"/>
                  <a:gd name="T37" fmla="*/ 0 h 396002"/>
                  <a:gd name="T38" fmla="*/ 2409826 w 2409826"/>
                  <a:gd name="T39" fmla="*/ 396002 h 3960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09826" h="396002">
                    <a:moveTo>
                      <a:pt x="0" y="396002"/>
                    </a:moveTo>
                    <a:lnTo>
                      <a:pt x="0" y="1"/>
                    </a:lnTo>
                    <a:lnTo>
                      <a:pt x="1" y="1"/>
                    </a:lnTo>
                    <a:lnTo>
                      <a:pt x="1" y="0"/>
                    </a:lnTo>
                    <a:lnTo>
                      <a:pt x="2409826" y="0"/>
                    </a:lnTo>
                    <a:lnTo>
                      <a:pt x="2409826" y="1"/>
                    </a:lnTo>
                    <a:lnTo>
                      <a:pt x="2409826" y="396002"/>
                    </a:lnTo>
                    <a:lnTo>
                      <a:pt x="2286001" y="396002"/>
                    </a:lnTo>
                    <a:lnTo>
                      <a:pt x="2286001" y="123826"/>
                    </a:lnTo>
                    <a:lnTo>
                      <a:pt x="123825" y="123826"/>
                    </a:lnTo>
                    <a:lnTo>
                      <a:pt x="123825" y="396002"/>
                    </a:lnTo>
                    <a:lnTo>
                      <a:pt x="0" y="396002"/>
                    </a:lnTo>
                    <a:close/>
                  </a:path>
                </a:pathLst>
              </a:cu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p>
            </p:txBody>
          </p:sp>
          <p:sp>
            <p:nvSpPr>
              <p:cNvPr id="2060" name="文本框 6"/>
              <p:cNvSpPr>
                <a:spLocks noChangeArrowheads="1"/>
              </p:cNvSpPr>
              <p:nvPr/>
            </p:nvSpPr>
            <p:spPr bwMode="auto">
              <a:xfrm>
                <a:off x="1198880" y="1899747"/>
                <a:ext cx="9794239"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algn="ctr" eaLnBrk="1" hangingPunct="1"/>
                <a:r>
                  <a:rPr lang="en-US" altLang="zh-CN" sz="6600" dirty="0">
                    <a:solidFill>
                      <a:schemeClr val="bg1"/>
                    </a:solidFill>
                    <a:latin typeface="Impact" panose="020B0806030902050204" pitchFamily="34" charset="0"/>
                    <a:sym typeface="Impact" panose="020B0806030902050204" pitchFamily="34" charset="0"/>
                  </a:rPr>
                  <a:t>Reinforcement Learning </a:t>
                </a:r>
                <a:endParaRPr lang="en-US" altLang="zh-CN" sz="6600" dirty="0">
                  <a:solidFill>
                    <a:schemeClr val="bg1"/>
                  </a:solidFill>
                  <a:latin typeface="Impact" panose="020B0806030902050204" pitchFamily="34" charset="0"/>
                  <a:sym typeface="Impact" panose="020B0806030902050204" pitchFamily="34" charset="0"/>
                </a:endParaRPr>
              </a:p>
              <a:p>
                <a:pPr algn="ctr" eaLnBrk="1" hangingPunct="1"/>
                <a:r>
                  <a:rPr lang="en-US" altLang="zh-CN" sz="6600" dirty="0">
                    <a:solidFill>
                      <a:schemeClr val="bg1"/>
                    </a:solidFill>
                    <a:latin typeface="Impact" panose="020B0806030902050204" pitchFamily="34" charset="0"/>
                    <a:sym typeface="Impact" panose="020B0806030902050204" pitchFamily="34" charset="0"/>
                  </a:rPr>
                  <a:t>Paper Reading</a:t>
                </a:r>
                <a:endParaRPr lang="zh-CN" altLang="en-US" sz="6600" dirty="0">
                  <a:solidFill>
                    <a:schemeClr val="bg1"/>
                  </a:solidFill>
                  <a:latin typeface="Impact" panose="020B0806030902050204" pitchFamily="34" charset="0"/>
                  <a:sym typeface="Impact" panose="020B0806030902050204" pitchFamily="34" charset="0"/>
                </a:endParaRPr>
              </a:p>
            </p:txBody>
          </p:sp>
        </p:grpSp>
      </p:grpSp>
      <p:grpSp>
        <p:nvGrpSpPr>
          <p:cNvPr id="3082" name="Group 10"/>
          <p:cNvGrpSpPr/>
          <p:nvPr/>
        </p:nvGrpSpPr>
        <p:grpSpPr bwMode="auto">
          <a:xfrm>
            <a:off x="5115561" y="5363767"/>
            <a:ext cx="1960880" cy="797608"/>
            <a:chOff x="514321" y="-70330"/>
            <a:chExt cx="1961183" cy="798562"/>
          </a:xfrm>
        </p:grpSpPr>
        <p:sp>
          <p:nvSpPr>
            <p:cNvPr id="2058" name="文本框 13"/>
            <p:cNvSpPr>
              <a:spLocks noChangeArrowheads="1"/>
            </p:cNvSpPr>
            <p:nvPr/>
          </p:nvSpPr>
          <p:spPr bwMode="auto">
            <a:xfrm>
              <a:off x="514321" y="-70330"/>
              <a:ext cx="1961183" cy="399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algn="ctr" eaLnBrk="1" hangingPunct="1"/>
              <a:r>
                <a:rPr lang="zh-CN" altLang="en-US" sz="2000" dirty="0">
                  <a:solidFill>
                    <a:schemeClr val="bg1"/>
                  </a:solidFill>
                  <a:latin typeface="Times New Roman" panose="02020603050405020304" pitchFamily="18" charset="0"/>
                  <a:ea typeface="+mn-ea"/>
                  <a:cs typeface="Times New Roman" panose="02020603050405020304" pitchFamily="18" charset="0"/>
                  <a:sym typeface="Calibri" panose="020F0502020204030204" pitchFamily="34" charset="0"/>
                </a:rPr>
                <a:t>汇报人：</a:t>
              </a:r>
              <a:r>
                <a:rPr lang="en-US" altLang="zh-CN" sz="2000" dirty="0">
                  <a:solidFill>
                    <a:schemeClr val="bg1"/>
                  </a:solidFill>
                  <a:latin typeface="Times New Roman" panose="02020603050405020304" pitchFamily="18" charset="0"/>
                  <a:ea typeface="+mn-ea"/>
                  <a:cs typeface="Times New Roman" panose="02020603050405020304" pitchFamily="18" charset="0"/>
                  <a:sym typeface="Calibri" panose="020F0502020204030204" pitchFamily="34" charset="0"/>
                </a:rPr>
                <a:t>陈雨青</a:t>
              </a:r>
              <a:endParaRPr lang="en-US" altLang="zh-CN" sz="2000" dirty="0">
                <a:solidFill>
                  <a:schemeClr val="bg1"/>
                </a:solidFill>
                <a:latin typeface="Times New Roman" panose="02020603050405020304" pitchFamily="18" charset="0"/>
                <a:ea typeface="+mn-ea"/>
                <a:cs typeface="Times New Roman" panose="02020603050405020304" pitchFamily="18" charset="0"/>
                <a:sym typeface="Calibri" panose="020F0502020204030204" pitchFamily="34" charset="0"/>
              </a:endParaRPr>
            </a:p>
          </p:txBody>
        </p:sp>
        <p:sp>
          <p:nvSpPr>
            <p:cNvPr id="2059" name="文本框 14"/>
            <p:cNvSpPr>
              <a:spLocks noChangeArrowheads="1"/>
            </p:cNvSpPr>
            <p:nvPr/>
          </p:nvSpPr>
          <p:spPr bwMode="auto">
            <a:xfrm>
              <a:off x="717865" y="328975"/>
              <a:ext cx="1554085" cy="399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algn="ctr" eaLnBrk="1" hangingPunct="1"/>
              <a:r>
                <a:rPr lang="en-US" altLang="en-US" sz="2000" dirty="0">
                  <a:solidFill>
                    <a:schemeClr val="bg1"/>
                  </a:solidFill>
                  <a:latin typeface="Times New Roman" panose="02020603050405020304" pitchFamily="18" charset="0"/>
                  <a:cs typeface="Times New Roman" panose="02020603050405020304" pitchFamily="18" charset="0"/>
                  <a:sym typeface="Calibri" panose="020F0502020204030204" pitchFamily="34" charset="0"/>
                </a:rPr>
                <a:t>1.25</a:t>
              </a:r>
              <a:r>
                <a:rPr lang="en-US" altLang="zh-CN" sz="2000" dirty="0">
                  <a:solidFill>
                    <a:schemeClr val="bg1"/>
                  </a:solidFill>
                  <a:latin typeface="Times New Roman" panose="02020603050405020304" pitchFamily="18" charset="0"/>
                  <a:cs typeface="Times New Roman" panose="02020603050405020304" pitchFamily="18" charset="0"/>
                  <a:sym typeface="Calibri" panose="020F0502020204030204" pitchFamily="34" charset="0"/>
                </a:rPr>
                <a:t>, 201</a:t>
              </a:r>
              <a:r>
                <a:rPr lang="en-US" altLang="en-US" sz="2000" dirty="0">
                  <a:solidFill>
                    <a:schemeClr val="bg1"/>
                  </a:solidFill>
                  <a:latin typeface="Times New Roman" panose="02020603050405020304" pitchFamily="18" charset="0"/>
                  <a:cs typeface="Times New Roman" panose="02020603050405020304" pitchFamily="18" charset="0"/>
                  <a:sym typeface="Calibri" panose="020F0502020204030204" pitchFamily="34" charset="0"/>
                </a:rPr>
                <a:t>9</a:t>
              </a:r>
              <a:endParaRPr lang="en-US" altLang="en-US" sz="2000" dirty="0">
                <a:solidFill>
                  <a:schemeClr val="bg1"/>
                </a:solidFill>
                <a:latin typeface="Times New Roman" panose="02020603050405020304" pitchFamily="18" charset="0"/>
                <a:cs typeface="Times New Roman" panose="02020603050405020304" pitchFamily="18" charset="0"/>
                <a:sym typeface="Calibri" panose="020F0502020204030204" pitchFamily="34" charset="0"/>
              </a:endParaRP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082"/>
                                        </p:tgtEl>
                                        <p:attrNameLst>
                                          <p:attrName>style.visibility</p:attrName>
                                        </p:attrNameLst>
                                      </p:cBhvr>
                                      <p:to>
                                        <p:strVal val="visible"/>
                                      </p:to>
                                    </p:set>
                                    <p:anim calcmode="lin" valueType="num">
                                      <p:cBhvr>
                                        <p:cTn id="7" dur="500"/>
                                        <p:tgtEl>
                                          <p:spTgt spid="3082"/>
                                        </p:tgtEl>
                                        <p:attrNameLst>
                                          <p:attrName>ppt_y</p:attrName>
                                        </p:attrNameLst>
                                      </p:cBhvr>
                                      <p:tavLst>
                                        <p:tav tm="0">
                                          <p:val>
                                            <p:strVal val="#ppt_y+#ppt_h*1.125000"/>
                                          </p:val>
                                        </p:tav>
                                        <p:tav tm="100000">
                                          <p:val>
                                            <p:strVal val="#ppt_y"/>
                                          </p:val>
                                        </p:tav>
                                      </p:tavLst>
                                    </p:anim>
                                    <p:animEffect>
                                      <p:cBhvr>
                                        <p:cTn id="8" dur="500"/>
                                        <p:tgtEl>
                                          <p:spTgt spid="3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zh-CN">
              <a:solidFill>
                <a:srgbClr val="FFFFFF"/>
              </a:solidFill>
              <a:latin typeface="宋体" pitchFamily="2" charset="-122"/>
              <a:sym typeface="宋体" pitchFamily="2" charset="-122"/>
            </a:endParaRPr>
          </a:p>
        </p:txBody>
      </p:sp>
      <p:sp>
        <p:nvSpPr>
          <p:cNvPr id="7172" name="文本框 4"/>
          <p:cNvSpPr>
            <a:spLocks noChangeArrowheads="1"/>
          </p:cNvSpPr>
          <p:nvPr/>
        </p:nvSpPr>
        <p:spPr bwMode="auto">
          <a:xfrm>
            <a:off x="125046" y="186065"/>
            <a:ext cx="248856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en-US" altLang="en-US" sz="2800" b="1" dirty="0">
                <a:solidFill>
                  <a:schemeClr val="bg1"/>
                </a:solidFill>
                <a:latin typeface="Calibri" panose="020F0502020204030204" pitchFamily="34" charset="0"/>
                <a:sym typeface="Calibri" panose="020F0502020204030204" pitchFamily="34" charset="0"/>
              </a:rPr>
              <a:t>IRL</a:t>
            </a:r>
            <a:r>
              <a:rPr lang="zh-CN" altLang="en-US" sz="2800" b="1" dirty="0">
                <a:solidFill>
                  <a:schemeClr val="bg1"/>
                </a:solidFill>
                <a:latin typeface="Calibri" panose="020F0502020204030204" pitchFamily="34" charset="0"/>
                <a:sym typeface="宋体" pitchFamily="2" charset="-122"/>
              </a:rPr>
              <a:t>算法</a:t>
            </a:r>
            <a:r>
              <a:rPr lang="en-US" altLang="zh-CN" sz="2800" b="1" dirty="0">
                <a:solidFill>
                  <a:schemeClr val="bg1"/>
                </a:solidFill>
                <a:latin typeface="Calibri" panose="020F0502020204030204" pitchFamily="34" charset="0"/>
                <a:sym typeface="宋体" pitchFamily="2" charset="-122"/>
              </a:rPr>
              <a:t>-why</a:t>
            </a:r>
            <a:endParaRPr lang="en-US" altLang="zh-CN" sz="2800" b="1" dirty="0">
              <a:solidFill>
                <a:schemeClr val="bg1"/>
              </a:solidFill>
              <a:latin typeface="Calibri" panose="020F0502020204030204" pitchFamily="34" charset="0"/>
              <a:sym typeface="宋体" pitchFamily="2" charset="-122"/>
            </a:endParaRPr>
          </a:p>
        </p:txBody>
      </p:sp>
      <p:sp>
        <p:nvSpPr>
          <p:cNvPr id="15" name="矩形 14"/>
          <p:cNvSpPr/>
          <p:nvPr/>
        </p:nvSpPr>
        <p:spPr bwMode="auto">
          <a:xfrm>
            <a:off x="0" y="895643"/>
            <a:ext cx="12192000" cy="555688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lang="en-US" altLang="en-US" sz="1800">
              <a:sym typeface="+mn-ea"/>
            </a:endParaRPr>
          </a:p>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r>
              <a:rPr lang="" altLang="en-US" sz="1800">
                <a:sym typeface="+mn-ea"/>
              </a:rPr>
              <a:t>　　　　　</a:t>
            </a:r>
            <a:r>
              <a:rPr lang="en-US" altLang="en-US" sz="1800">
                <a:sym typeface="+mn-ea"/>
              </a:rPr>
              <a:t>假设：state－action出现的概率和得到的奖励成正相关</a:t>
            </a:r>
            <a:endParaRPr lang="en-US" altLang="en-US" sz="1800">
              <a:sym typeface="+mn-ea"/>
            </a:endParaRPr>
          </a:p>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lang="en-US" altLang="en-US" sz="1800">
              <a:sym typeface="+mn-ea"/>
            </a:endParaRPr>
          </a:p>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r>
              <a:rPr kumimoji="0" lang="" altLang="zh-CN" sz="1800" b="1" i="0" u="none" strike="noStrike" cap="none" normalizeH="0" baseline="0" dirty="0">
                <a:ln>
                  <a:noFill/>
                </a:ln>
                <a:solidFill>
                  <a:schemeClr val="tx1"/>
                </a:solidFill>
                <a:effectLst/>
                <a:latin typeface="Arial" panose="02080604020202020204" pitchFamily="34" charset="0"/>
                <a:ea typeface="宋体" pitchFamily="2" charset="-122"/>
              </a:rPr>
              <a:t>　　　　　</a:t>
            </a:r>
            <a:r>
              <a:rPr lang="en-US" sz="1800">
                <a:sym typeface="+mn-ea"/>
              </a:rPr>
              <a:t>用这个模型去做逆增强学习，本质上是去学习最优性变量的分布</a:t>
            </a:r>
            <a:endParaRPr kumimoji="0" lang="" altLang="zh-CN" sz="1800" b="1" i="0" u="none" strike="noStrike" cap="none" normalizeH="0" baseline="0" dirty="0">
              <a:ln>
                <a:noFill/>
              </a:ln>
              <a:solidFill>
                <a:schemeClr val="tx1"/>
              </a:solidFill>
              <a:effectLst/>
              <a:latin typeface="Arial" panose="02080604020202020204" pitchFamily="34" charset="0"/>
              <a:ea typeface="宋体" pitchFamily="2" charset="-122"/>
            </a:endParaRPr>
          </a:p>
        </p:txBody>
      </p:sp>
      <p:sp>
        <p:nvSpPr>
          <p:cNvPr id="3" name="Text Box 2"/>
          <p:cNvSpPr txBox="1"/>
          <p:nvPr/>
        </p:nvSpPr>
        <p:spPr>
          <a:xfrm>
            <a:off x="1261110" y="3676015"/>
            <a:ext cx="8641080" cy="2861310"/>
          </a:xfrm>
          <a:prstGeom prst="rect">
            <a:avLst/>
          </a:prstGeom>
          <a:noFill/>
        </p:spPr>
        <p:txBody>
          <a:bodyPr wrap="none" rtlCol="0">
            <a:spAutoFit/>
          </a:bodyPr>
          <a:p>
            <a:pPr algn="l"/>
            <a:endParaRPr lang="en-US"/>
          </a:p>
          <a:p>
            <a:pPr algn="l"/>
            <a:endParaRPr lang="en-US"/>
          </a:p>
          <a:p>
            <a:pPr algn="l"/>
            <a:endParaRPr lang="en-US"/>
          </a:p>
          <a:p>
            <a:pPr algn="l"/>
            <a:r>
              <a:rPr lang="en-US" altLang="en-US"/>
              <a:t>梯度：</a:t>
            </a:r>
            <a:r>
              <a:rPr lang="en-US"/>
              <a:t>专家策略下的轨迹分布下的收益关于参数的梯度减去当前收益函数对应的软化</a:t>
            </a:r>
            <a:endParaRPr lang="en-US"/>
          </a:p>
          <a:p>
            <a:pPr algn="l"/>
            <a:endParaRPr lang="en-US"/>
          </a:p>
          <a:p>
            <a:pPr algn="l"/>
            <a:endParaRPr lang="en-US"/>
          </a:p>
          <a:p>
            <a:pPr algn="l"/>
            <a:endParaRPr lang="en-US"/>
          </a:p>
          <a:p>
            <a:pPr algn="l"/>
            <a:r>
              <a:rPr lang="en-US" altLang="en-US"/>
              <a:t>第二部分：</a:t>
            </a:r>
            <a:r>
              <a:rPr lang="en-US"/>
              <a:t>软化增强学习</a:t>
            </a:r>
            <a:r>
              <a:rPr lang="en-US" altLang="en-US"/>
              <a:t>，生成采样的策略</a:t>
            </a:r>
            <a:endParaRPr lang="en-US"/>
          </a:p>
          <a:p>
            <a:pPr algn="l"/>
            <a:endParaRPr lang="en-US"/>
          </a:p>
          <a:p>
            <a:pPr algn="l"/>
            <a:endParaRPr lang="en-US"/>
          </a:p>
        </p:txBody>
      </p:sp>
      <p:pic>
        <p:nvPicPr>
          <p:cNvPr id="2" name="Picture 1" descr="ＩＲＬ公式"/>
          <p:cNvPicPr>
            <a:picLocks noChangeAspect="1"/>
          </p:cNvPicPr>
          <p:nvPr/>
        </p:nvPicPr>
        <p:blipFill>
          <a:blip r:embed="rId2"/>
          <a:srcRect l="12267" t="47067" r="751" b="9260"/>
          <a:stretch>
            <a:fillRect/>
          </a:stretch>
        </p:blipFill>
        <p:spPr>
          <a:xfrm>
            <a:off x="1261110" y="2209165"/>
            <a:ext cx="7442200" cy="2127250"/>
          </a:xfrm>
          <a:prstGeom prst="rect">
            <a:avLst/>
          </a:prstGeom>
        </p:spPr>
      </p:pic>
      <p:pic>
        <p:nvPicPr>
          <p:cNvPr id="4" name="Picture 3"/>
          <p:cNvPicPr>
            <a:picLocks noChangeAspect="1"/>
          </p:cNvPicPr>
          <p:nvPr/>
        </p:nvPicPr>
        <p:blipFill>
          <a:blip r:embed="rId3"/>
          <a:stretch>
            <a:fillRect/>
          </a:stretch>
        </p:blipFill>
        <p:spPr>
          <a:xfrm>
            <a:off x="1397635" y="5043805"/>
            <a:ext cx="5457190" cy="571500"/>
          </a:xfrm>
          <a:prstGeom prst="rect">
            <a:avLst/>
          </a:prstGeom>
        </p:spPr>
      </p:pic>
      <p:sp>
        <p:nvSpPr>
          <p:cNvPr id="6" name="Text Box 5"/>
          <p:cNvSpPr txBox="1"/>
          <p:nvPr/>
        </p:nvSpPr>
        <p:spPr>
          <a:xfrm>
            <a:off x="6510655" y="3385820"/>
            <a:ext cx="5440680" cy="368300"/>
          </a:xfrm>
          <a:prstGeom prst="rect">
            <a:avLst/>
          </a:prstGeom>
          <a:noFill/>
        </p:spPr>
        <p:txBody>
          <a:bodyPr wrap="none" rtlCol="0">
            <a:spAutoFit/>
          </a:bodyPr>
          <a:p>
            <a:pPr algn="l"/>
            <a:r>
              <a:rPr lang="en-US">
                <a:sym typeface="+mn-ea"/>
              </a:rPr>
              <a:t>第一块是关于数据的，第二块是从当前策略进行采样</a:t>
            </a:r>
            <a:endParaRPr lang="en-US"/>
          </a:p>
        </p:txBody>
      </p:sp>
    </p:spTree>
  </p:cSld>
  <p:clrMapOvr>
    <a:masterClrMapping/>
  </p:clrMapOvr>
  <p:transition spd="slow" advTm="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zh-CN">
              <a:solidFill>
                <a:srgbClr val="FFFFFF"/>
              </a:solidFill>
              <a:latin typeface="宋体" pitchFamily="2" charset="-122"/>
              <a:sym typeface="宋体" pitchFamily="2" charset="-122"/>
            </a:endParaRPr>
          </a:p>
        </p:txBody>
      </p:sp>
      <p:sp>
        <p:nvSpPr>
          <p:cNvPr id="7172" name="文本框 4"/>
          <p:cNvSpPr>
            <a:spLocks noChangeArrowheads="1"/>
          </p:cNvSpPr>
          <p:nvPr/>
        </p:nvSpPr>
        <p:spPr bwMode="auto">
          <a:xfrm>
            <a:off x="125046" y="186065"/>
            <a:ext cx="2240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en-US" altLang="zh-CN" sz="2800" b="1" dirty="0">
                <a:solidFill>
                  <a:schemeClr val="bg1"/>
                </a:solidFill>
                <a:latin typeface="Calibri" panose="020F0502020204030204" pitchFamily="34" charset="0"/>
                <a:sym typeface="宋体" pitchFamily="2" charset="-122"/>
              </a:rPr>
              <a:t>IRL</a:t>
            </a:r>
            <a:r>
              <a:rPr lang="zh-CN" altLang="en-US" sz="2800" b="1" dirty="0">
                <a:solidFill>
                  <a:schemeClr val="bg1"/>
                </a:solidFill>
                <a:latin typeface="Calibri" panose="020F0502020204030204" pitchFamily="34" charset="0"/>
                <a:sym typeface="宋体" pitchFamily="2" charset="-122"/>
              </a:rPr>
              <a:t>算法</a:t>
            </a:r>
            <a:r>
              <a:rPr lang="en-US" altLang="zh-CN" sz="2800" b="1" dirty="0">
                <a:solidFill>
                  <a:schemeClr val="bg1"/>
                </a:solidFill>
                <a:latin typeface="Calibri" panose="020F0502020204030204" pitchFamily="34" charset="0"/>
                <a:sym typeface="宋体" pitchFamily="2" charset="-122"/>
              </a:rPr>
              <a:t>详解</a:t>
            </a:r>
            <a:endParaRPr lang="en-US" altLang="zh-CN" sz="2800" b="1" dirty="0">
              <a:solidFill>
                <a:schemeClr val="bg1"/>
              </a:solidFill>
              <a:latin typeface="Calibri" panose="020F0502020204030204" pitchFamily="34" charset="0"/>
              <a:sym typeface="宋体" pitchFamily="2" charset="-122"/>
            </a:endParaRPr>
          </a:p>
        </p:txBody>
      </p:sp>
      <p:sp>
        <p:nvSpPr>
          <p:cNvPr id="15" name="矩形 14"/>
          <p:cNvSpPr/>
          <p:nvPr/>
        </p:nvSpPr>
        <p:spPr bwMode="auto">
          <a:xfrm>
            <a:off x="0" y="895643"/>
            <a:ext cx="12192000" cy="555688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r>
              <a:rPr lang="" altLang="en-US" sz="1800">
                <a:sym typeface="+mn-ea"/>
              </a:rPr>
              <a:t>　　　　</a:t>
            </a:r>
            <a:endParaRPr lang="" altLang="en-US" sz="1800">
              <a:sym typeface="+mn-ea"/>
            </a:endParaRPr>
          </a:p>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r>
              <a:rPr lang="" altLang="en-US" sz="1800">
                <a:sym typeface="+mn-ea"/>
              </a:rPr>
              <a:t>　　　　　</a:t>
            </a:r>
            <a:endParaRPr kumimoji="0" lang="zh-CN" altLang="en-US" sz="1800" b="1" i="0" u="none" strike="noStrike" cap="none" normalizeH="0" baseline="0" dirty="0">
              <a:ln>
                <a:noFill/>
              </a:ln>
              <a:solidFill>
                <a:schemeClr val="tx1"/>
              </a:solidFill>
              <a:effectLst/>
              <a:latin typeface="Arial" panose="02080604020202020204" pitchFamily="34" charset="0"/>
              <a:ea typeface="宋体" pitchFamily="2" charset="-122"/>
            </a:endParaRPr>
          </a:p>
        </p:txBody>
      </p:sp>
      <p:sp>
        <p:nvSpPr>
          <p:cNvPr id="6" name="Text Box 5"/>
          <p:cNvSpPr txBox="1"/>
          <p:nvPr/>
        </p:nvSpPr>
        <p:spPr>
          <a:xfrm>
            <a:off x="941705" y="1736725"/>
            <a:ext cx="2926080" cy="922020"/>
          </a:xfrm>
          <a:prstGeom prst="rect">
            <a:avLst/>
          </a:prstGeom>
          <a:noFill/>
        </p:spPr>
        <p:txBody>
          <a:bodyPr wrap="none" rtlCol="0">
            <a:spAutoFit/>
          </a:bodyPr>
          <a:p>
            <a:pPr algn="l"/>
            <a:r>
              <a:rPr lang="" altLang="en-US"/>
              <a:t>　</a:t>
            </a:r>
            <a:r>
              <a:rPr lang="en-US" altLang="en-US"/>
              <a:t>思路：１.</a:t>
            </a:r>
            <a:endParaRPr lang="en-US" altLang="en-US"/>
          </a:p>
          <a:p>
            <a:pPr algn="l"/>
            <a:endParaRPr lang="en-US" altLang="en-US"/>
          </a:p>
          <a:p>
            <a:pPr algn="l"/>
            <a:r>
              <a:rPr lang="en-US" altLang="en-US"/>
              <a:t>　　　</a:t>
            </a:r>
            <a:r>
              <a:rPr lang="" altLang="en-US"/>
              <a:t>　</a:t>
            </a:r>
            <a:r>
              <a:rPr lang="en-US" altLang="en-US"/>
              <a:t>２．进行迭代计算</a:t>
            </a:r>
            <a:endParaRPr lang="en-US" altLang="en-US"/>
          </a:p>
        </p:txBody>
      </p:sp>
      <p:pic>
        <p:nvPicPr>
          <p:cNvPr id="2" name="Picture 1" descr="ＩＲＬ公式"/>
          <p:cNvPicPr>
            <a:picLocks noChangeAspect="1"/>
          </p:cNvPicPr>
          <p:nvPr/>
        </p:nvPicPr>
        <p:blipFill>
          <a:blip r:embed="rId2"/>
          <a:srcRect l="38837" t="47067" r="14355" b="41317"/>
          <a:stretch>
            <a:fillRect/>
          </a:stretch>
        </p:blipFill>
        <p:spPr>
          <a:xfrm>
            <a:off x="2365375" y="1625600"/>
            <a:ext cx="4004945" cy="565785"/>
          </a:xfrm>
          <a:prstGeom prst="rect">
            <a:avLst/>
          </a:prstGeom>
        </p:spPr>
      </p:pic>
      <p:pic>
        <p:nvPicPr>
          <p:cNvPr id="3" name="Picture 2" descr="迭代公式"/>
          <p:cNvPicPr>
            <a:picLocks noChangeAspect="1"/>
          </p:cNvPicPr>
          <p:nvPr/>
        </p:nvPicPr>
        <p:blipFill>
          <a:blip r:embed="rId3"/>
          <a:srcRect l="11373" t="9345" r="21799" b="33466"/>
          <a:stretch>
            <a:fillRect/>
          </a:stretch>
        </p:blipFill>
        <p:spPr>
          <a:xfrm>
            <a:off x="2171065" y="2753995"/>
            <a:ext cx="5958840" cy="2922270"/>
          </a:xfrm>
          <a:prstGeom prst="rect">
            <a:avLst/>
          </a:prstGeom>
        </p:spPr>
      </p:pic>
      <p:sp>
        <p:nvSpPr>
          <p:cNvPr id="4" name="Text Box 3"/>
          <p:cNvSpPr txBox="1"/>
          <p:nvPr/>
        </p:nvSpPr>
        <p:spPr>
          <a:xfrm>
            <a:off x="8260080" y="2191385"/>
            <a:ext cx="3383280" cy="2030095"/>
          </a:xfrm>
          <a:prstGeom prst="rect">
            <a:avLst/>
          </a:prstGeom>
          <a:noFill/>
        </p:spPr>
        <p:txBody>
          <a:bodyPr wrap="none" rtlCol="0">
            <a:spAutoFit/>
          </a:bodyPr>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r>
              <a:rPr lang="" altLang="en-US">
                <a:sym typeface="+mn-ea"/>
              </a:rPr>
              <a:t>综合考虑收益的可能性和大小</a:t>
            </a:r>
            <a:endParaRPr lang="" altLang="en-US">
              <a:sym typeface="+mn-ea"/>
            </a:endParaRPr>
          </a:p>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r>
              <a:rPr lang="" altLang="en-US"/>
              <a:t>有的收益可能大，但是出现的</a:t>
            </a:r>
            <a:endParaRPr lang="" altLang="en-US"/>
          </a:p>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r>
              <a:rPr lang="" altLang="en-US"/>
              <a:t>概率小</a:t>
            </a:r>
            <a:r>
              <a:rPr lang="" altLang="en-US">
                <a:latin typeface="宋体" charset="0"/>
                <a:ea typeface="宋体" charset="0"/>
              </a:rPr>
              <a:t>－</a:t>
            </a:r>
            <a:r>
              <a:rPr lang="" altLang="en-US"/>
              <a:t>，智能体更倾向于选择</a:t>
            </a:r>
            <a:endParaRPr lang="" altLang="en-US"/>
          </a:p>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r>
              <a:rPr lang="" altLang="en-US"/>
              <a:t>收益不大，但是出现概率高的</a:t>
            </a:r>
            <a:endParaRPr lang="" altLang="en-US"/>
          </a:p>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r>
              <a:rPr lang="" altLang="en-US"/>
              <a:t>行为</a:t>
            </a:r>
            <a:endParaRPr lang="" altLang="en-US"/>
          </a:p>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r>
              <a:rPr lang="" altLang="en-US"/>
              <a:t>事情出现的概率正比与事情发生</a:t>
            </a:r>
            <a:endParaRPr lang="" altLang="en-US"/>
          </a:p>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r>
              <a:rPr lang="" altLang="en-US"/>
              <a:t>的概率乘以事情的收益</a:t>
            </a:r>
            <a:endParaRPr lang="" altLang="en-US"/>
          </a:p>
        </p:txBody>
      </p:sp>
      <p:cxnSp>
        <p:nvCxnSpPr>
          <p:cNvPr id="5" name="Straight Arrow Connector 4"/>
          <p:cNvCxnSpPr/>
          <p:nvPr/>
        </p:nvCxnSpPr>
        <p:spPr>
          <a:xfrm>
            <a:off x="7718425" y="3130550"/>
            <a:ext cx="541655" cy="10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ransition spd="slow" advTm="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zh-CN">
              <a:solidFill>
                <a:srgbClr val="FFFFFF"/>
              </a:solidFill>
              <a:latin typeface="宋体" pitchFamily="2" charset="-122"/>
              <a:sym typeface="宋体" pitchFamily="2" charset="-122"/>
            </a:endParaRPr>
          </a:p>
        </p:txBody>
      </p:sp>
      <p:sp>
        <p:nvSpPr>
          <p:cNvPr id="7172" name="文本框 4"/>
          <p:cNvSpPr>
            <a:spLocks noChangeArrowheads="1"/>
          </p:cNvSpPr>
          <p:nvPr/>
        </p:nvSpPr>
        <p:spPr bwMode="auto">
          <a:xfrm>
            <a:off x="125046" y="186065"/>
            <a:ext cx="2240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en-US" altLang="zh-CN" sz="2800" b="1" dirty="0">
                <a:solidFill>
                  <a:schemeClr val="bg1"/>
                </a:solidFill>
                <a:latin typeface="Calibri" panose="020F0502020204030204" pitchFamily="34" charset="0"/>
                <a:sym typeface="宋体" pitchFamily="2" charset="-122"/>
              </a:rPr>
              <a:t>IRL</a:t>
            </a:r>
            <a:r>
              <a:rPr lang="zh-CN" altLang="en-US" sz="2800" b="1" dirty="0">
                <a:solidFill>
                  <a:schemeClr val="bg1"/>
                </a:solidFill>
                <a:latin typeface="Calibri" panose="020F0502020204030204" pitchFamily="34" charset="0"/>
                <a:sym typeface="宋体" pitchFamily="2" charset="-122"/>
              </a:rPr>
              <a:t>算法</a:t>
            </a:r>
            <a:r>
              <a:rPr lang="en-US" altLang="zh-CN" sz="2800" b="1" dirty="0">
                <a:solidFill>
                  <a:schemeClr val="bg1"/>
                </a:solidFill>
                <a:latin typeface="Calibri" panose="020F0502020204030204" pitchFamily="34" charset="0"/>
                <a:sym typeface="宋体" pitchFamily="2" charset="-122"/>
              </a:rPr>
              <a:t>详解</a:t>
            </a:r>
            <a:endParaRPr lang="en-US" altLang="zh-CN" sz="2800" b="1" dirty="0">
              <a:solidFill>
                <a:schemeClr val="bg1"/>
              </a:solidFill>
              <a:latin typeface="Calibri" panose="020F0502020204030204" pitchFamily="34" charset="0"/>
              <a:sym typeface="宋体" pitchFamily="2" charset="-122"/>
            </a:endParaRPr>
          </a:p>
        </p:txBody>
      </p:sp>
      <p:sp>
        <p:nvSpPr>
          <p:cNvPr id="15" name="矩形 14"/>
          <p:cNvSpPr/>
          <p:nvPr/>
        </p:nvSpPr>
        <p:spPr bwMode="auto">
          <a:xfrm>
            <a:off x="-120015" y="895643"/>
            <a:ext cx="12192000" cy="555688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1" i="0" u="none" strike="noStrike" cap="none" normalizeH="0" baseline="0" dirty="0">
              <a:ln>
                <a:noFill/>
              </a:ln>
              <a:solidFill>
                <a:schemeClr val="tx1"/>
              </a:solidFill>
              <a:effectLst/>
              <a:latin typeface="Arial" panose="02080604020202020204" pitchFamily="34" charset="0"/>
              <a:ea typeface="宋体" pitchFamily="2" charset="-122"/>
            </a:endParaRPr>
          </a:p>
        </p:txBody>
      </p:sp>
      <p:sp>
        <p:nvSpPr>
          <p:cNvPr id="5" name="Text Box 4"/>
          <p:cNvSpPr txBox="1"/>
          <p:nvPr/>
        </p:nvSpPr>
        <p:spPr>
          <a:xfrm>
            <a:off x="390525" y="1398270"/>
            <a:ext cx="6832600" cy="3138170"/>
          </a:xfrm>
          <a:prstGeom prst="rect">
            <a:avLst/>
          </a:prstGeom>
          <a:noFill/>
        </p:spPr>
        <p:txBody>
          <a:bodyPr wrap="square" rtlCol="0">
            <a:spAutoFit/>
          </a:bodyPr>
          <a:p>
            <a:r>
              <a:rPr lang="en-US" altLang="en-US"/>
              <a:t>第一类是如何计算后向信息 (backward messages) </a:t>
            </a:r>
            <a:endParaRPr lang="en-US" altLang="en-US"/>
          </a:p>
          <a:p>
            <a:endParaRPr lang="en-US" altLang="en-US"/>
          </a:p>
          <a:p>
            <a:endParaRPr lang="en-US" altLang="en-US"/>
          </a:p>
          <a:p>
            <a:endParaRPr lang="en-US" altLang="en-US"/>
          </a:p>
          <a:p>
            <a:r>
              <a:rPr lang="en-US" altLang="en-US"/>
              <a:t>第二类是如何计算策略 (policy) </a:t>
            </a:r>
            <a:endParaRPr lang="en-US" altLang="en-US"/>
          </a:p>
          <a:p>
            <a:endParaRPr lang="en-US" altLang="en-US"/>
          </a:p>
          <a:p>
            <a:endParaRPr lang="en-US" altLang="en-US"/>
          </a:p>
          <a:p>
            <a:endParaRPr lang="en-US" altLang="en-US"/>
          </a:p>
          <a:p>
            <a:r>
              <a:rPr lang="en-US" altLang="en-US"/>
              <a:t>第三类是如何计算前向信息 (forward messages) </a:t>
            </a:r>
            <a:endParaRPr lang="en-US" altLang="en-US"/>
          </a:p>
          <a:p>
            <a:endParaRPr lang="en-US" altLang="en-US"/>
          </a:p>
          <a:p>
            <a:endParaRPr lang="en-US" altLang="en-US"/>
          </a:p>
        </p:txBody>
      </p:sp>
      <p:pic>
        <p:nvPicPr>
          <p:cNvPr id="2" name="Picture 1"/>
          <p:cNvPicPr>
            <a:picLocks noChangeAspect="1"/>
          </p:cNvPicPr>
          <p:nvPr/>
        </p:nvPicPr>
        <p:blipFill>
          <a:blip r:embed="rId2"/>
          <a:stretch>
            <a:fillRect/>
          </a:stretch>
        </p:blipFill>
        <p:spPr>
          <a:xfrm>
            <a:off x="1372870" y="1737995"/>
            <a:ext cx="4229100" cy="486410"/>
          </a:xfrm>
          <a:prstGeom prst="rect">
            <a:avLst/>
          </a:prstGeom>
        </p:spPr>
      </p:pic>
      <p:pic>
        <p:nvPicPr>
          <p:cNvPr id="3" name="Picture 2"/>
          <p:cNvPicPr>
            <a:picLocks noChangeAspect="1"/>
          </p:cNvPicPr>
          <p:nvPr/>
        </p:nvPicPr>
        <p:blipFill>
          <a:blip r:embed="rId3"/>
          <a:stretch>
            <a:fillRect/>
          </a:stretch>
        </p:blipFill>
        <p:spPr>
          <a:xfrm>
            <a:off x="1372870" y="2992755"/>
            <a:ext cx="3830955" cy="456565"/>
          </a:xfrm>
          <a:prstGeom prst="rect">
            <a:avLst/>
          </a:prstGeom>
        </p:spPr>
      </p:pic>
      <p:pic>
        <p:nvPicPr>
          <p:cNvPr id="4" name="Picture 3"/>
          <p:cNvPicPr>
            <a:picLocks noChangeAspect="1"/>
          </p:cNvPicPr>
          <p:nvPr/>
        </p:nvPicPr>
        <p:blipFill>
          <a:blip r:embed="rId4"/>
          <a:stretch>
            <a:fillRect/>
          </a:stretch>
        </p:blipFill>
        <p:spPr>
          <a:xfrm>
            <a:off x="1563370" y="4079875"/>
            <a:ext cx="3275330" cy="456565"/>
          </a:xfrm>
          <a:prstGeom prst="rect">
            <a:avLst/>
          </a:prstGeom>
        </p:spPr>
      </p:pic>
      <p:sp>
        <p:nvSpPr>
          <p:cNvPr id="6" name="Text Box 5"/>
          <p:cNvSpPr txBox="1"/>
          <p:nvPr/>
        </p:nvSpPr>
        <p:spPr>
          <a:xfrm>
            <a:off x="6203315" y="1463040"/>
            <a:ext cx="4104640" cy="645160"/>
          </a:xfrm>
          <a:prstGeom prst="rect">
            <a:avLst/>
          </a:prstGeom>
          <a:noFill/>
        </p:spPr>
        <p:txBody>
          <a:bodyPr wrap="square" rtlCol="0">
            <a:spAutoFit/>
          </a:bodyPr>
          <a:p>
            <a:r>
              <a:rPr lang="en-US"/>
              <a:t>全概率公式进行积分，并使用Markov性进行概率拆分</a:t>
            </a:r>
            <a:endParaRPr lang="en-US"/>
          </a:p>
        </p:txBody>
      </p:sp>
      <p:pic>
        <p:nvPicPr>
          <p:cNvPr id="9" name="Picture 8"/>
          <p:cNvPicPr>
            <a:picLocks noChangeAspect="1"/>
          </p:cNvPicPr>
          <p:nvPr/>
        </p:nvPicPr>
        <p:blipFill>
          <a:blip r:embed="rId3"/>
          <a:stretch>
            <a:fillRect/>
          </a:stretch>
        </p:blipFill>
        <p:spPr>
          <a:xfrm>
            <a:off x="6421755" y="2682240"/>
            <a:ext cx="2604135" cy="310515"/>
          </a:xfrm>
          <a:prstGeom prst="rect">
            <a:avLst/>
          </a:prstGeom>
        </p:spPr>
      </p:pic>
      <p:pic>
        <p:nvPicPr>
          <p:cNvPr id="10" name="Picture 9"/>
          <p:cNvPicPr>
            <a:picLocks noChangeAspect="1"/>
          </p:cNvPicPr>
          <p:nvPr/>
        </p:nvPicPr>
        <p:blipFill>
          <a:blip r:embed="rId5"/>
          <a:stretch>
            <a:fillRect/>
          </a:stretch>
        </p:blipFill>
        <p:spPr>
          <a:xfrm>
            <a:off x="6421755" y="3094355"/>
            <a:ext cx="4971415" cy="495300"/>
          </a:xfrm>
          <a:prstGeom prst="rect">
            <a:avLst/>
          </a:prstGeom>
        </p:spPr>
      </p:pic>
      <p:pic>
        <p:nvPicPr>
          <p:cNvPr id="11" name="Picture 10"/>
          <p:cNvPicPr>
            <a:picLocks noChangeAspect="1"/>
          </p:cNvPicPr>
          <p:nvPr/>
        </p:nvPicPr>
        <p:blipFill>
          <a:blip r:embed="rId6"/>
          <a:stretch>
            <a:fillRect/>
          </a:stretch>
        </p:blipFill>
        <p:spPr>
          <a:xfrm>
            <a:off x="1431925" y="4678680"/>
            <a:ext cx="4989830" cy="1621790"/>
          </a:xfrm>
          <a:prstGeom prst="rect">
            <a:avLst/>
          </a:prstGeom>
        </p:spPr>
      </p:pic>
      <p:sp>
        <p:nvSpPr>
          <p:cNvPr id="12" name="Text Box 11"/>
          <p:cNvSpPr txBox="1"/>
          <p:nvPr/>
        </p:nvSpPr>
        <p:spPr>
          <a:xfrm>
            <a:off x="6301740" y="3952875"/>
            <a:ext cx="5212080" cy="922020"/>
          </a:xfrm>
          <a:prstGeom prst="rect">
            <a:avLst/>
          </a:prstGeom>
          <a:noFill/>
        </p:spPr>
        <p:txBody>
          <a:bodyPr wrap="none" rtlCol="0">
            <a:spAutoFit/>
          </a:bodyPr>
          <a:p>
            <a:pPr algn="l"/>
            <a:r>
              <a:rPr lang="en-US"/>
              <a:t>给定之前的所有最优性变量，</a:t>
            </a:r>
            <a:endParaRPr lang="en-US"/>
          </a:p>
          <a:p>
            <a:pPr algn="l"/>
            <a:r>
              <a:rPr lang="en-US"/>
              <a:t>得出在当前时点到达某状态的概率</a:t>
            </a:r>
            <a:r>
              <a:rPr lang="en-US" altLang="en-US"/>
              <a:t>，</a:t>
            </a:r>
            <a:endParaRPr lang="en-US" altLang="en-US"/>
          </a:p>
          <a:p>
            <a:pPr algn="l"/>
            <a:r>
              <a:rPr lang="en-US" altLang="en-US"/>
              <a:t>通常认为初始分布是已知的。将该概率进行展开，</a:t>
            </a:r>
            <a:endParaRPr lang="en-US" altLang="en-US"/>
          </a:p>
        </p:txBody>
      </p:sp>
    </p:spTree>
  </p:cSld>
  <p:clrMapOvr>
    <a:masterClrMapping/>
  </p:clrMapOvr>
  <p:transition spd="slow" advTm="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zh-CN">
              <a:solidFill>
                <a:srgbClr val="FFFFFF"/>
              </a:solidFill>
              <a:latin typeface="宋体" pitchFamily="2" charset="-122"/>
              <a:sym typeface="宋体" pitchFamily="2" charset="-122"/>
            </a:endParaRPr>
          </a:p>
        </p:txBody>
      </p:sp>
      <p:pic>
        <p:nvPicPr>
          <p:cNvPr id="4100"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矩形 3"/>
          <p:cNvSpPr>
            <a:spLocks noChangeArrowheads="1"/>
          </p:cNvSpPr>
          <p:nvPr/>
        </p:nvSpPr>
        <p:spPr bwMode="auto">
          <a:xfrm>
            <a:off x="0" y="2171700"/>
            <a:ext cx="12192000" cy="262890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sp>
        <p:nvSpPr>
          <p:cNvPr id="6150" name="文本框 5"/>
          <p:cNvSpPr>
            <a:spLocks noChangeArrowheads="1"/>
          </p:cNvSpPr>
          <p:nvPr/>
        </p:nvSpPr>
        <p:spPr bwMode="auto">
          <a:xfrm>
            <a:off x="4612959" y="2873434"/>
            <a:ext cx="293116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algn="ctr" eaLnBrk="1" hangingPunct="1"/>
            <a:r>
              <a:rPr lang="zh-CN" altLang="en-US" sz="5400" b="1" dirty="0">
                <a:solidFill>
                  <a:schemeClr val="bg1"/>
                </a:solidFill>
                <a:latin typeface="Calibri" panose="020F0502020204030204" pitchFamily="34" charset="0"/>
                <a:sym typeface="宋体" pitchFamily="2" charset="-122"/>
              </a:rPr>
              <a:t>算法</a:t>
            </a:r>
            <a:r>
              <a:rPr lang="en-US" altLang="zh-CN" sz="5400" b="1" dirty="0">
                <a:solidFill>
                  <a:schemeClr val="bg1"/>
                </a:solidFill>
                <a:latin typeface="Calibri" panose="020F0502020204030204" pitchFamily="34" charset="0"/>
                <a:sym typeface="宋体" pitchFamily="2" charset="-122"/>
              </a:rPr>
              <a:t>运用</a:t>
            </a:r>
            <a:endParaRPr lang="en-US" altLang="zh-CN" sz="5400" b="1" dirty="0">
              <a:solidFill>
                <a:schemeClr val="bg1"/>
              </a:solidFill>
              <a:latin typeface="Calibri" panose="020F0502020204030204" pitchFamily="34" charset="0"/>
              <a:sym typeface="宋体" pitchFamily="2" charset="-122"/>
            </a:endParaRPr>
          </a:p>
        </p:txBody>
      </p:sp>
      <p:sp>
        <p:nvSpPr>
          <p:cNvPr id="4105" name="矩形 4"/>
          <p:cNvSpPr>
            <a:spLocks noChangeArrowheads="1"/>
          </p:cNvSpPr>
          <p:nvPr/>
        </p:nvSpPr>
        <p:spPr bwMode="auto">
          <a:xfrm rot="2700000">
            <a:off x="5645150" y="1716088"/>
            <a:ext cx="889000" cy="889000"/>
          </a:xfrm>
          <a:prstGeom prst="rect">
            <a:avLst/>
          </a:prstGeom>
          <a:solidFill>
            <a:srgbClr val="2F374C"/>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algn="ctr" eaLnBrk="1" hangingPunct="1"/>
            <a:endParaRPr lang="zh-CN" altLang="zh-CN" dirty="0">
              <a:solidFill>
                <a:srgbClr val="A5A5A5"/>
              </a:solidFill>
              <a:latin typeface="宋体" pitchFamily="2" charset="-122"/>
              <a:sym typeface="宋体" pitchFamily="2" charset="-122"/>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6149"/>
                                        </p:tgtEl>
                                        <p:attrNameLst>
                                          <p:attrName>style.visibility</p:attrName>
                                        </p:attrNameLst>
                                      </p:cBhvr>
                                      <p:to>
                                        <p:strVal val="visible"/>
                                      </p:to>
                                    </p:set>
                                    <p:animEffect>
                                      <p:cBhvr>
                                        <p:cTn id="7" dur="500"/>
                                        <p:tgtEl>
                                          <p:spTgt spid="6149"/>
                                        </p:tgtEl>
                                      </p:cBhvr>
                                    </p:animEffect>
                                  </p:childTnLst>
                                </p:cTn>
                              </p:par>
                            </p:childTnLst>
                          </p:cTn>
                        </p:par>
                        <p:par>
                          <p:cTn id="8" fill="hold">
                            <p:stCondLst>
                              <p:cond delay="500"/>
                            </p:stCondLst>
                            <p:childTnLst>
                              <p:par>
                                <p:cTn id="9" presetID="23" presetClass="entr" presetSubtype="36" fill="hold" grpId="0" nodeType="afterEffect">
                                  <p:stCondLst>
                                    <p:cond delay="0"/>
                                  </p:stCondLst>
                                  <p:iterate type="lt">
                                    <p:tmPct val="17000"/>
                                  </p:iterate>
                                  <p:childTnLst>
                                    <p:set>
                                      <p:cBhvr>
                                        <p:cTn id="10" dur="1" fill="hold">
                                          <p:stCondLst>
                                            <p:cond delay="0"/>
                                          </p:stCondLst>
                                        </p:cTn>
                                        <p:tgtEl>
                                          <p:spTgt spid="6150"/>
                                        </p:tgtEl>
                                        <p:attrNameLst>
                                          <p:attrName>style.visibility</p:attrName>
                                        </p:attrNameLst>
                                      </p:cBhvr>
                                      <p:to>
                                        <p:strVal val="visible"/>
                                      </p:to>
                                    </p:set>
                                    <p:anim calcmode="lin" valueType="num">
                                      <p:cBhvr>
                                        <p:cTn id="11" dur="500" fill="hold"/>
                                        <p:tgtEl>
                                          <p:spTgt spid="6150"/>
                                        </p:tgtEl>
                                        <p:attrNameLst>
                                          <p:attrName>ppt_w</p:attrName>
                                        </p:attrNameLst>
                                      </p:cBhvr>
                                      <p:tavLst>
                                        <p:tav tm="0">
                                          <p:val>
                                            <p:strVal val="(6*min(max(#ppt_w*#ppt_h,.3),1)-7.4)/-.7*#ppt_w"/>
                                          </p:val>
                                        </p:tav>
                                        <p:tav tm="100000">
                                          <p:val>
                                            <p:strVal val="#ppt_w"/>
                                          </p:val>
                                        </p:tav>
                                      </p:tavLst>
                                    </p:anim>
                                    <p:anim calcmode="lin" valueType="num">
                                      <p:cBhvr>
                                        <p:cTn id="12" dur="500" fill="hold"/>
                                        <p:tgtEl>
                                          <p:spTgt spid="6150"/>
                                        </p:tgtEl>
                                        <p:attrNameLst>
                                          <p:attrName>ppt_h</p:attrName>
                                        </p:attrNameLst>
                                      </p:cBhvr>
                                      <p:tavLst>
                                        <p:tav tm="0">
                                          <p:val>
                                            <p:strVal val="(6*min(max(#ppt_w*#ppt_h,.3),1)-7.4)/-.7*#ppt_h"/>
                                          </p:val>
                                        </p:tav>
                                        <p:tav tm="100000">
                                          <p:val>
                                            <p:strVal val="#ppt_h"/>
                                          </p:val>
                                        </p:tav>
                                      </p:tavLst>
                                    </p:anim>
                                    <p:anim calcmode="lin" valueType="num">
                                      <p:cBhvr>
                                        <p:cTn id="13" dur="500" fill="hold"/>
                                        <p:tgtEl>
                                          <p:spTgt spid="6150"/>
                                        </p:tgtEl>
                                        <p:attrNameLst>
                                          <p:attrName>ppt_x</p:attrName>
                                        </p:attrNameLst>
                                      </p:cBhvr>
                                      <p:tavLst>
                                        <p:tav tm="0">
                                          <p:val>
                                            <p:fltVal val="0.5"/>
                                          </p:val>
                                        </p:tav>
                                        <p:tav tm="100000">
                                          <p:val>
                                            <p:strVal val="#ppt_x"/>
                                          </p:val>
                                        </p:tav>
                                      </p:tavLst>
                                    </p:anim>
                                    <p:anim calcmode="lin" valueType="num">
                                      <p:cBhvr>
                                        <p:cTn id="14" dur="500" fill="hold"/>
                                        <p:tgtEl>
                                          <p:spTgt spid="6150"/>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ldLvl="0" animBg="1" autoUpdateAnimBg="0"/>
      <p:bldP spid="6150"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zh-CN">
              <a:solidFill>
                <a:srgbClr val="FFFFFF"/>
              </a:solidFill>
              <a:latin typeface="宋体" pitchFamily="2" charset="-122"/>
              <a:sym typeface="宋体" pitchFamily="2" charset="-122"/>
            </a:endParaRPr>
          </a:p>
        </p:txBody>
      </p:sp>
      <p:sp>
        <p:nvSpPr>
          <p:cNvPr id="7172" name="文本框 4"/>
          <p:cNvSpPr>
            <a:spLocks noChangeArrowheads="1"/>
          </p:cNvSpPr>
          <p:nvPr/>
        </p:nvSpPr>
        <p:spPr bwMode="auto">
          <a:xfrm>
            <a:off x="125046" y="186065"/>
            <a:ext cx="2240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en-US" altLang="zh-CN" sz="2800" b="1" dirty="0">
                <a:solidFill>
                  <a:schemeClr val="bg1"/>
                </a:solidFill>
                <a:latin typeface="Calibri" panose="020F0502020204030204" pitchFamily="34" charset="0"/>
                <a:sym typeface="宋体" pitchFamily="2" charset="-122"/>
              </a:rPr>
              <a:t>IRL</a:t>
            </a:r>
            <a:r>
              <a:rPr lang="zh-CN" altLang="en-US" sz="2800" b="1" dirty="0">
                <a:solidFill>
                  <a:schemeClr val="bg1"/>
                </a:solidFill>
                <a:latin typeface="Calibri" panose="020F0502020204030204" pitchFamily="34" charset="0"/>
                <a:sym typeface="宋体" pitchFamily="2" charset="-122"/>
              </a:rPr>
              <a:t>算法</a:t>
            </a:r>
            <a:r>
              <a:rPr lang="en-US" altLang="zh-CN" sz="2800" b="1" dirty="0">
                <a:solidFill>
                  <a:schemeClr val="bg1"/>
                </a:solidFill>
                <a:latin typeface="Calibri" panose="020F0502020204030204" pitchFamily="34" charset="0"/>
                <a:sym typeface="宋体" pitchFamily="2" charset="-122"/>
              </a:rPr>
              <a:t>运用</a:t>
            </a:r>
            <a:endParaRPr lang="en-US" altLang="zh-CN" sz="2800" b="1" dirty="0">
              <a:solidFill>
                <a:schemeClr val="bg1"/>
              </a:solidFill>
              <a:latin typeface="Calibri" panose="020F0502020204030204" pitchFamily="34" charset="0"/>
              <a:sym typeface="宋体" pitchFamily="2" charset="-122"/>
            </a:endParaRPr>
          </a:p>
        </p:txBody>
      </p:sp>
      <p:sp>
        <p:nvSpPr>
          <p:cNvPr id="15" name="矩形 14"/>
          <p:cNvSpPr/>
          <p:nvPr/>
        </p:nvSpPr>
        <p:spPr bwMode="auto">
          <a:xfrm>
            <a:off x="0" y="895643"/>
            <a:ext cx="12192000" cy="555688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r>
              <a:rPr kumimoji="0" lang="en-US" altLang="zh-CN" sz="1800" b="1" i="0" u="none" strike="noStrike" cap="none" normalizeH="0" baseline="0" dirty="0">
                <a:ln>
                  <a:noFill/>
                </a:ln>
                <a:solidFill>
                  <a:schemeClr val="tx1"/>
                </a:solidFill>
                <a:effectLst/>
                <a:latin typeface="Arial" panose="02080604020202020204" pitchFamily="34" charset="0"/>
                <a:ea typeface="宋体" pitchFamily="2" charset="-122"/>
              </a:rPr>
              <a:t>                          </a:t>
            </a:r>
            <a:endParaRPr kumimoji="0" lang="en-US" altLang="zh-CN" sz="1800" b="1" i="0" u="none" strike="noStrike" cap="none" normalizeH="0" baseline="0" dirty="0">
              <a:ln>
                <a:noFill/>
              </a:ln>
              <a:solidFill>
                <a:schemeClr val="tx1"/>
              </a:solidFill>
              <a:effectLst/>
              <a:latin typeface="Arial" panose="02080604020202020204"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r>
              <a:rPr kumimoji="0" lang="en-US" altLang="zh-CN" sz="1800" b="1" i="0" u="none" strike="noStrike" cap="none" normalizeH="0" baseline="0" dirty="0">
                <a:ln>
                  <a:noFill/>
                </a:ln>
                <a:solidFill>
                  <a:schemeClr val="tx1"/>
                </a:solidFill>
                <a:effectLst/>
                <a:latin typeface="Arial" panose="02080604020202020204" pitchFamily="34" charset="0"/>
                <a:ea typeface="宋体" pitchFamily="2" charset="-122"/>
              </a:rPr>
              <a:t>                               </a:t>
            </a:r>
            <a:r>
              <a:rPr kumimoji="0" lang="zh-CN" altLang="en-US" sz="1800" b="1" i="0" u="none" strike="noStrike" cap="none" normalizeH="0" baseline="0" dirty="0">
                <a:ln>
                  <a:noFill/>
                </a:ln>
                <a:solidFill>
                  <a:schemeClr val="tx1"/>
                </a:solidFill>
                <a:effectLst/>
                <a:latin typeface="Arial" panose="02080604020202020204" pitchFamily="34" charset="0"/>
                <a:ea typeface="宋体" pitchFamily="2" charset="-122"/>
              </a:rPr>
              <a:t>Courteous Autonomous Cars </a:t>
            </a:r>
            <a:endParaRPr kumimoji="0" lang="zh-CN" altLang="en-US" sz="1800" b="1" i="0" u="none" strike="noStrike" cap="none" normalizeH="0" baseline="0" dirty="0">
              <a:ln>
                <a:noFill/>
              </a:ln>
              <a:solidFill>
                <a:schemeClr val="tx1"/>
              </a:solidFill>
              <a:effectLst/>
              <a:latin typeface="Arial" panose="02080604020202020204"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600" b="1" i="0" u="none" strike="noStrike" cap="none" normalizeH="0" baseline="0" dirty="0">
              <a:ln>
                <a:noFill/>
              </a:ln>
              <a:solidFill>
                <a:schemeClr val="tx1"/>
              </a:solidFill>
              <a:effectLst/>
              <a:latin typeface="Arial" panose="02080604020202020204" pitchFamily="34" charset="0"/>
              <a:ea typeface="宋体" pitchFamily="2" charset="-122"/>
            </a:endParaRPr>
          </a:p>
        </p:txBody>
      </p:sp>
      <p:pic>
        <p:nvPicPr>
          <p:cNvPr id="3" name="Picture 2" descr="礼貌让车"/>
          <p:cNvPicPr>
            <a:picLocks noChangeAspect="1"/>
          </p:cNvPicPr>
          <p:nvPr/>
        </p:nvPicPr>
        <p:blipFill>
          <a:blip r:embed="rId2"/>
          <a:srcRect l="8612" t="43662" r="31107" b="19275"/>
          <a:stretch>
            <a:fillRect/>
          </a:stretch>
        </p:blipFill>
        <p:spPr>
          <a:xfrm>
            <a:off x="254000" y="3840480"/>
            <a:ext cx="8100060" cy="2611755"/>
          </a:xfrm>
          <a:prstGeom prst="rect">
            <a:avLst/>
          </a:prstGeom>
        </p:spPr>
      </p:pic>
      <p:pic>
        <p:nvPicPr>
          <p:cNvPr id="4" name="Picture 3" descr="十字路口左转"/>
          <p:cNvPicPr>
            <a:picLocks noChangeAspect="1"/>
          </p:cNvPicPr>
          <p:nvPr/>
        </p:nvPicPr>
        <p:blipFill>
          <a:blip r:embed="rId3"/>
          <a:stretch>
            <a:fillRect/>
          </a:stretch>
        </p:blipFill>
        <p:spPr>
          <a:xfrm>
            <a:off x="254000" y="1660525"/>
            <a:ext cx="8305165" cy="2537460"/>
          </a:xfrm>
          <a:prstGeom prst="rect">
            <a:avLst/>
          </a:prstGeom>
        </p:spPr>
      </p:pic>
      <p:sp>
        <p:nvSpPr>
          <p:cNvPr id="5" name="Text Box 4"/>
          <p:cNvSpPr txBox="1"/>
          <p:nvPr/>
        </p:nvSpPr>
        <p:spPr>
          <a:xfrm>
            <a:off x="8754110" y="2870835"/>
            <a:ext cx="2926080" cy="2306955"/>
          </a:xfrm>
          <a:prstGeom prst="rect">
            <a:avLst/>
          </a:prstGeom>
          <a:noFill/>
        </p:spPr>
        <p:txBody>
          <a:bodyPr wrap="none" rtlCol="0">
            <a:spAutoFit/>
          </a:bodyPr>
          <a:p>
            <a:r>
              <a:rPr lang="en-US" altLang="en-US"/>
              <a:t>人的交互行为中</a:t>
            </a:r>
            <a:endParaRPr lang="en-US" altLang="en-US"/>
          </a:p>
          <a:p>
            <a:r>
              <a:rPr lang="en-US" altLang="en-US"/>
              <a:t>除了安全和行车质量</a:t>
            </a:r>
            <a:endParaRPr lang="en-US" altLang="en-US"/>
          </a:p>
          <a:p>
            <a:r>
              <a:rPr lang="en-US" altLang="en-US"/>
              <a:t>还需要考虑驾驶双方的博弈</a:t>
            </a:r>
            <a:endParaRPr lang="en-US" altLang="en-US"/>
          </a:p>
          <a:p>
            <a:endParaRPr lang="en-US" altLang="en-US"/>
          </a:p>
          <a:p>
            <a:r>
              <a:rPr lang="en-US" altLang="en-US"/>
              <a:t>1.他车避让我高效</a:t>
            </a:r>
            <a:endParaRPr lang="en-US" altLang="en-US"/>
          </a:p>
          <a:p>
            <a:r>
              <a:rPr lang="en-US" altLang="en-US"/>
              <a:t>2.他车激进我避让</a:t>
            </a:r>
            <a:endParaRPr lang="en-US" altLang="en-US"/>
          </a:p>
          <a:p>
            <a:endParaRPr lang="en-US" altLang="en-US"/>
          </a:p>
          <a:p>
            <a:r>
              <a:rPr lang="en-US" altLang="en-US"/>
              <a:t>在总体上实现收益最大化</a:t>
            </a:r>
            <a:endParaRPr lang="en-US" altLang="en-US"/>
          </a:p>
        </p:txBody>
      </p:sp>
    </p:spTree>
  </p:cSld>
  <p:clrMapOvr>
    <a:masterClrMapping/>
  </p:clrMapOvr>
  <p:transition spd="slow" advTm="0">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zh-CN">
              <a:solidFill>
                <a:srgbClr val="FFFFFF"/>
              </a:solidFill>
              <a:latin typeface="宋体" pitchFamily="2" charset="-122"/>
              <a:sym typeface="宋体" pitchFamily="2" charset="-122"/>
            </a:endParaRPr>
          </a:p>
        </p:txBody>
      </p:sp>
      <p:sp>
        <p:nvSpPr>
          <p:cNvPr id="7172" name="文本框 4"/>
          <p:cNvSpPr>
            <a:spLocks noChangeArrowheads="1"/>
          </p:cNvSpPr>
          <p:nvPr/>
        </p:nvSpPr>
        <p:spPr bwMode="auto">
          <a:xfrm>
            <a:off x="125046" y="186065"/>
            <a:ext cx="2240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en-US" altLang="zh-CN" sz="2800" b="1" dirty="0">
                <a:solidFill>
                  <a:schemeClr val="bg1"/>
                </a:solidFill>
                <a:latin typeface="Calibri" panose="020F0502020204030204" pitchFamily="34" charset="0"/>
                <a:sym typeface="宋体" pitchFamily="2" charset="-122"/>
              </a:rPr>
              <a:t>IRL</a:t>
            </a:r>
            <a:r>
              <a:rPr lang="zh-CN" altLang="en-US" sz="2800" b="1" dirty="0">
                <a:solidFill>
                  <a:schemeClr val="bg1"/>
                </a:solidFill>
                <a:latin typeface="Calibri" panose="020F0502020204030204" pitchFamily="34" charset="0"/>
                <a:sym typeface="宋体" pitchFamily="2" charset="-122"/>
              </a:rPr>
              <a:t>算法</a:t>
            </a:r>
            <a:r>
              <a:rPr lang="en-US" altLang="zh-CN" sz="2800" b="1" dirty="0">
                <a:solidFill>
                  <a:schemeClr val="bg1"/>
                </a:solidFill>
                <a:latin typeface="Calibri" panose="020F0502020204030204" pitchFamily="34" charset="0"/>
                <a:sym typeface="宋体" pitchFamily="2" charset="-122"/>
              </a:rPr>
              <a:t>运用</a:t>
            </a:r>
            <a:endParaRPr lang="en-US" altLang="zh-CN" sz="2800" b="1" dirty="0">
              <a:solidFill>
                <a:schemeClr val="bg1"/>
              </a:solidFill>
              <a:latin typeface="Calibri" panose="020F0502020204030204" pitchFamily="34" charset="0"/>
              <a:sym typeface="宋体" pitchFamily="2" charset="-122"/>
            </a:endParaRPr>
          </a:p>
        </p:txBody>
      </p:sp>
      <p:sp>
        <p:nvSpPr>
          <p:cNvPr id="15" name="矩形 14"/>
          <p:cNvSpPr/>
          <p:nvPr/>
        </p:nvSpPr>
        <p:spPr bwMode="auto">
          <a:xfrm>
            <a:off x="0" y="895643"/>
            <a:ext cx="12192000" cy="555688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1" i="0" u="none" strike="noStrike" cap="none" normalizeH="0" baseline="0" dirty="0">
              <a:ln>
                <a:noFill/>
              </a:ln>
              <a:solidFill>
                <a:schemeClr val="tx1"/>
              </a:solidFill>
              <a:effectLst/>
              <a:latin typeface="Arial" panose="02080604020202020204" pitchFamily="34" charset="0"/>
              <a:ea typeface="宋体" pitchFamily="2" charset="-122"/>
            </a:endParaRPr>
          </a:p>
        </p:txBody>
      </p:sp>
      <p:sp>
        <p:nvSpPr>
          <p:cNvPr id="3" name="Text Box 2"/>
          <p:cNvSpPr txBox="1"/>
          <p:nvPr/>
        </p:nvSpPr>
        <p:spPr>
          <a:xfrm>
            <a:off x="735965" y="1216660"/>
            <a:ext cx="7179945" cy="4246245"/>
          </a:xfrm>
          <a:prstGeom prst="rect">
            <a:avLst/>
          </a:prstGeom>
          <a:noFill/>
        </p:spPr>
        <p:txBody>
          <a:bodyPr wrap="square" rtlCol="0">
            <a:spAutoFit/>
          </a:bodyPr>
          <a:p>
            <a:r>
              <a:rPr lang="en-US" altLang="en-US"/>
              <a:t>HOW：</a:t>
            </a:r>
            <a:endParaRPr lang="en-US" altLang="en-US"/>
          </a:p>
          <a:p>
            <a:r>
              <a:rPr lang="en-US" altLang="en-US"/>
              <a:t>输入：</a:t>
            </a:r>
            <a:endParaRPr lang="en-US" altLang="en-US"/>
          </a:p>
          <a:p>
            <a:endParaRPr lang="en-US" altLang="en-US"/>
          </a:p>
          <a:p>
            <a:endParaRPr lang="en-US" altLang="en-US"/>
          </a:p>
          <a:p>
            <a:endParaRPr lang="en-US" altLang="en-US"/>
          </a:p>
          <a:p>
            <a:endParaRPr lang="en-US" altLang="en-US"/>
          </a:p>
          <a:p>
            <a:endParaRPr lang="en-US" altLang="en-US"/>
          </a:p>
          <a:p>
            <a:endParaRPr lang="en-US" altLang="en-US"/>
          </a:p>
          <a:p>
            <a:r>
              <a:rPr lang="en-US" altLang="en-US"/>
              <a:t>本车轨迹，他车的轨迹</a:t>
            </a:r>
            <a:endParaRPr lang="en-US" altLang="en-US"/>
          </a:p>
          <a:p>
            <a:endParaRPr lang="en-US" altLang="en-US"/>
          </a:p>
          <a:p>
            <a:r>
              <a:rPr lang="en-US" altLang="en-US"/>
              <a:t>reward　特征：收益-损失（损失的权重比会更大），舒适度，效率</a:t>
            </a:r>
            <a:endParaRPr lang="en-US" altLang="en-US"/>
          </a:p>
          <a:p>
            <a:r>
              <a:rPr lang="en-US" altLang="en-US"/>
              <a:t>其中，在考虑收益博弈的阶段制定了基于礼貌和自私两套函数</a:t>
            </a:r>
            <a:endParaRPr lang="en-US" altLang="en-US"/>
          </a:p>
          <a:p>
            <a:r>
              <a:rPr lang="en-US" altLang="en-US"/>
              <a:t>　　　　　C（礼貌）=C（礼貌）×W（自私）+不便利×W（礼貌）</a:t>
            </a:r>
            <a:endParaRPr lang="en-US" altLang="en-US"/>
          </a:p>
          <a:p>
            <a:endParaRPr lang="en-US" altLang="en-US"/>
          </a:p>
          <a:p>
            <a:r>
              <a:rPr lang="en-US" altLang="en-US">
                <a:sym typeface="+mn-ea"/>
              </a:rPr>
              <a:t>输出：找到合适的</a:t>
            </a:r>
            <a:r>
              <a:rPr lang="en-US" altLang="en-US">
                <a:cs typeface="Arial" panose="02080604020202020204" pitchFamily="34" charset="0"/>
                <a:sym typeface="+mn-ea"/>
              </a:rPr>
              <a:t>θ</a:t>
            </a:r>
            <a:endParaRPr lang="en-US" altLang="en-US"/>
          </a:p>
        </p:txBody>
      </p:sp>
      <p:pic>
        <p:nvPicPr>
          <p:cNvPr id="4" name="Picture 3" descr="输入"/>
          <p:cNvPicPr>
            <a:picLocks noChangeAspect="1"/>
          </p:cNvPicPr>
          <p:nvPr/>
        </p:nvPicPr>
        <p:blipFill>
          <a:blip r:embed="rId2"/>
          <a:srcRect l="38828" t="22857" r="31568" b="68826"/>
          <a:stretch>
            <a:fillRect/>
          </a:stretch>
        </p:blipFill>
        <p:spPr>
          <a:xfrm>
            <a:off x="1659255" y="1506220"/>
            <a:ext cx="6089650" cy="974090"/>
          </a:xfrm>
          <a:prstGeom prst="rect">
            <a:avLst/>
          </a:prstGeom>
        </p:spPr>
      </p:pic>
      <p:pic>
        <p:nvPicPr>
          <p:cNvPr id="6" name="Picture 5" descr="总体优化函数目标"/>
          <p:cNvPicPr>
            <a:picLocks noChangeAspect="1"/>
          </p:cNvPicPr>
          <p:nvPr/>
        </p:nvPicPr>
        <p:blipFill>
          <a:blip r:embed="rId3"/>
          <a:srcRect l="40842" t="35480" r="32101" b="57011"/>
          <a:stretch>
            <a:fillRect/>
          </a:stretch>
        </p:blipFill>
        <p:spPr>
          <a:xfrm>
            <a:off x="1943735" y="2567305"/>
            <a:ext cx="5198110" cy="822960"/>
          </a:xfrm>
          <a:prstGeom prst="rect">
            <a:avLst/>
          </a:prstGeom>
        </p:spPr>
      </p:pic>
    </p:spTree>
  </p:cSld>
  <p:clrMapOvr>
    <a:masterClrMapping/>
  </p:clrMapOvr>
  <p:transition spd="slow" advTm="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zh-CN">
              <a:solidFill>
                <a:srgbClr val="FFFFFF"/>
              </a:solidFill>
              <a:latin typeface="宋体" pitchFamily="2" charset="-122"/>
              <a:sym typeface="宋体" pitchFamily="2" charset="-122"/>
            </a:endParaRPr>
          </a:p>
        </p:txBody>
      </p:sp>
      <p:sp>
        <p:nvSpPr>
          <p:cNvPr id="7172" name="文本框 4"/>
          <p:cNvSpPr>
            <a:spLocks noChangeArrowheads="1"/>
          </p:cNvSpPr>
          <p:nvPr/>
        </p:nvSpPr>
        <p:spPr bwMode="auto">
          <a:xfrm>
            <a:off x="125046" y="186065"/>
            <a:ext cx="2240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en-US" altLang="zh-CN" sz="2800" b="1" dirty="0">
                <a:solidFill>
                  <a:schemeClr val="bg1"/>
                </a:solidFill>
                <a:latin typeface="Calibri" panose="020F0502020204030204" pitchFamily="34" charset="0"/>
                <a:sym typeface="宋体" pitchFamily="2" charset="-122"/>
              </a:rPr>
              <a:t>IRL</a:t>
            </a:r>
            <a:r>
              <a:rPr lang="zh-CN" altLang="en-US" sz="2800" b="1" dirty="0">
                <a:solidFill>
                  <a:schemeClr val="bg1"/>
                </a:solidFill>
                <a:latin typeface="Calibri" panose="020F0502020204030204" pitchFamily="34" charset="0"/>
                <a:sym typeface="宋体" pitchFamily="2" charset="-122"/>
              </a:rPr>
              <a:t>算法</a:t>
            </a:r>
            <a:r>
              <a:rPr lang="en-US" altLang="zh-CN" sz="2800" b="1" dirty="0">
                <a:solidFill>
                  <a:schemeClr val="bg1"/>
                </a:solidFill>
                <a:latin typeface="Calibri" panose="020F0502020204030204" pitchFamily="34" charset="0"/>
                <a:sym typeface="宋体" pitchFamily="2" charset="-122"/>
              </a:rPr>
              <a:t>运用</a:t>
            </a:r>
            <a:endParaRPr lang="en-US" altLang="zh-CN" sz="2800" b="1" dirty="0">
              <a:solidFill>
                <a:schemeClr val="bg1"/>
              </a:solidFill>
              <a:latin typeface="Calibri" panose="020F0502020204030204" pitchFamily="34" charset="0"/>
              <a:sym typeface="宋体" pitchFamily="2" charset="-122"/>
            </a:endParaRPr>
          </a:p>
        </p:txBody>
      </p:sp>
      <p:sp>
        <p:nvSpPr>
          <p:cNvPr id="15" name="矩形 14"/>
          <p:cNvSpPr/>
          <p:nvPr/>
        </p:nvSpPr>
        <p:spPr bwMode="auto">
          <a:xfrm>
            <a:off x="0" y="895643"/>
            <a:ext cx="12192000" cy="555688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1" i="0" u="none" strike="noStrike" cap="none" normalizeH="0" baseline="0" dirty="0">
              <a:ln>
                <a:noFill/>
              </a:ln>
              <a:solidFill>
                <a:schemeClr val="tx1"/>
              </a:solidFill>
              <a:effectLst/>
              <a:latin typeface="Arial" panose="02080604020202020204" pitchFamily="34" charset="0"/>
              <a:ea typeface="宋体" pitchFamily="2" charset="-122"/>
            </a:endParaRPr>
          </a:p>
        </p:txBody>
      </p:sp>
      <p:sp>
        <p:nvSpPr>
          <p:cNvPr id="2" name="Text Box 1"/>
          <p:cNvSpPr txBox="1"/>
          <p:nvPr/>
        </p:nvSpPr>
        <p:spPr>
          <a:xfrm>
            <a:off x="832485" y="1376680"/>
            <a:ext cx="2468880" cy="368300"/>
          </a:xfrm>
          <a:prstGeom prst="rect">
            <a:avLst/>
          </a:prstGeom>
          <a:noFill/>
        </p:spPr>
        <p:txBody>
          <a:bodyPr wrap="none" rtlCol="0">
            <a:spAutoFit/>
          </a:bodyPr>
          <a:p>
            <a:r>
              <a:rPr lang="en-US" altLang="en-US"/>
              <a:t>风险，安全系数的评估</a:t>
            </a:r>
            <a:endParaRPr lang="en-US" altLang="en-US"/>
          </a:p>
        </p:txBody>
      </p:sp>
      <p:pic>
        <p:nvPicPr>
          <p:cNvPr id="4" name="Picture 3" descr="效果"/>
          <p:cNvPicPr>
            <a:picLocks noChangeAspect="1"/>
          </p:cNvPicPr>
          <p:nvPr/>
        </p:nvPicPr>
        <p:blipFill>
          <a:blip r:embed="rId2"/>
          <a:srcRect l="7254" t="26328" r="30734" b="47765"/>
          <a:stretch>
            <a:fillRect/>
          </a:stretch>
        </p:blipFill>
        <p:spPr>
          <a:xfrm>
            <a:off x="1017270" y="2164715"/>
            <a:ext cx="8719185" cy="2073910"/>
          </a:xfrm>
          <a:prstGeom prst="rect">
            <a:avLst/>
          </a:prstGeom>
        </p:spPr>
      </p:pic>
    </p:spTree>
  </p:cSld>
  <p:clrMapOvr>
    <a:masterClrMapping/>
  </p:clrMapOvr>
  <p:transition spd="slow" advTm="0">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zh-CN">
              <a:solidFill>
                <a:srgbClr val="FFFFFF"/>
              </a:solidFill>
              <a:latin typeface="宋体" pitchFamily="2" charset="-122"/>
              <a:sym typeface="宋体" pitchFamily="2" charset="-122"/>
            </a:endParaRPr>
          </a:p>
        </p:txBody>
      </p:sp>
      <p:pic>
        <p:nvPicPr>
          <p:cNvPr id="4100"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矩形 3"/>
          <p:cNvSpPr>
            <a:spLocks noChangeArrowheads="1"/>
          </p:cNvSpPr>
          <p:nvPr/>
        </p:nvSpPr>
        <p:spPr bwMode="auto">
          <a:xfrm>
            <a:off x="0" y="2171700"/>
            <a:ext cx="12192000" cy="262890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sp>
        <p:nvSpPr>
          <p:cNvPr id="6150" name="文本框 5"/>
          <p:cNvSpPr>
            <a:spLocks noChangeArrowheads="1"/>
          </p:cNvSpPr>
          <p:nvPr/>
        </p:nvSpPr>
        <p:spPr bwMode="auto">
          <a:xfrm>
            <a:off x="2972118" y="2873434"/>
            <a:ext cx="621284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algn="ctr" eaLnBrk="1" hangingPunct="1"/>
            <a:r>
              <a:rPr lang="en-US" altLang="en-US" sz="5400" b="1" dirty="0">
                <a:solidFill>
                  <a:schemeClr val="bg1"/>
                </a:solidFill>
                <a:latin typeface="Calibri" panose="020F0502020204030204" pitchFamily="34" charset="0"/>
                <a:sym typeface="Calibri" panose="020F0502020204030204" pitchFamily="34" charset="0"/>
              </a:rPr>
              <a:t>I</a:t>
            </a:r>
            <a:r>
              <a:rPr lang="en-US" altLang="zh-CN" sz="5400" b="1" dirty="0">
                <a:solidFill>
                  <a:schemeClr val="bg1"/>
                </a:solidFill>
                <a:latin typeface="Calibri" panose="020F0502020204030204" pitchFamily="34" charset="0"/>
                <a:sym typeface="Calibri" panose="020F0502020204030204" pitchFamily="34" charset="0"/>
              </a:rPr>
              <a:t>RL</a:t>
            </a:r>
            <a:r>
              <a:rPr lang="en-US" altLang="en-US" sz="5400" b="1" dirty="0">
                <a:solidFill>
                  <a:schemeClr val="bg1"/>
                </a:solidFill>
                <a:latin typeface="Calibri" panose="020F0502020204030204" pitchFamily="34" charset="0"/>
                <a:sym typeface="Calibri" panose="020F0502020204030204" pitchFamily="34" charset="0"/>
              </a:rPr>
              <a:t>需要解决的问题</a:t>
            </a:r>
            <a:endParaRPr lang="en-US" altLang="en-US" sz="5400" b="1" dirty="0">
              <a:solidFill>
                <a:schemeClr val="bg1"/>
              </a:solidFill>
              <a:latin typeface="Calibri" panose="020F0502020204030204" pitchFamily="34" charset="0"/>
              <a:sym typeface="Calibri" panose="020F0502020204030204" pitchFamily="34" charset="0"/>
            </a:endParaRPr>
          </a:p>
        </p:txBody>
      </p:sp>
      <p:sp>
        <p:nvSpPr>
          <p:cNvPr id="4105" name="矩形 4"/>
          <p:cNvSpPr>
            <a:spLocks noChangeArrowheads="1"/>
          </p:cNvSpPr>
          <p:nvPr/>
        </p:nvSpPr>
        <p:spPr bwMode="auto">
          <a:xfrm rot="2700000">
            <a:off x="5645150" y="1716088"/>
            <a:ext cx="889000" cy="889000"/>
          </a:xfrm>
          <a:prstGeom prst="rect">
            <a:avLst/>
          </a:prstGeom>
          <a:solidFill>
            <a:srgbClr val="2F374C"/>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algn="ctr" eaLnBrk="1" hangingPunct="1"/>
            <a:endParaRPr lang="zh-CN" altLang="zh-CN" dirty="0">
              <a:solidFill>
                <a:srgbClr val="A5A5A5"/>
              </a:solidFill>
              <a:latin typeface="宋体" pitchFamily="2" charset="-122"/>
              <a:sym typeface="宋体" pitchFamily="2" charset="-122"/>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6149"/>
                                        </p:tgtEl>
                                        <p:attrNameLst>
                                          <p:attrName>style.visibility</p:attrName>
                                        </p:attrNameLst>
                                      </p:cBhvr>
                                      <p:to>
                                        <p:strVal val="visible"/>
                                      </p:to>
                                    </p:set>
                                    <p:animEffect>
                                      <p:cBhvr>
                                        <p:cTn id="7" dur="500"/>
                                        <p:tgtEl>
                                          <p:spTgt spid="6149"/>
                                        </p:tgtEl>
                                      </p:cBhvr>
                                    </p:animEffect>
                                  </p:childTnLst>
                                </p:cTn>
                              </p:par>
                            </p:childTnLst>
                          </p:cTn>
                        </p:par>
                        <p:par>
                          <p:cTn id="8" fill="hold">
                            <p:stCondLst>
                              <p:cond delay="500"/>
                            </p:stCondLst>
                            <p:childTnLst>
                              <p:par>
                                <p:cTn id="9" presetID="23" presetClass="entr" presetSubtype="36" fill="hold" grpId="0" nodeType="afterEffect">
                                  <p:stCondLst>
                                    <p:cond delay="0"/>
                                  </p:stCondLst>
                                  <p:iterate type="lt">
                                    <p:tmPct val="17000"/>
                                  </p:iterate>
                                  <p:childTnLst>
                                    <p:set>
                                      <p:cBhvr>
                                        <p:cTn id="10" dur="1" fill="hold">
                                          <p:stCondLst>
                                            <p:cond delay="0"/>
                                          </p:stCondLst>
                                        </p:cTn>
                                        <p:tgtEl>
                                          <p:spTgt spid="6150"/>
                                        </p:tgtEl>
                                        <p:attrNameLst>
                                          <p:attrName>style.visibility</p:attrName>
                                        </p:attrNameLst>
                                      </p:cBhvr>
                                      <p:to>
                                        <p:strVal val="visible"/>
                                      </p:to>
                                    </p:set>
                                    <p:anim calcmode="lin" valueType="num">
                                      <p:cBhvr>
                                        <p:cTn id="11" dur="500" fill="hold"/>
                                        <p:tgtEl>
                                          <p:spTgt spid="6150"/>
                                        </p:tgtEl>
                                        <p:attrNameLst>
                                          <p:attrName>ppt_w</p:attrName>
                                        </p:attrNameLst>
                                      </p:cBhvr>
                                      <p:tavLst>
                                        <p:tav tm="0">
                                          <p:val>
                                            <p:strVal val="(6*min(max(#ppt_w*#ppt_h,.3),1)-7.4)/-.7*#ppt_w"/>
                                          </p:val>
                                        </p:tav>
                                        <p:tav tm="100000">
                                          <p:val>
                                            <p:strVal val="#ppt_w"/>
                                          </p:val>
                                        </p:tav>
                                      </p:tavLst>
                                    </p:anim>
                                    <p:anim calcmode="lin" valueType="num">
                                      <p:cBhvr>
                                        <p:cTn id="12" dur="500" fill="hold"/>
                                        <p:tgtEl>
                                          <p:spTgt spid="6150"/>
                                        </p:tgtEl>
                                        <p:attrNameLst>
                                          <p:attrName>ppt_h</p:attrName>
                                        </p:attrNameLst>
                                      </p:cBhvr>
                                      <p:tavLst>
                                        <p:tav tm="0">
                                          <p:val>
                                            <p:strVal val="(6*min(max(#ppt_w*#ppt_h,.3),1)-7.4)/-.7*#ppt_h"/>
                                          </p:val>
                                        </p:tav>
                                        <p:tav tm="100000">
                                          <p:val>
                                            <p:strVal val="#ppt_h"/>
                                          </p:val>
                                        </p:tav>
                                      </p:tavLst>
                                    </p:anim>
                                    <p:anim calcmode="lin" valueType="num">
                                      <p:cBhvr>
                                        <p:cTn id="13" dur="500" fill="hold"/>
                                        <p:tgtEl>
                                          <p:spTgt spid="6150"/>
                                        </p:tgtEl>
                                        <p:attrNameLst>
                                          <p:attrName>ppt_x</p:attrName>
                                        </p:attrNameLst>
                                      </p:cBhvr>
                                      <p:tavLst>
                                        <p:tav tm="0">
                                          <p:val>
                                            <p:fltVal val="0.5"/>
                                          </p:val>
                                        </p:tav>
                                        <p:tav tm="100000">
                                          <p:val>
                                            <p:strVal val="#ppt_x"/>
                                          </p:val>
                                        </p:tav>
                                      </p:tavLst>
                                    </p:anim>
                                    <p:anim calcmode="lin" valueType="num">
                                      <p:cBhvr>
                                        <p:cTn id="14" dur="500" fill="hold"/>
                                        <p:tgtEl>
                                          <p:spTgt spid="6150"/>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ldLvl="0" animBg="1" autoUpdateAnimBg="0"/>
      <p:bldP spid="6150"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zh-CN">
              <a:solidFill>
                <a:srgbClr val="FFFFFF"/>
              </a:solidFill>
              <a:latin typeface="宋体" pitchFamily="2" charset="-122"/>
              <a:sym typeface="宋体" pitchFamily="2" charset="-122"/>
            </a:endParaRPr>
          </a:p>
        </p:txBody>
      </p:sp>
      <p:sp>
        <p:nvSpPr>
          <p:cNvPr id="7172" name="文本框 4"/>
          <p:cNvSpPr>
            <a:spLocks noChangeArrowheads="1"/>
          </p:cNvSpPr>
          <p:nvPr/>
        </p:nvSpPr>
        <p:spPr bwMode="auto">
          <a:xfrm>
            <a:off x="125046" y="186065"/>
            <a:ext cx="258635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en-US" altLang="en-US" sz="2800" b="1" dirty="0">
                <a:solidFill>
                  <a:schemeClr val="bg1"/>
                </a:solidFill>
                <a:latin typeface="Calibri" panose="020F0502020204030204" pitchFamily="34" charset="0"/>
                <a:sym typeface="Calibri" panose="020F0502020204030204" pitchFamily="34" charset="0"/>
              </a:rPr>
              <a:t>i</a:t>
            </a:r>
            <a:r>
              <a:rPr lang="en-US" altLang="zh-CN" sz="2800" b="1" dirty="0">
                <a:solidFill>
                  <a:schemeClr val="bg1"/>
                </a:solidFill>
                <a:latin typeface="Calibri" panose="020F0502020204030204" pitchFamily="34" charset="0"/>
                <a:sym typeface="Calibri" panose="020F0502020204030204" pitchFamily="34" charset="0"/>
              </a:rPr>
              <a:t>RL</a:t>
            </a:r>
            <a:r>
              <a:rPr lang="zh-CN" altLang="en-US" sz="2800" b="1" dirty="0">
                <a:solidFill>
                  <a:schemeClr val="bg1"/>
                </a:solidFill>
                <a:latin typeface="Calibri" panose="020F0502020204030204" pitchFamily="34" charset="0"/>
                <a:sym typeface="Calibri" panose="020F0502020204030204" pitchFamily="34" charset="0"/>
              </a:rPr>
              <a:t>存在的问题</a:t>
            </a:r>
            <a:endParaRPr lang="zh-CN" altLang="en-US" sz="2800" b="1" dirty="0">
              <a:solidFill>
                <a:schemeClr val="bg1"/>
              </a:solidFill>
              <a:latin typeface="Calibri" panose="020F0502020204030204" pitchFamily="34" charset="0"/>
              <a:sym typeface="宋体" pitchFamily="2" charset="-122"/>
            </a:endParaRPr>
          </a:p>
        </p:txBody>
      </p:sp>
      <p:sp>
        <p:nvSpPr>
          <p:cNvPr id="2" name="文本框 1"/>
          <p:cNvSpPr txBox="1"/>
          <p:nvPr/>
        </p:nvSpPr>
        <p:spPr>
          <a:xfrm>
            <a:off x="2596477" y="260107"/>
            <a:ext cx="2438400" cy="369332"/>
          </a:xfrm>
          <a:prstGeom prst="rect">
            <a:avLst/>
          </a:prstGeom>
          <a:noFill/>
        </p:spPr>
        <p:txBody>
          <a:bodyPr wrap="square" rtlCol="0">
            <a:spAutoFit/>
          </a:bodyPr>
          <a:lstStyle/>
          <a:p>
            <a:r>
              <a:rPr lang="en-US" altLang="zh-CN" dirty="0" err="1">
                <a:solidFill>
                  <a:schemeClr val="bg1"/>
                </a:solidFill>
                <a:latin typeface="华文细黑" panose="02010600040101010101" pitchFamily="2" charset="-122"/>
                <a:ea typeface="华文细黑" panose="02010600040101010101" pitchFamily="2" charset="-122"/>
              </a:rPr>
              <a:t>Sorta</a:t>
            </a:r>
            <a:r>
              <a:rPr lang="en-US" altLang="zh-CN" dirty="0">
                <a:solidFill>
                  <a:schemeClr val="bg1"/>
                </a:solidFill>
                <a:latin typeface="华文细黑" panose="02010600040101010101" pitchFamily="2" charset="-122"/>
                <a:ea typeface="华文细黑" panose="02010600040101010101" pitchFamily="2" charset="-122"/>
              </a:rPr>
              <a:t> Insightful</a:t>
            </a:r>
            <a:endParaRPr lang="zh-CN" altLang="en-US" dirty="0">
              <a:solidFill>
                <a:schemeClr val="bg1"/>
              </a:solidFill>
              <a:latin typeface="华文细黑" panose="02010600040101010101" pitchFamily="2" charset="-122"/>
              <a:ea typeface="华文细黑" panose="02010600040101010101" pitchFamily="2" charset="-122"/>
            </a:endParaRPr>
          </a:p>
        </p:txBody>
      </p:sp>
      <p:sp>
        <p:nvSpPr>
          <p:cNvPr id="15" name="矩形 14"/>
          <p:cNvSpPr/>
          <p:nvPr/>
        </p:nvSpPr>
        <p:spPr bwMode="auto">
          <a:xfrm>
            <a:off x="0" y="895643"/>
            <a:ext cx="12192000" cy="555688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en-US" altLang="zh-CN" sz="1800" b="1" i="0" u="none" strike="noStrike" cap="none" normalizeH="0" baseline="0" dirty="0">
              <a:ln>
                <a:noFill/>
              </a:ln>
              <a:solidFill>
                <a:schemeClr val="tx1"/>
              </a:solidFill>
              <a:effectLst/>
              <a:latin typeface="Arial" panose="02080604020202020204" pitchFamily="34" charset="0"/>
              <a:ea typeface="宋体" pitchFamily="2" charset="-122"/>
            </a:endParaRPr>
          </a:p>
        </p:txBody>
      </p:sp>
      <p:sp>
        <p:nvSpPr>
          <p:cNvPr id="4" name="文本框 3"/>
          <p:cNvSpPr txBox="1"/>
          <p:nvPr/>
        </p:nvSpPr>
        <p:spPr>
          <a:xfrm>
            <a:off x="957580" y="1457960"/>
            <a:ext cx="4077335" cy="1630045"/>
          </a:xfrm>
          <a:prstGeom prst="rect">
            <a:avLst/>
          </a:prstGeom>
          <a:noFill/>
        </p:spPr>
        <p:txBody>
          <a:bodyPr wrap="square" rtlCol="0">
            <a:spAutoFit/>
          </a:bodyPr>
          <a:lstStyle/>
          <a:p>
            <a:pPr algn="ctr"/>
            <a:r>
              <a:rPr lang="en-US" altLang="zh-CN" sz="2000" dirty="0"/>
              <a:t>1.</a:t>
            </a:r>
            <a:r>
              <a:rPr lang="en-US" altLang="en-US" sz="2000" dirty="0"/>
              <a:t>决策行为模糊化解析</a:t>
            </a:r>
            <a:endParaRPr lang="en-US" altLang="en-US" sz="2000" dirty="0"/>
          </a:p>
          <a:p>
            <a:pPr algn="ctr"/>
            <a:endParaRPr lang="en-US" altLang="en-US" sz="2000" dirty="0"/>
          </a:p>
          <a:p>
            <a:pPr algn="ctr"/>
            <a:r>
              <a:rPr lang="en-US" altLang="en-US" sz="2000" dirty="0"/>
              <a:t>人的决策行为首先是模糊化的意图动机：避让，加速，减速。对于模糊化的意图动机如何进行解析</a:t>
            </a:r>
            <a:endParaRPr lang="en-US" altLang="en-US" sz="2000" dirty="0"/>
          </a:p>
        </p:txBody>
      </p:sp>
      <p:sp>
        <p:nvSpPr>
          <p:cNvPr id="7" name="文本框 6"/>
          <p:cNvSpPr txBox="1"/>
          <p:nvPr/>
        </p:nvSpPr>
        <p:spPr>
          <a:xfrm>
            <a:off x="5862320" y="1188085"/>
            <a:ext cx="5130165" cy="368300"/>
          </a:xfrm>
          <a:prstGeom prst="rect">
            <a:avLst/>
          </a:prstGeom>
          <a:noFill/>
        </p:spPr>
        <p:txBody>
          <a:bodyPr wrap="square" rtlCol="0">
            <a:spAutoFit/>
          </a:bodyPr>
          <a:lstStyle/>
          <a:p>
            <a:pPr algn="ctr"/>
            <a:endParaRPr lang="zh-CN" altLang="en-US" dirty="0"/>
          </a:p>
        </p:txBody>
      </p:sp>
      <p:sp>
        <p:nvSpPr>
          <p:cNvPr id="3" name="Text Box 2"/>
          <p:cNvSpPr txBox="1"/>
          <p:nvPr/>
        </p:nvSpPr>
        <p:spPr>
          <a:xfrm>
            <a:off x="6604635" y="1457960"/>
            <a:ext cx="3020695" cy="368300"/>
          </a:xfrm>
          <a:prstGeom prst="rect">
            <a:avLst/>
          </a:prstGeom>
          <a:noFill/>
        </p:spPr>
        <p:txBody>
          <a:bodyPr wrap="none" rtlCol="0">
            <a:spAutoFit/>
          </a:bodyPr>
          <a:p>
            <a:pPr algn="l"/>
            <a:r>
              <a:rPr lang="en-US" altLang="en-US">
                <a:sym typeface="+mn-ea"/>
              </a:rPr>
              <a:t>2.如何选择reward特征参数</a:t>
            </a:r>
            <a:endParaRPr lang="en-US"/>
          </a:p>
        </p:txBody>
      </p:sp>
      <p:sp>
        <p:nvSpPr>
          <p:cNvPr id="5" name="Text Box 4"/>
          <p:cNvSpPr txBox="1"/>
          <p:nvPr/>
        </p:nvSpPr>
        <p:spPr>
          <a:xfrm>
            <a:off x="6304280" y="2073910"/>
            <a:ext cx="4246880" cy="1322070"/>
          </a:xfrm>
          <a:prstGeom prst="rect">
            <a:avLst/>
          </a:prstGeom>
          <a:noFill/>
        </p:spPr>
        <p:txBody>
          <a:bodyPr wrap="none" rtlCol="0">
            <a:spAutoFit/>
          </a:bodyPr>
          <a:p>
            <a:pPr algn="l"/>
            <a:r>
              <a:rPr lang="en-US" altLang="en-US" sz="2000"/>
              <a:t>开车时的影响因素：纯理性的因素和</a:t>
            </a:r>
            <a:endParaRPr lang="en-US" altLang="en-US" sz="2000"/>
          </a:p>
          <a:p>
            <a:pPr algn="l"/>
            <a:r>
              <a:rPr lang="en-US" altLang="en-US" sz="2000"/>
              <a:t>感性的因素，如何实时量化感性因素</a:t>
            </a:r>
            <a:endParaRPr lang="en-US" altLang="en-US" sz="2000"/>
          </a:p>
          <a:p>
            <a:pPr algn="l"/>
            <a:r>
              <a:rPr lang="en-US" altLang="en-US" sz="2000"/>
              <a:t>礼貌让车中的交互行为实际上是随着</a:t>
            </a:r>
            <a:endParaRPr lang="en-US" altLang="en-US" sz="2000"/>
          </a:p>
          <a:p>
            <a:pPr algn="l"/>
            <a:r>
              <a:rPr lang="en-US" altLang="en-US" sz="2000"/>
              <a:t>情况时时变化的</a:t>
            </a:r>
            <a:endParaRPr lang="en-US" altLang="en-US" sz="2000"/>
          </a:p>
        </p:txBody>
      </p:sp>
    </p:spTree>
  </p:cSld>
  <p:clrMapOvr>
    <a:masterClrMapping/>
  </p:clrMapOvr>
  <p:transition spd="slow" advTm="0">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zh-CN">
              <a:solidFill>
                <a:srgbClr val="FFFFFF"/>
              </a:solidFill>
              <a:latin typeface="宋体" pitchFamily="2" charset="-122"/>
              <a:sym typeface="宋体" pitchFamily="2" charset="-122"/>
            </a:endParaRPr>
          </a:p>
        </p:txBody>
      </p:sp>
      <p:pic>
        <p:nvPicPr>
          <p:cNvPr id="25604"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p:nvGrpSpPr>
        <p:grpSpPr>
          <a:xfrm>
            <a:off x="2565400" y="1781175"/>
            <a:ext cx="7498715" cy="2592518"/>
            <a:chOff x="2565105" y="1366839"/>
            <a:chExt cx="6931933" cy="2592518"/>
          </a:xfrm>
        </p:grpSpPr>
        <p:sp>
          <p:nvSpPr>
            <p:cNvPr id="27653" name="任意多边形 10"/>
            <p:cNvSpPr>
              <a:spLocks noChangeArrowheads="1"/>
            </p:cNvSpPr>
            <p:nvPr/>
          </p:nvSpPr>
          <p:spPr bwMode="auto">
            <a:xfrm rot="5400000">
              <a:off x="8104006" y="2313782"/>
              <a:ext cx="2339975" cy="446088"/>
            </a:xfrm>
            <a:custGeom>
              <a:avLst/>
              <a:gdLst>
                <a:gd name="T0" fmla="*/ 0 w 2409826"/>
                <a:gd name="T1" fmla="*/ 446088 h 396002"/>
                <a:gd name="T2" fmla="*/ 0 w 2409826"/>
                <a:gd name="T3" fmla="*/ 1 h 396002"/>
                <a:gd name="T4" fmla="*/ 1 w 2409826"/>
                <a:gd name="T5" fmla="*/ 1 h 396002"/>
                <a:gd name="T6" fmla="*/ 1 w 2409826"/>
                <a:gd name="T7" fmla="*/ 0 h 396002"/>
                <a:gd name="T8" fmla="*/ 2339975 w 2409826"/>
                <a:gd name="T9" fmla="*/ 0 h 396002"/>
                <a:gd name="T10" fmla="*/ 2339975 w 2409826"/>
                <a:gd name="T11" fmla="*/ 1 h 396002"/>
                <a:gd name="T12" fmla="*/ 2339975 w 2409826"/>
                <a:gd name="T13" fmla="*/ 1 h 396002"/>
                <a:gd name="T14" fmla="*/ 2339975 w 2409826"/>
                <a:gd name="T15" fmla="*/ 446088 h 396002"/>
                <a:gd name="T16" fmla="*/ 2219739 w 2409826"/>
                <a:gd name="T17" fmla="*/ 446088 h 396002"/>
                <a:gd name="T18" fmla="*/ 2219739 w 2409826"/>
                <a:gd name="T19" fmla="*/ 139487 h 396002"/>
                <a:gd name="T20" fmla="*/ 120236 w 2409826"/>
                <a:gd name="T21" fmla="*/ 139487 h 396002"/>
                <a:gd name="T22" fmla="*/ 120236 w 2409826"/>
                <a:gd name="T23" fmla="*/ 446088 h 3960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09826"/>
                <a:gd name="T37" fmla="*/ 0 h 396002"/>
                <a:gd name="T38" fmla="*/ 2409826 w 2409826"/>
                <a:gd name="T39" fmla="*/ 396002 h 3960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09826" h="396002">
                  <a:moveTo>
                    <a:pt x="0" y="396002"/>
                  </a:moveTo>
                  <a:lnTo>
                    <a:pt x="0" y="1"/>
                  </a:lnTo>
                  <a:lnTo>
                    <a:pt x="1" y="1"/>
                  </a:lnTo>
                  <a:lnTo>
                    <a:pt x="1" y="0"/>
                  </a:lnTo>
                  <a:lnTo>
                    <a:pt x="2409826" y="0"/>
                  </a:lnTo>
                  <a:lnTo>
                    <a:pt x="2409826" y="1"/>
                  </a:lnTo>
                  <a:lnTo>
                    <a:pt x="2409826" y="396002"/>
                  </a:lnTo>
                  <a:lnTo>
                    <a:pt x="2286001" y="396002"/>
                  </a:lnTo>
                  <a:lnTo>
                    <a:pt x="2286001" y="123826"/>
                  </a:lnTo>
                  <a:lnTo>
                    <a:pt x="123825" y="123826"/>
                  </a:lnTo>
                  <a:lnTo>
                    <a:pt x="123825" y="396002"/>
                  </a:lnTo>
                  <a:lnTo>
                    <a:pt x="0" y="396002"/>
                  </a:lnTo>
                  <a:close/>
                </a:path>
              </a:pathLst>
            </a:cu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p>
          </p:txBody>
        </p:sp>
        <p:sp>
          <p:nvSpPr>
            <p:cNvPr id="27654" name="任意多边形 11"/>
            <p:cNvSpPr>
              <a:spLocks noChangeArrowheads="1"/>
            </p:cNvSpPr>
            <p:nvPr/>
          </p:nvSpPr>
          <p:spPr bwMode="auto">
            <a:xfrm rot="16200000" flipH="1">
              <a:off x="1618161" y="2313782"/>
              <a:ext cx="2339975" cy="446088"/>
            </a:xfrm>
            <a:custGeom>
              <a:avLst/>
              <a:gdLst>
                <a:gd name="T0" fmla="*/ 0 w 2409826"/>
                <a:gd name="T1" fmla="*/ 446088 h 396002"/>
                <a:gd name="T2" fmla="*/ 0 w 2409826"/>
                <a:gd name="T3" fmla="*/ 1 h 396002"/>
                <a:gd name="T4" fmla="*/ 1 w 2409826"/>
                <a:gd name="T5" fmla="*/ 1 h 396002"/>
                <a:gd name="T6" fmla="*/ 1 w 2409826"/>
                <a:gd name="T7" fmla="*/ 0 h 396002"/>
                <a:gd name="T8" fmla="*/ 2339975 w 2409826"/>
                <a:gd name="T9" fmla="*/ 0 h 396002"/>
                <a:gd name="T10" fmla="*/ 2339975 w 2409826"/>
                <a:gd name="T11" fmla="*/ 1 h 396002"/>
                <a:gd name="T12" fmla="*/ 2339975 w 2409826"/>
                <a:gd name="T13" fmla="*/ 1 h 396002"/>
                <a:gd name="T14" fmla="*/ 2339975 w 2409826"/>
                <a:gd name="T15" fmla="*/ 446088 h 396002"/>
                <a:gd name="T16" fmla="*/ 2219739 w 2409826"/>
                <a:gd name="T17" fmla="*/ 446088 h 396002"/>
                <a:gd name="T18" fmla="*/ 2219739 w 2409826"/>
                <a:gd name="T19" fmla="*/ 139487 h 396002"/>
                <a:gd name="T20" fmla="*/ 120236 w 2409826"/>
                <a:gd name="T21" fmla="*/ 139487 h 396002"/>
                <a:gd name="T22" fmla="*/ 120236 w 2409826"/>
                <a:gd name="T23" fmla="*/ 446088 h 3960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09826"/>
                <a:gd name="T37" fmla="*/ 0 h 396002"/>
                <a:gd name="T38" fmla="*/ 2409826 w 2409826"/>
                <a:gd name="T39" fmla="*/ 396002 h 3960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09826" h="396002">
                  <a:moveTo>
                    <a:pt x="0" y="396002"/>
                  </a:moveTo>
                  <a:lnTo>
                    <a:pt x="0" y="1"/>
                  </a:lnTo>
                  <a:lnTo>
                    <a:pt x="1" y="1"/>
                  </a:lnTo>
                  <a:lnTo>
                    <a:pt x="1" y="0"/>
                  </a:lnTo>
                  <a:lnTo>
                    <a:pt x="2409826" y="0"/>
                  </a:lnTo>
                  <a:lnTo>
                    <a:pt x="2409826" y="1"/>
                  </a:lnTo>
                  <a:lnTo>
                    <a:pt x="2409826" y="396002"/>
                  </a:lnTo>
                  <a:lnTo>
                    <a:pt x="2286001" y="396002"/>
                  </a:lnTo>
                  <a:lnTo>
                    <a:pt x="2286001" y="123826"/>
                  </a:lnTo>
                  <a:lnTo>
                    <a:pt x="123825" y="123826"/>
                  </a:lnTo>
                  <a:lnTo>
                    <a:pt x="123825" y="396002"/>
                  </a:lnTo>
                  <a:lnTo>
                    <a:pt x="0" y="396002"/>
                  </a:lnTo>
                  <a:close/>
                </a:path>
              </a:pathLst>
            </a:cu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p>
          </p:txBody>
        </p:sp>
        <p:grpSp>
          <p:nvGrpSpPr>
            <p:cNvPr id="27655" name="Group 7"/>
            <p:cNvGrpSpPr/>
            <p:nvPr/>
          </p:nvGrpSpPr>
          <p:grpSpPr bwMode="auto">
            <a:xfrm>
              <a:off x="3176004" y="1468305"/>
              <a:ext cx="5839997" cy="2491052"/>
              <a:chOff x="-443511" y="-8072"/>
              <a:chExt cx="5840190" cy="2492425"/>
            </a:xfrm>
          </p:grpSpPr>
          <p:sp>
            <p:nvSpPr>
              <p:cNvPr id="25611" name="文本框 6"/>
              <p:cNvSpPr>
                <a:spLocks noChangeArrowheads="1"/>
              </p:cNvSpPr>
              <p:nvPr/>
            </p:nvSpPr>
            <p:spPr bwMode="auto">
              <a:xfrm>
                <a:off x="75315" y="-8072"/>
                <a:ext cx="4763128" cy="186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algn="ctr" eaLnBrk="1" hangingPunct="1"/>
                <a:r>
                  <a:rPr lang="en-US" altLang="zh-CN" sz="11500" dirty="0">
                    <a:solidFill>
                      <a:schemeClr val="bg1"/>
                    </a:solidFill>
                    <a:latin typeface="Impact" panose="020B0806030902050204" pitchFamily="34" charset="0"/>
                    <a:sym typeface="Impact" panose="020B0806030902050204" pitchFamily="34" charset="0"/>
                  </a:rPr>
                  <a:t>THANKS</a:t>
                </a:r>
                <a:endParaRPr lang="zh-CN" altLang="en-US" sz="11500" dirty="0">
                  <a:solidFill>
                    <a:schemeClr val="bg1"/>
                  </a:solidFill>
                  <a:latin typeface="Impact" panose="020B0806030902050204" pitchFamily="34" charset="0"/>
                  <a:sym typeface="Impact" panose="020B0806030902050204" pitchFamily="34" charset="0"/>
                </a:endParaRPr>
              </a:p>
            </p:txBody>
          </p:sp>
          <p:sp>
            <p:nvSpPr>
              <p:cNvPr id="25612" name="文本框 9"/>
              <p:cNvSpPr>
                <a:spLocks noChangeArrowheads="1"/>
              </p:cNvSpPr>
              <p:nvPr/>
            </p:nvSpPr>
            <p:spPr bwMode="auto">
              <a:xfrm>
                <a:off x="-443511" y="1530693"/>
                <a:ext cx="5840190" cy="95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algn="ctr" eaLnBrk="1" hangingPunct="1"/>
                <a:r>
                  <a:rPr lang="en-US" altLang="zh-CN" sz="2800" dirty="0">
                    <a:solidFill>
                      <a:schemeClr val="accent2">
                        <a:lumMod val="60000"/>
                        <a:lumOff val="40000"/>
                      </a:schemeClr>
                    </a:solidFill>
                    <a:latin typeface="Calibri" panose="020F0502020204030204" pitchFamily="34" charset="0"/>
                    <a:sym typeface="Calibri" panose="020F0502020204030204" pitchFamily="34" charset="0"/>
                  </a:rPr>
                  <a:t>Reinforcement Learning Paper Reading</a:t>
                </a:r>
                <a:endParaRPr lang="zh-CN" altLang="en-US" sz="2800" dirty="0">
                  <a:solidFill>
                    <a:schemeClr val="accent2">
                      <a:lumMod val="60000"/>
                      <a:lumOff val="40000"/>
                    </a:schemeClr>
                  </a:solidFill>
                  <a:latin typeface="Calibri" panose="020F0502020204030204" pitchFamily="34" charset="0"/>
                  <a:sym typeface="宋体" pitchFamily="2" charset="-122"/>
                </a:endParaRPr>
              </a:p>
            </p:txBody>
          </p:sp>
        </p:grpSp>
      </p:grpSp>
      <p:grpSp>
        <p:nvGrpSpPr>
          <p:cNvPr id="13" name="Group 10"/>
          <p:cNvGrpSpPr/>
          <p:nvPr/>
        </p:nvGrpSpPr>
        <p:grpSpPr bwMode="auto">
          <a:xfrm>
            <a:off x="5035443" y="5363767"/>
            <a:ext cx="1960880" cy="797608"/>
            <a:chOff x="514322" y="-70330"/>
            <a:chExt cx="1961183" cy="798562"/>
          </a:xfrm>
        </p:grpSpPr>
        <p:sp>
          <p:nvSpPr>
            <p:cNvPr id="14" name="文本框 13"/>
            <p:cNvSpPr>
              <a:spLocks noChangeArrowheads="1"/>
            </p:cNvSpPr>
            <p:nvPr/>
          </p:nvSpPr>
          <p:spPr bwMode="auto">
            <a:xfrm>
              <a:off x="514322" y="-70330"/>
              <a:ext cx="1961183" cy="399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algn="ctr" eaLnBrk="1" hangingPunct="1"/>
              <a:r>
                <a:rPr lang="zh-CN" altLang="en-US" sz="2000" dirty="0">
                  <a:solidFill>
                    <a:schemeClr val="bg1"/>
                  </a:solidFill>
                  <a:latin typeface="Times New Roman" panose="02020603050405020304" pitchFamily="18" charset="0"/>
                  <a:ea typeface="+mn-ea"/>
                  <a:cs typeface="Times New Roman" panose="02020603050405020304" pitchFamily="18" charset="0"/>
                  <a:sym typeface="Calibri" panose="020F0502020204030204" pitchFamily="34" charset="0"/>
                </a:rPr>
                <a:t>汇报人：</a:t>
              </a:r>
              <a:r>
                <a:rPr lang="en-US" altLang="zh-CN" sz="2000" dirty="0">
                  <a:solidFill>
                    <a:schemeClr val="bg1"/>
                  </a:solidFill>
                  <a:latin typeface="Times New Roman" panose="02020603050405020304" pitchFamily="18" charset="0"/>
                  <a:ea typeface="+mn-ea"/>
                  <a:cs typeface="Times New Roman" panose="02020603050405020304" pitchFamily="18" charset="0"/>
                  <a:sym typeface="Calibri" panose="020F0502020204030204" pitchFamily="34" charset="0"/>
                </a:rPr>
                <a:t>陈雨青</a:t>
              </a:r>
              <a:endParaRPr lang="en-US" altLang="zh-CN" sz="2000" dirty="0">
                <a:solidFill>
                  <a:schemeClr val="bg1"/>
                </a:solidFill>
                <a:latin typeface="Times New Roman" panose="02020603050405020304" pitchFamily="18" charset="0"/>
                <a:ea typeface="+mn-ea"/>
                <a:cs typeface="Times New Roman" panose="02020603050405020304" pitchFamily="18" charset="0"/>
                <a:sym typeface="Calibri" panose="020F0502020204030204" pitchFamily="34" charset="0"/>
              </a:endParaRPr>
            </a:p>
          </p:txBody>
        </p:sp>
        <p:sp>
          <p:nvSpPr>
            <p:cNvPr id="15" name="文本框 14"/>
            <p:cNvSpPr>
              <a:spLocks noChangeArrowheads="1"/>
            </p:cNvSpPr>
            <p:nvPr/>
          </p:nvSpPr>
          <p:spPr bwMode="auto">
            <a:xfrm>
              <a:off x="717865" y="328975"/>
              <a:ext cx="1554085" cy="399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algn="ctr" eaLnBrk="1" hangingPunct="1"/>
              <a:r>
                <a:rPr lang="en-US" altLang="en-US" sz="2000" dirty="0">
                  <a:solidFill>
                    <a:schemeClr val="bg1"/>
                  </a:solidFill>
                  <a:latin typeface="Times New Roman" panose="02020603050405020304" pitchFamily="18" charset="0"/>
                  <a:cs typeface="Times New Roman" panose="02020603050405020304" pitchFamily="18" charset="0"/>
                  <a:sym typeface="Calibri" panose="020F0502020204030204" pitchFamily="34" charset="0"/>
                </a:rPr>
                <a:t>1.25</a:t>
              </a:r>
              <a:r>
                <a:rPr lang="en-US" altLang="zh-CN" sz="2000" dirty="0">
                  <a:solidFill>
                    <a:schemeClr val="bg1"/>
                  </a:solidFill>
                  <a:latin typeface="Times New Roman" panose="02020603050405020304" pitchFamily="18" charset="0"/>
                  <a:cs typeface="Times New Roman" panose="02020603050405020304" pitchFamily="18" charset="0"/>
                  <a:sym typeface="Calibri" panose="020F0502020204030204" pitchFamily="34" charset="0"/>
                </a:rPr>
                <a:t>, 201</a:t>
              </a:r>
              <a:r>
                <a:rPr lang="en-US" altLang="en-US" sz="2000" dirty="0">
                  <a:solidFill>
                    <a:schemeClr val="bg1"/>
                  </a:solidFill>
                  <a:latin typeface="Times New Roman" panose="02020603050405020304" pitchFamily="18" charset="0"/>
                  <a:cs typeface="Times New Roman" panose="02020603050405020304" pitchFamily="18" charset="0"/>
                  <a:sym typeface="Calibri" panose="020F0502020204030204" pitchFamily="34" charset="0"/>
                </a:rPr>
                <a:t>9</a:t>
              </a:r>
              <a:endParaRPr lang="en-US" altLang="en-US" sz="2000" dirty="0">
                <a:solidFill>
                  <a:schemeClr val="bg1"/>
                </a:solidFill>
                <a:latin typeface="Times New Roman" panose="02020603050405020304" pitchFamily="18" charset="0"/>
                <a:cs typeface="Times New Roman" panose="02020603050405020304" pitchFamily="18" charset="0"/>
                <a:sym typeface="Calibri" panose="020F0502020204030204" pitchFamily="34" charset="0"/>
              </a:endParaRP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p:tgtEl>
                                          <p:spTgt spid="13"/>
                                        </p:tgtEl>
                                        <p:attrNameLst>
                                          <p:attrName>ppt_y</p:attrName>
                                        </p:attrNameLst>
                                      </p:cBhvr>
                                      <p:tavLst>
                                        <p:tav tm="0">
                                          <p:val>
                                            <p:strVal val="#ppt_y+#ppt_h*1.125000"/>
                                          </p:val>
                                        </p:tav>
                                        <p:tav tm="100000">
                                          <p:val>
                                            <p:strVal val="#ppt_y"/>
                                          </p:val>
                                        </p:tav>
                                      </p:tavLst>
                                    </p:anim>
                                    <p:animEffect>
                                      <p:cBhvr>
                                        <p:cTn id="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zh-CN">
              <a:solidFill>
                <a:srgbClr val="FFFFFF"/>
              </a:solidFill>
              <a:latin typeface="宋体" pitchFamily="2" charset="-122"/>
              <a:sym typeface="宋体" pitchFamily="2" charset="-122"/>
            </a:endParaRPr>
          </a:p>
        </p:txBody>
      </p:sp>
      <p:pic>
        <p:nvPicPr>
          <p:cNvPr id="3076"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矩形 1"/>
          <p:cNvSpPr>
            <a:spLocks noChangeArrowheads="1"/>
          </p:cNvSpPr>
          <p:nvPr/>
        </p:nvSpPr>
        <p:spPr bwMode="auto">
          <a:xfrm>
            <a:off x="-302" y="895033"/>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algn="ctr" eaLnBrk="1" hangingPunct="1"/>
            <a:endParaRPr lang="zh-CN" altLang="zh-CN" dirty="0">
              <a:solidFill>
                <a:srgbClr val="FFFFFF"/>
              </a:solidFill>
              <a:latin typeface="宋体" pitchFamily="2" charset="-122"/>
              <a:sym typeface="宋体" pitchFamily="2" charset="-122"/>
            </a:endParaRPr>
          </a:p>
        </p:txBody>
      </p:sp>
      <p:sp>
        <p:nvSpPr>
          <p:cNvPr id="5126" name="文本框 2"/>
          <p:cNvSpPr>
            <a:spLocks noChangeArrowheads="1"/>
          </p:cNvSpPr>
          <p:nvPr/>
        </p:nvSpPr>
        <p:spPr bwMode="auto">
          <a:xfrm>
            <a:off x="247650" y="55563"/>
            <a:ext cx="32385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en-US" altLang="zh-CN" sz="4800" b="1">
                <a:solidFill>
                  <a:schemeClr val="bg1"/>
                </a:solidFill>
                <a:latin typeface="Calibri" panose="020F0502020204030204" pitchFamily="34" charset="0"/>
                <a:sym typeface="Calibri" panose="020F0502020204030204" pitchFamily="34" charset="0"/>
              </a:rPr>
              <a:t>CONTENTS</a:t>
            </a:r>
            <a:endParaRPr lang="zh-CN" altLang="en-US" sz="4800" b="1">
              <a:solidFill>
                <a:schemeClr val="bg1"/>
              </a:solidFill>
              <a:latin typeface="Calibri" panose="020F0502020204030204" pitchFamily="34" charset="0"/>
              <a:sym typeface="宋体" pitchFamily="2" charset="-122"/>
            </a:endParaRPr>
          </a:p>
        </p:txBody>
      </p:sp>
      <p:sp>
        <p:nvSpPr>
          <p:cNvPr id="3" name="文本框 2"/>
          <p:cNvSpPr txBox="1"/>
          <p:nvPr/>
        </p:nvSpPr>
        <p:spPr>
          <a:xfrm>
            <a:off x="3827780" y="2091055"/>
            <a:ext cx="5044440" cy="2676525"/>
          </a:xfrm>
          <a:prstGeom prst="rect">
            <a:avLst/>
          </a:prstGeom>
          <a:noFill/>
        </p:spPr>
        <p:txBody>
          <a:bodyPr wrap="square" rtlCol="0">
            <a:spAutoFit/>
          </a:bodyPr>
          <a:lstStyle/>
          <a:p>
            <a:r>
              <a:rPr lang="en-US" altLang="zh-CN" sz="2800" b="1" dirty="0">
                <a:solidFill>
                  <a:schemeClr val="bg1"/>
                </a:solidFill>
              </a:rPr>
              <a:t>1. </a:t>
            </a:r>
            <a:r>
              <a:rPr lang="en-US" altLang="en-US" sz="2800" b="1" dirty="0">
                <a:solidFill>
                  <a:schemeClr val="bg1"/>
                </a:solidFill>
              </a:rPr>
              <a:t>IRL</a:t>
            </a:r>
            <a:r>
              <a:rPr lang="en-US" sz="2800" b="1" dirty="0">
                <a:solidFill>
                  <a:schemeClr val="bg1"/>
                </a:solidFill>
              </a:rPr>
              <a:t>算法</a:t>
            </a:r>
            <a:endParaRPr lang="en-US" altLang="zh-CN" sz="2800" b="1" dirty="0">
              <a:solidFill>
                <a:schemeClr val="bg1"/>
              </a:solidFill>
            </a:endParaRPr>
          </a:p>
          <a:p>
            <a:pPr marL="0" indent="0">
              <a:buFont typeface="Arial" panose="02080604020202020204" pitchFamily="34" charset="0"/>
              <a:buNone/>
            </a:pPr>
            <a:endParaRPr lang="en-US" altLang="zh-CN" sz="2800" dirty="0">
              <a:solidFill>
                <a:schemeClr val="bg1"/>
              </a:solidFill>
            </a:endParaRPr>
          </a:p>
          <a:p>
            <a:r>
              <a:rPr lang="en-US" altLang="zh-CN" sz="2800" b="1" dirty="0">
                <a:solidFill>
                  <a:schemeClr val="bg1"/>
                </a:solidFill>
              </a:rPr>
              <a:t>2. </a:t>
            </a:r>
            <a:r>
              <a:rPr lang="zh-CN" sz="2800" b="1" dirty="0">
                <a:solidFill>
                  <a:schemeClr val="bg1"/>
                </a:solidFill>
              </a:rPr>
              <a:t>算法</a:t>
            </a:r>
            <a:r>
              <a:rPr lang="en-US" altLang="zh-CN" sz="2800" b="1" dirty="0">
                <a:solidFill>
                  <a:schemeClr val="bg1"/>
                </a:solidFill>
              </a:rPr>
              <a:t>运用</a:t>
            </a:r>
            <a:endParaRPr lang="en-US" altLang="zh-CN" sz="2800" dirty="0">
              <a:solidFill>
                <a:schemeClr val="bg1"/>
              </a:solidFill>
            </a:endParaRPr>
          </a:p>
          <a:p>
            <a:endParaRPr lang="en-US" altLang="zh-CN" sz="2800" dirty="0">
              <a:solidFill>
                <a:schemeClr val="bg1"/>
              </a:solidFill>
            </a:endParaRPr>
          </a:p>
          <a:p>
            <a:r>
              <a:rPr lang="en-US" altLang="zh-CN" sz="2800" b="1" dirty="0">
                <a:solidFill>
                  <a:schemeClr val="bg1"/>
                </a:solidFill>
              </a:rPr>
              <a:t>3. </a:t>
            </a:r>
            <a:r>
              <a:rPr lang="en-US" altLang="en-US" sz="2800" b="1" dirty="0">
                <a:solidFill>
                  <a:schemeClr val="bg1"/>
                </a:solidFill>
                <a:sym typeface="+mn-ea"/>
              </a:rPr>
              <a:t>IRL不足</a:t>
            </a:r>
            <a:endParaRPr lang="en-US" altLang="zh-CN" sz="2800" b="1" dirty="0">
              <a:solidFill>
                <a:schemeClr val="bg1"/>
              </a:solidFill>
            </a:endParaRPr>
          </a:p>
          <a:p>
            <a:pPr marL="0" indent="0">
              <a:buFont typeface="Arial" panose="02080604020202020204" pitchFamily="34" charset="0"/>
              <a:buNone/>
            </a:pPr>
            <a:endParaRPr lang="zh-CN" altLang="en-US" sz="2800" dirty="0">
              <a:solidFill>
                <a:schemeClr val="bg1"/>
              </a:solidFill>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350"/>
                                        <p:tgtEl>
                                          <p:spTgt spid="512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126"/>
                                        </p:tgtEl>
                                        <p:attrNameLst>
                                          <p:attrName>style.visibility</p:attrName>
                                        </p:attrNameLst>
                                      </p:cBhvr>
                                      <p:to>
                                        <p:strVal val="visible"/>
                                      </p:to>
                                    </p:set>
                                    <p:animEffect>
                                      <p:cBhvr>
                                        <p:cTn id="11"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ldLvl="0" animBg="1" autoUpdateAnimBg="0"/>
      <p:bldP spid="5126"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zh-CN">
              <a:solidFill>
                <a:srgbClr val="FFFFFF"/>
              </a:solidFill>
              <a:latin typeface="宋体" pitchFamily="2" charset="-122"/>
              <a:sym typeface="宋体" pitchFamily="2" charset="-122"/>
            </a:endParaRPr>
          </a:p>
        </p:txBody>
      </p:sp>
      <p:pic>
        <p:nvPicPr>
          <p:cNvPr id="4100"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矩形 3"/>
          <p:cNvSpPr>
            <a:spLocks noChangeArrowheads="1"/>
          </p:cNvSpPr>
          <p:nvPr/>
        </p:nvSpPr>
        <p:spPr bwMode="auto">
          <a:xfrm>
            <a:off x="0" y="2171700"/>
            <a:ext cx="12192000" cy="262890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algn="ctr" eaLnBrk="1" hangingPunct="1"/>
            <a:endParaRPr lang="zh-CN" altLang="zh-CN">
              <a:solidFill>
                <a:srgbClr val="FFFFFF"/>
              </a:solidFill>
              <a:latin typeface="宋体" pitchFamily="2" charset="-122"/>
              <a:sym typeface="宋体" pitchFamily="2" charset="-122"/>
            </a:endParaRPr>
          </a:p>
        </p:txBody>
      </p:sp>
      <p:sp>
        <p:nvSpPr>
          <p:cNvPr id="6150" name="文本框 5"/>
          <p:cNvSpPr>
            <a:spLocks noChangeArrowheads="1"/>
          </p:cNvSpPr>
          <p:nvPr/>
        </p:nvSpPr>
        <p:spPr bwMode="auto">
          <a:xfrm>
            <a:off x="4689793" y="2873434"/>
            <a:ext cx="277749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algn="ctr" eaLnBrk="1" hangingPunct="1"/>
            <a:r>
              <a:rPr lang="en-US" altLang="zh-CN" sz="5400" b="1" dirty="0">
                <a:solidFill>
                  <a:schemeClr val="bg1"/>
                </a:solidFill>
                <a:latin typeface="Calibri" panose="020F0502020204030204" pitchFamily="34" charset="0"/>
                <a:sym typeface="Calibri" panose="020F0502020204030204" pitchFamily="34" charset="0"/>
              </a:rPr>
              <a:t>IRL</a:t>
            </a:r>
            <a:r>
              <a:rPr lang="zh-CN" altLang="en-US" sz="5400" b="1" dirty="0">
                <a:solidFill>
                  <a:schemeClr val="bg1"/>
                </a:solidFill>
                <a:latin typeface="Calibri" panose="020F0502020204030204" pitchFamily="34" charset="0"/>
                <a:sym typeface="Calibri" panose="020F0502020204030204" pitchFamily="34" charset="0"/>
              </a:rPr>
              <a:t>算法</a:t>
            </a:r>
            <a:endParaRPr lang="zh-CN" altLang="en-US" sz="5400" b="1" dirty="0">
              <a:solidFill>
                <a:schemeClr val="bg1"/>
              </a:solidFill>
              <a:latin typeface="Calibri" panose="020F0502020204030204" pitchFamily="34" charset="0"/>
              <a:sym typeface="宋体" pitchFamily="2" charset="-122"/>
            </a:endParaRPr>
          </a:p>
        </p:txBody>
      </p:sp>
      <p:sp>
        <p:nvSpPr>
          <p:cNvPr id="4105" name="矩形 4"/>
          <p:cNvSpPr>
            <a:spLocks noChangeArrowheads="1"/>
          </p:cNvSpPr>
          <p:nvPr/>
        </p:nvSpPr>
        <p:spPr bwMode="auto">
          <a:xfrm rot="2700000">
            <a:off x="5645150" y="1716088"/>
            <a:ext cx="889000" cy="889000"/>
          </a:xfrm>
          <a:prstGeom prst="rect">
            <a:avLst/>
          </a:prstGeom>
          <a:solidFill>
            <a:srgbClr val="2F374C"/>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algn="ctr" eaLnBrk="1" hangingPunct="1"/>
            <a:endParaRPr lang="zh-CN" altLang="zh-CN" dirty="0">
              <a:solidFill>
                <a:srgbClr val="A5A5A5"/>
              </a:solidFill>
              <a:latin typeface="宋体" pitchFamily="2" charset="-122"/>
              <a:sym typeface="宋体" pitchFamily="2" charset="-122"/>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6149"/>
                                        </p:tgtEl>
                                        <p:attrNameLst>
                                          <p:attrName>style.visibility</p:attrName>
                                        </p:attrNameLst>
                                      </p:cBhvr>
                                      <p:to>
                                        <p:strVal val="visible"/>
                                      </p:to>
                                    </p:set>
                                    <p:animEffect>
                                      <p:cBhvr>
                                        <p:cTn id="7" dur="500"/>
                                        <p:tgtEl>
                                          <p:spTgt spid="6149"/>
                                        </p:tgtEl>
                                      </p:cBhvr>
                                    </p:animEffect>
                                  </p:childTnLst>
                                </p:cTn>
                              </p:par>
                            </p:childTnLst>
                          </p:cTn>
                        </p:par>
                        <p:par>
                          <p:cTn id="8" fill="hold">
                            <p:stCondLst>
                              <p:cond delay="500"/>
                            </p:stCondLst>
                            <p:childTnLst>
                              <p:par>
                                <p:cTn id="9" presetID="23" presetClass="entr" presetSubtype="36" fill="hold" grpId="0" nodeType="afterEffect">
                                  <p:stCondLst>
                                    <p:cond delay="0"/>
                                  </p:stCondLst>
                                  <p:iterate type="lt">
                                    <p:tmPct val="17000"/>
                                  </p:iterate>
                                  <p:childTnLst>
                                    <p:set>
                                      <p:cBhvr>
                                        <p:cTn id="10" dur="1" fill="hold">
                                          <p:stCondLst>
                                            <p:cond delay="0"/>
                                          </p:stCondLst>
                                        </p:cTn>
                                        <p:tgtEl>
                                          <p:spTgt spid="6150"/>
                                        </p:tgtEl>
                                        <p:attrNameLst>
                                          <p:attrName>style.visibility</p:attrName>
                                        </p:attrNameLst>
                                      </p:cBhvr>
                                      <p:to>
                                        <p:strVal val="visible"/>
                                      </p:to>
                                    </p:set>
                                    <p:anim calcmode="lin" valueType="num">
                                      <p:cBhvr>
                                        <p:cTn id="11" dur="500" fill="hold"/>
                                        <p:tgtEl>
                                          <p:spTgt spid="6150"/>
                                        </p:tgtEl>
                                        <p:attrNameLst>
                                          <p:attrName>ppt_w</p:attrName>
                                        </p:attrNameLst>
                                      </p:cBhvr>
                                      <p:tavLst>
                                        <p:tav tm="0">
                                          <p:val>
                                            <p:strVal val="(6*min(max(#ppt_w*#ppt_h,.3),1)-7.4)/-.7*#ppt_w"/>
                                          </p:val>
                                        </p:tav>
                                        <p:tav tm="100000">
                                          <p:val>
                                            <p:strVal val="#ppt_w"/>
                                          </p:val>
                                        </p:tav>
                                      </p:tavLst>
                                    </p:anim>
                                    <p:anim calcmode="lin" valueType="num">
                                      <p:cBhvr>
                                        <p:cTn id="12" dur="500" fill="hold"/>
                                        <p:tgtEl>
                                          <p:spTgt spid="6150"/>
                                        </p:tgtEl>
                                        <p:attrNameLst>
                                          <p:attrName>ppt_h</p:attrName>
                                        </p:attrNameLst>
                                      </p:cBhvr>
                                      <p:tavLst>
                                        <p:tav tm="0">
                                          <p:val>
                                            <p:strVal val="(6*min(max(#ppt_w*#ppt_h,.3),1)-7.4)/-.7*#ppt_h"/>
                                          </p:val>
                                        </p:tav>
                                        <p:tav tm="100000">
                                          <p:val>
                                            <p:strVal val="#ppt_h"/>
                                          </p:val>
                                        </p:tav>
                                      </p:tavLst>
                                    </p:anim>
                                    <p:anim calcmode="lin" valueType="num">
                                      <p:cBhvr>
                                        <p:cTn id="13" dur="500" fill="hold"/>
                                        <p:tgtEl>
                                          <p:spTgt spid="6150"/>
                                        </p:tgtEl>
                                        <p:attrNameLst>
                                          <p:attrName>ppt_x</p:attrName>
                                        </p:attrNameLst>
                                      </p:cBhvr>
                                      <p:tavLst>
                                        <p:tav tm="0">
                                          <p:val>
                                            <p:fltVal val="0.5"/>
                                          </p:val>
                                        </p:tav>
                                        <p:tav tm="100000">
                                          <p:val>
                                            <p:strVal val="#ppt_x"/>
                                          </p:val>
                                        </p:tav>
                                      </p:tavLst>
                                    </p:anim>
                                    <p:anim calcmode="lin" valueType="num">
                                      <p:cBhvr>
                                        <p:cTn id="14" dur="500" fill="hold"/>
                                        <p:tgtEl>
                                          <p:spTgt spid="6150"/>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ldLvl="0" animBg="1" autoUpdateAnimBg="0"/>
      <p:bldP spid="6150"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zh-CN">
              <a:solidFill>
                <a:srgbClr val="FFFFFF"/>
              </a:solidFill>
              <a:latin typeface="宋体" pitchFamily="2" charset="-122"/>
              <a:sym typeface="宋体" pitchFamily="2" charset="-122"/>
            </a:endParaRPr>
          </a:p>
        </p:txBody>
      </p:sp>
      <p:sp>
        <p:nvSpPr>
          <p:cNvPr id="7172" name="文本框 4"/>
          <p:cNvSpPr>
            <a:spLocks noChangeArrowheads="1"/>
          </p:cNvSpPr>
          <p:nvPr/>
        </p:nvSpPr>
        <p:spPr bwMode="auto">
          <a:xfrm>
            <a:off x="125046" y="186065"/>
            <a:ext cx="37903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en-US" altLang="en-US" sz="2800" b="1" dirty="0">
                <a:solidFill>
                  <a:schemeClr val="bg1"/>
                </a:solidFill>
                <a:latin typeface="Calibri" panose="020F0502020204030204" pitchFamily="34" charset="0"/>
                <a:sym typeface="Calibri" panose="020F0502020204030204" pitchFamily="34" charset="0"/>
              </a:rPr>
              <a:t>IRL</a:t>
            </a:r>
            <a:r>
              <a:rPr lang="zh-CN" altLang="en-US" sz="2800" b="1" dirty="0">
                <a:solidFill>
                  <a:schemeClr val="bg1"/>
                </a:solidFill>
                <a:latin typeface="Calibri" panose="020F0502020204030204" pitchFamily="34" charset="0"/>
                <a:sym typeface="宋体" pitchFamily="2" charset="-122"/>
              </a:rPr>
              <a:t>算法</a:t>
            </a:r>
            <a:r>
              <a:rPr lang="en-US" altLang="zh-CN" sz="2800" b="1" dirty="0">
                <a:solidFill>
                  <a:schemeClr val="bg1"/>
                </a:solidFill>
                <a:latin typeface="Calibri" panose="020F0502020204030204" pitchFamily="34" charset="0"/>
                <a:sym typeface="宋体" pitchFamily="2" charset="-122"/>
              </a:rPr>
              <a:t>-</a:t>
            </a:r>
            <a:r>
              <a:rPr lang="en-US" altLang="en-US" sz="2800" b="1" dirty="0">
                <a:solidFill>
                  <a:schemeClr val="bg1"/>
                </a:solidFill>
                <a:latin typeface="Calibri" panose="020F0502020204030204" pitchFamily="34" charset="0"/>
                <a:sym typeface="宋体" pitchFamily="2" charset="-122"/>
              </a:rPr>
              <a:t>what&amp;</a:t>
            </a:r>
            <a:r>
              <a:rPr lang="en-US" altLang="zh-CN" sz="2800" b="1" dirty="0">
                <a:solidFill>
                  <a:schemeClr val="bg1"/>
                </a:solidFill>
                <a:latin typeface="Calibri" panose="020F0502020204030204" pitchFamily="34" charset="0"/>
                <a:sym typeface="宋体" pitchFamily="2" charset="-122"/>
              </a:rPr>
              <a:t>why</a:t>
            </a:r>
            <a:endParaRPr lang="en-US" altLang="zh-CN" sz="2800" b="1" dirty="0">
              <a:solidFill>
                <a:schemeClr val="bg1"/>
              </a:solidFill>
              <a:latin typeface="Calibri" panose="020F0502020204030204" pitchFamily="34" charset="0"/>
              <a:sym typeface="宋体" pitchFamily="2" charset="-122"/>
            </a:endParaRPr>
          </a:p>
        </p:txBody>
      </p:sp>
      <p:sp>
        <p:nvSpPr>
          <p:cNvPr id="15" name="矩形 14"/>
          <p:cNvSpPr/>
          <p:nvPr/>
        </p:nvSpPr>
        <p:spPr bwMode="auto">
          <a:xfrm>
            <a:off x="0" y="895643"/>
            <a:ext cx="12192000" cy="555688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1" i="0" u="none" strike="noStrike" cap="none" normalizeH="0" baseline="0" dirty="0">
              <a:ln>
                <a:noFill/>
              </a:ln>
              <a:solidFill>
                <a:schemeClr val="tx1"/>
              </a:solidFill>
              <a:effectLst/>
              <a:latin typeface="Arial" panose="02080604020202020204" pitchFamily="34" charset="0"/>
              <a:ea typeface="宋体" pitchFamily="2" charset="-122"/>
            </a:endParaRPr>
          </a:p>
        </p:txBody>
      </p:sp>
      <p:sp>
        <p:nvSpPr>
          <p:cNvPr id="5" name="Text Box 4"/>
          <p:cNvSpPr txBox="1"/>
          <p:nvPr/>
        </p:nvSpPr>
        <p:spPr>
          <a:xfrm>
            <a:off x="969645" y="1441450"/>
            <a:ext cx="4816475" cy="2245360"/>
          </a:xfrm>
          <a:prstGeom prst="rect">
            <a:avLst/>
          </a:prstGeom>
          <a:noFill/>
        </p:spPr>
        <p:txBody>
          <a:bodyPr wrap="square" rtlCol="0">
            <a:spAutoFit/>
          </a:bodyPr>
          <a:p>
            <a:pPr algn="l"/>
            <a:r>
              <a:rPr lang="en-US" altLang="en-US"/>
              <a:t>      </a:t>
            </a:r>
            <a:r>
              <a:rPr lang="en-US" sz="2800">
                <a:sym typeface="+mn-ea"/>
              </a:rPr>
              <a:t>逆向强化学习</a:t>
            </a:r>
            <a:r>
              <a:rPr lang="en-US" altLang="en-US" sz="2800">
                <a:sym typeface="+mn-ea"/>
              </a:rPr>
              <a:t>:</a:t>
            </a:r>
            <a:endParaRPr lang="en-US" altLang="en-US" sz="2800">
              <a:sym typeface="+mn-ea"/>
            </a:endParaRPr>
          </a:p>
          <a:p>
            <a:pPr algn="l"/>
            <a:endParaRPr lang="en-US" altLang="en-US" sz="2800">
              <a:sym typeface="+mn-ea"/>
            </a:endParaRPr>
          </a:p>
          <a:p>
            <a:pPr algn="l"/>
            <a:r>
              <a:rPr lang="en-US" altLang="en-US" sz="2800">
                <a:sym typeface="+mn-ea"/>
              </a:rPr>
              <a:t>通过采样得到ｐｏｌｉｃｙ</a:t>
            </a:r>
            <a:endParaRPr lang="en-US" altLang="en-US" sz="2800">
              <a:sym typeface="+mn-ea"/>
            </a:endParaRPr>
          </a:p>
          <a:p>
            <a:pPr algn="l"/>
            <a:r>
              <a:rPr lang="en-US" altLang="en-US" sz="2800">
                <a:sym typeface="+mn-ea"/>
              </a:rPr>
              <a:t>建立有模型的ＭＤＰ转换过程</a:t>
            </a:r>
            <a:endParaRPr lang="en-US" altLang="en-US" sz="2800">
              <a:sym typeface="+mn-ea"/>
            </a:endParaRPr>
          </a:p>
          <a:p>
            <a:pPr algn="l"/>
            <a:r>
              <a:rPr lang="en-US" altLang="en-US" sz="2800"/>
              <a:t>利用数据学习到ｒ(s,a)</a:t>
            </a:r>
            <a:endParaRPr lang="en-US" altLang="en-US" sz="2800"/>
          </a:p>
        </p:txBody>
      </p:sp>
      <p:sp>
        <p:nvSpPr>
          <p:cNvPr id="2" name="Text Box 1"/>
          <p:cNvSpPr txBox="1"/>
          <p:nvPr/>
        </p:nvSpPr>
        <p:spPr>
          <a:xfrm>
            <a:off x="6441440" y="1441450"/>
            <a:ext cx="3602355" cy="2245360"/>
          </a:xfrm>
          <a:prstGeom prst="rect">
            <a:avLst/>
          </a:prstGeom>
          <a:noFill/>
        </p:spPr>
        <p:txBody>
          <a:bodyPr wrap="none" rtlCol="0">
            <a:spAutoFit/>
          </a:bodyPr>
          <a:p>
            <a:pPr algn="l"/>
            <a:r>
              <a:rPr lang="en-US" altLang="en-US" sz="2800"/>
              <a:t>强化学习：</a:t>
            </a:r>
            <a:endParaRPr lang="en-US" altLang="en-US" sz="2800"/>
          </a:p>
          <a:p>
            <a:pPr algn="l"/>
            <a:endParaRPr lang="en-US" altLang="en-US" sz="2800"/>
          </a:p>
          <a:p>
            <a:pPr algn="l"/>
            <a:r>
              <a:rPr lang="en-US" altLang="en-US" sz="2800"/>
              <a:t>利用state，action，</a:t>
            </a:r>
            <a:endParaRPr lang="en-US" altLang="en-US" sz="2800"/>
          </a:p>
          <a:p>
            <a:pPr algn="l"/>
            <a:r>
              <a:rPr lang="en-US" altLang="en-US" sz="2800">
                <a:sym typeface="+mn-ea"/>
              </a:rPr>
              <a:t>ｒ(s,a)</a:t>
            </a:r>
            <a:endParaRPr lang="en-US" altLang="en-US" sz="2800">
              <a:sym typeface="+mn-ea"/>
            </a:endParaRPr>
          </a:p>
          <a:p>
            <a:pPr algn="l"/>
            <a:r>
              <a:rPr lang="en-US" altLang="en-US" sz="2800"/>
              <a:t>学习ｐｏｌｉｃｙ</a:t>
            </a:r>
            <a:endParaRPr lang="en-US" altLang="en-US" sz="2800"/>
          </a:p>
        </p:txBody>
      </p:sp>
    </p:spTree>
  </p:cSld>
  <p:clrMapOvr>
    <a:masterClrMapping/>
  </p:clrMapOvr>
  <p:transition spd="slow" advTm="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zh-CN">
              <a:solidFill>
                <a:srgbClr val="FFFFFF"/>
              </a:solidFill>
              <a:latin typeface="宋体" pitchFamily="2" charset="-122"/>
              <a:sym typeface="宋体" pitchFamily="2" charset="-122"/>
            </a:endParaRPr>
          </a:p>
        </p:txBody>
      </p:sp>
      <p:sp>
        <p:nvSpPr>
          <p:cNvPr id="7172" name="文本框 4"/>
          <p:cNvSpPr>
            <a:spLocks noChangeArrowheads="1"/>
          </p:cNvSpPr>
          <p:nvPr/>
        </p:nvSpPr>
        <p:spPr bwMode="auto">
          <a:xfrm>
            <a:off x="125046" y="186065"/>
            <a:ext cx="37903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en-US" altLang="en-US" sz="2800" b="1" dirty="0">
                <a:solidFill>
                  <a:schemeClr val="bg1"/>
                </a:solidFill>
                <a:latin typeface="Calibri" panose="020F0502020204030204" pitchFamily="34" charset="0"/>
                <a:sym typeface="Calibri" panose="020F0502020204030204" pitchFamily="34" charset="0"/>
              </a:rPr>
              <a:t>IRL</a:t>
            </a:r>
            <a:r>
              <a:rPr lang="zh-CN" altLang="en-US" sz="2800" b="1" dirty="0">
                <a:solidFill>
                  <a:schemeClr val="bg1"/>
                </a:solidFill>
                <a:latin typeface="Calibri" panose="020F0502020204030204" pitchFamily="34" charset="0"/>
                <a:sym typeface="宋体" pitchFamily="2" charset="-122"/>
              </a:rPr>
              <a:t>算法</a:t>
            </a:r>
            <a:r>
              <a:rPr lang="en-US" altLang="zh-CN" sz="2800" b="1" dirty="0">
                <a:solidFill>
                  <a:schemeClr val="bg1"/>
                </a:solidFill>
                <a:latin typeface="Calibri" panose="020F0502020204030204" pitchFamily="34" charset="0"/>
                <a:sym typeface="宋体" pitchFamily="2" charset="-122"/>
              </a:rPr>
              <a:t>-</a:t>
            </a:r>
            <a:r>
              <a:rPr lang="en-US" altLang="en-US" sz="2800" b="1" dirty="0">
                <a:solidFill>
                  <a:schemeClr val="bg1"/>
                </a:solidFill>
                <a:latin typeface="Calibri" panose="020F0502020204030204" pitchFamily="34" charset="0"/>
                <a:sym typeface="宋体" pitchFamily="2" charset="-122"/>
              </a:rPr>
              <a:t>what&amp;</a:t>
            </a:r>
            <a:r>
              <a:rPr lang="en-US" altLang="zh-CN" sz="2800" b="1" dirty="0">
                <a:solidFill>
                  <a:schemeClr val="bg1"/>
                </a:solidFill>
                <a:latin typeface="Calibri" panose="020F0502020204030204" pitchFamily="34" charset="0"/>
                <a:sym typeface="宋体" pitchFamily="2" charset="-122"/>
              </a:rPr>
              <a:t>why</a:t>
            </a:r>
            <a:endParaRPr lang="en-US" altLang="zh-CN" sz="2800" b="1" dirty="0">
              <a:solidFill>
                <a:schemeClr val="bg1"/>
              </a:solidFill>
              <a:latin typeface="Calibri" panose="020F0502020204030204" pitchFamily="34" charset="0"/>
              <a:sym typeface="宋体" pitchFamily="2" charset="-122"/>
            </a:endParaRPr>
          </a:p>
        </p:txBody>
      </p:sp>
      <p:sp>
        <p:nvSpPr>
          <p:cNvPr id="15" name="矩形 14"/>
          <p:cNvSpPr/>
          <p:nvPr/>
        </p:nvSpPr>
        <p:spPr bwMode="auto">
          <a:xfrm>
            <a:off x="0" y="895643"/>
            <a:ext cx="12192000" cy="555688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1" i="0" u="none" strike="noStrike" cap="none" normalizeH="0" baseline="0" dirty="0">
              <a:ln>
                <a:noFill/>
              </a:ln>
              <a:solidFill>
                <a:schemeClr val="tx1"/>
              </a:solidFill>
              <a:effectLst/>
              <a:latin typeface="Arial" panose="02080604020202020204" pitchFamily="34" charset="0"/>
              <a:ea typeface="宋体" pitchFamily="2" charset="-122"/>
            </a:endParaRPr>
          </a:p>
        </p:txBody>
      </p:sp>
      <p:sp>
        <p:nvSpPr>
          <p:cNvPr id="5" name="Text Box 4"/>
          <p:cNvSpPr txBox="1"/>
          <p:nvPr/>
        </p:nvSpPr>
        <p:spPr>
          <a:xfrm>
            <a:off x="125095" y="1125855"/>
            <a:ext cx="11236325" cy="4707890"/>
          </a:xfrm>
          <a:prstGeom prst="rect">
            <a:avLst/>
          </a:prstGeom>
          <a:noFill/>
        </p:spPr>
        <p:txBody>
          <a:bodyPr wrap="square" rtlCol="0">
            <a:spAutoFit/>
          </a:bodyPr>
          <a:p>
            <a:pPr algn="l"/>
            <a:r>
              <a:rPr lang="en-US" altLang="en-US"/>
              <a:t>      </a:t>
            </a:r>
            <a:r>
              <a:rPr lang="en-US" sz="2400">
                <a:sym typeface="+mn-ea"/>
              </a:rPr>
              <a:t>逆向强化学习</a:t>
            </a:r>
            <a:r>
              <a:rPr lang="en-US" altLang="en-US" sz="2400">
                <a:sym typeface="+mn-ea"/>
              </a:rPr>
              <a:t>:</a:t>
            </a:r>
            <a:r>
              <a:rPr lang="en-US" sz="2400"/>
              <a:t>找到一个策略，使得表现与专家策略相近</a:t>
            </a:r>
            <a:r>
              <a:rPr lang="en-US" altLang="en-US" sz="2400"/>
              <a:t>,</a:t>
            </a:r>
            <a:r>
              <a:rPr lang="en-US" sz="2400"/>
              <a:t>学习的是回报函数</a:t>
            </a:r>
            <a:endParaRPr lang="en-US" sz="2400"/>
          </a:p>
          <a:p>
            <a:pPr algn="l"/>
            <a:endParaRPr lang="en-US" sz="2400"/>
          </a:p>
          <a:p>
            <a:pPr algn="l"/>
            <a:r>
              <a:rPr lang="en-US" sz="2400"/>
              <a:t>     </a:t>
            </a:r>
            <a:r>
              <a:rPr lang="en-US" altLang="en-US" sz="2400"/>
              <a:t>为什么类人驾驶中选择逆强化学习：</a:t>
            </a:r>
            <a:endParaRPr lang="en-US" altLang="en-US" sz="2400"/>
          </a:p>
          <a:p>
            <a:pPr algn="l"/>
            <a:r>
              <a:rPr lang="en-US" altLang="en-US" sz="2400"/>
              <a:t>　　　　１.类人学习分为两类：１．形成state到action的映射</a:t>
            </a:r>
            <a:endParaRPr lang="en-US" altLang="en-US" sz="2400"/>
          </a:p>
          <a:p>
            <a:pPr algn="l"/>
            <a:r>
              <a:rPr lang="en-US" altLang="en-US" sz="2400"/>
              <a:t>　　　　　　　　　　　　　　２．学习奖励函数</a:t>
            </a:r>
            <a:endParaRPr lang="en-US" altLang="en-US" sz="2400"/>
          </a:p>
          <a:p>
            <a:pPr algn="l"/>
            <a:endParaRPr lang="en-US" altLang="en-US" sz="2400"/>
          </a:p>
          <a:p>
            <a:pPr algn="l"/>
            <a:r>
              <a:rPr lang="en-US" altLang="en-US" sz="2400"/>
              <a:t>　　　　　在真实场景中，state-action整个空间范围大，难以精确拟合</a:t>
            </a:r>
            <a:endParaRPr lang="en-US" altLang="en-US" sz="2400"/>
          </a:p>
          <a:p>
            <a:pPr algn="l"/>
            <a:endParaRPr lang="en-US" altLang="en-US" sz="2400"/>
          </a:p>
          <a:p>
            <a:pPr algn="l"/>
            <a:r>
              <a:rPr lang="en-US" altLang="en-US" sz="2400"/>
              <a:t>　　　　２.在心理学，博弈论的决策领域中，人的理性决策来自对奖惩函数求解</a:t>
            </a:r>
            <a:endParaRPr lang="en-US" altLang="en-US" sz="2400"/>
          </a:p>
          <a:p>
            <a:pPr algn="l"/>
            <a:r>
              <a:rPr lang="en-US" altLang="en-US" sz="2400"/>
              <a:t>　　　　　</a:t>
            </a:r>
            <a:endParaRPr lang="en-US" altLang="en-US" sz="2400"/>
          </a:p>
          <a:p>
            <a:pPr algn="l"/>
            <a:r>
              <a:rPr lang="en-US" altLang="en-US" sz="2400"/>
              <a:t>　　</a:t>
            </a:r>
            <a:endParaRPr lang="en-US" altLang="en-US" sz="2400"/>
          </a:p>
          <a:p>
            <a:pPr algn="l"/>
            <a:endParaRPr lang="en-US"/>
          </a:p>
          <a:p>
            <a:pPr algn="l"/>
            <a:endParaRPr lang="en-US"/>
          </a:p>
        </p:txBody>
      </p:sp>
    </p:spTree>
  </p:cSld>
  <p:clrMapOvr>
    <a:masterClrMapping/>
  </p:clrMapOvr>
  <p:transition spd="slow" advTm="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zh-CN">
              <a:solidFill>
                <a:srgbClr val="FFFFFF"/>
              </a:solidFill>
              <a:latin typeface="宋体" pitchFamily="2" charset="-122"/>
              <a:sym typeface="宋体" pitchFamily="2" charset="-122"/>
            </a:endParaRPr>
          </a:p>
        </p:txBody>
      </p:sp>
      <p:sp>
        <p:nvSpPr>
          <p:cNvPr id="7172" name="文本框 4"/>
          <p:cNvSpPr>
            <a:spLocks noChangeArrowheads="1"/>
          </p:cNvSpPr>
          <p:nvPr/>
        </p:nvSpPr>
        <p:spPr bwMode="auto">
          <a:xfrm>
            <a:off x="125046" y="186065"/>
            <a:ext cx="275145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algn="l" eaLnBrk="1" hangingPunct="1"/>
            <a:r>
              <a:rPr lang="en-US" altLang="en-US" sz="2800" b="1" dirty="0">
                <a:solidFill>
                  <a:schemeClr val="bg1"/>
                </a:solidFill>
                <a:latin typeface="Calibri" panose="020F0502020204030204" pitchFamily="34" charset="0"/>
                <a:sym typeface="Calibri" panose="020F0502020204030204" pitchFamily="34" charset="0"/>
              </a:rPr>
              <a:t>IRL</a:t>
            </a:r>
            <a:r>
              <a:rPr lang="zh-CN" altLang="en-US" sz="2800" b="1" dirty="0">
                <a:solidFill>
                  <a:schemeClr val="bg1"/>
                </a:solidFill>
                <a:latin typeface="Calibri" panose="020F0502020204030204" pitchFamily="34" charset="0"/>
                <a:sym typeface="宋体" pitchFamily="2" charset="-122"/>
              </a:rPr>
              <a:t>算法</a:t>
            </a:r>
            <a:r>
              <a:rPr lang="en-US" altLang="zh-CN" sz="2800" b="1" dirty="0">
                <a:solidFill>
                  <a:schemeClr val="bg1"/>
                </a:solidFill>
                <a:latin typeface="Calibri" panose="020F0502020204030204" pitchFamily="34" charset="0"/>
                <a:sym typeface="宋体" pitchFamily="2" charset="-122"/>
              </a:rPr>
              <a:t>-wh</a:t>
            </a:r>
            <a:r>
              <a:rPr lang="en-US" altLang="en-US" sz="2800" b="1" dirty="0">
                <a:solidFill>
                  <a:schemeClr val="bg1"/>
                </a:solidFill>
                <a:latin typeface="Calibri" panose="020F0502020204030204" pitchFamily="34" charset="0"/>
                <a:sym typeface="宋体" pitchFamily="2" charset="-122"/>
              </a:rPr>
              <a:t>en</a:t>
            </a:r>
            <a:endParaRPr lang="en-US" altLang="en-US" sz="2800" b="1" dirty="0">
              <a:solidFill>
                <a:schemeClr val="bg1"/>
              </a:solidFill>
              <a:latin typeface="Calibri" panose="020F0502020204030204" pitchFamily="34" charset="0"/>
              <a:sym typeface="宋体" pitchFamily="2" charset="-122"/>
            </a:endParaRPr>
          </a:p>
        </p:txBody>
      </p:sp>
      <p:sp>
        <p:nvSpPr>
          <p:cNvPr id="15" name="矩形 14"/>
          <p:cNvSpPr/>
          <p:nvPr/>
        </p:nvSpPr>
        <p:spPr bwMode="auto">
          <a:xfrm>
            <a:off x="0" y="895643"/>
            <a:ext cx="12192000" cy="555688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1" i="0" u="none" strike="noStrike" cap="none" normalizeH="0" baseline="0" dirty="0">
              <a:ln>
                <a:noFill/>
              </a:ln>
              <a:solidFill>
                <a:schemeClr val="tx1"/>
              </a:solidFill>
              <a:effectLst/>
              <a:latin typeface="Arial" panose="02080604020202020204" pitchFamily="34" charset="0"/>
              <a:ea typeface="宋体" pitchFamily="2" charset="-122"/>
            </a:endParaRPr>
          </a:p>
        </p:txBody>
      </p:sp>
      <p:pic>
        <p:nvPicPr>
          <p:cNvPr id="3" name="Picture 2"/>
          <p:cNvPicPr>
            <a:picLocks noChangeAspect="1"/>
          </p:cNvPicPr>
          <p:nvPr/>
        </p:nvPicPr>
        <p:blipFill>
          <a:blip r:embed="rId2"/>
          <a:stretch>
            <a:fillRect/>
          </a:stretch>
        </p:blipFill>
        <p:spPr>
          <a:xfrm>
            <a:off x="2978150" y="2710180"/>
            <a:ext cx="4676140" cy="1438275"/>
          </a:xfrm>
          <a:prstGeom prst="rect">
            <a:avLst/>
          </a:prstGeom>
        </p:spPr>
      </p:pic>
      <p:sp>
        <p:nvSpPr>
          <p:cNvPr id="5" name="Text Box 4"/>
          <p:cNvSpPr txBox="1"/>
          <p:nvPr/>
        </p:nvSpPr>
        <p:spPr>
          <a:xfrm>
            <a:off x="822960" y="1292860"/>
            <a:ext cx="10999470" cy="3969385"/>
          </a:xfrm>
          <a:prstGeom prst="rect">
            <a:avLst/>
          </a:prstGeom>
          <a:noFill/>
        </p:spPr>
        <p:txBody>
          <a:bodyPr wrap="square" rtlCol="0">
            <a:spAutoFit/>
          </a:bodyPr>
          <a:p>
            <a:pPr algn="l"/>
            <a:r>
              <a:rPr lang="en-US" altLang="en-US"/>
              <a:t>      </a:t>
            </a:r>
            <a:r>
              <a:rPr lang="en-US"/>
              <a:t>驾驶中，回报函数可能是信号灯、前面汽车等各个因素的函数，我们很难人为给定这个回报函数。</a:t>
            </a:r>
            <a:endParaRPr lang="en-US"/>
          </a:p>
          <a:p>
            <a:pPr algn="l"/>
            <a:r>
              <a:rPr lang="en-US"/>
              <a:t>      在执行不同的任务时，回报函数也不同。所以，回报函数是阻碍强化学习算法得到普遍应用的一大障碍</a:t>
            </a:r>
            <a:endParaRPr lang="en-US"/>
          </a:p>
          <a:p>
            <a:pPr algn="l"/>
            <a:endParaRPr lang="en-US"/>
          </a:p>
          <a:p>
            <a:pPr algn="l"/>
            <a:endParaRPr lang="en-US"/>
          </a:p>
          <a:p>
            <a:pPr algn="l"/>
            <a:endParaRPr lang="en-US"/>
          </a:p>
          <a:p>
            <a:pPr algn="l"/>
            <a:endParaRPr lang="en-US"/>
          </a:p>
          <a:p>
            <a:pPr algn="l"/>
            <a:endParaRPr lang="en-US"/>
          </a:p>
          <a:p>
            <a:pPr algn="l"/>
            <a:endParaRPr lang="en-US"/>
          </a:p>
          <a:p>
            <a:pPr algn="l"/>
            <a:endParaRPr lang="en-US"/>
          </a:p>
          <a:p>
            <a:pPr algn="l"/>
            <a:endParaRPr lang="en-US"/>
          </a:p>
          <a:p>
            <a:pPr algn="l"/>
            <a:endParaRPr lang="en-US"/>
          </a:p>
          <a:p>
            <a:pPr algn="l"/>
            <a:r>
              <a:rPr lang="en-US"/>
              <a:t>人的示例轨迹被记录下来，下次执行时恢复该轨迹。行为克隆的方法只能模仿轨迹，无法进行泛化</a:t>
            </a:r>
            <a:endParaRPr lang="en-US"/>
          </a:p>
          <a:p>
            <a:pPr algn="l"/>
            <a:endParaRPr lang="en-US"/>
          </a:p>
          <a:p>
            <a:pPr algn="l"/>
            <a:r>
              <a:rPr lang="en-US"/>
              <a:t>而逆向强化学习是从专家（人为）示例中学到背后的回报函数，能泛化到其他情况，因此属于模仿到了精髓。</a:t>
            </a:r>
            <a:endParaRPr lang="en-US"/>
          </a:p>
        </p:txBody>
      </p:sp>
    </p:spTree>
  </p:cSld>
  <p:clrMapOvr>
    <a:masterClrMapping/>
  </p:clrMapOvr>
  <p:transition spd="slow" advTm="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zh-CN">
              <a:solidFill>
                <a:srgbClr val="FFFFFF"/>
              </a:solidFill>
              <a:latin typeface="宋体" pitchFamily="2" charset="-122"/>
              <a:sym typeface="宋体" pitchFamily="2" charset="-122"/>
            </a:endParaRPr>
          </a:p>
        </p:txBody>
      </p:sp>
      <p:sp>
        <p:nvSpPr>
          <p:cNvPr id="7172" name="文本框 4"/>
          <p:cNvSpPr>
            <a:spLocks noChangeArrowheads="1"/>
          </p:cNvSpPr>
          <p:nvPr/>
        </p:nvSpPr>
        <p:spPr bwMode="auto">
          <a:xfrm>
            <a:off x="125046" y="186065"/>
            <a:ext cx="247396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en-US" altLang="zh-CN" sz="2800" b="1" dirty="0">
                <a:solidFill>
                  <a:schemeClr val="bg1"/>
                </a:solidFill>
                <a:latin typeface="Calibri" panose="020F0502020204030204" pitchFamily="34" charset="0"/>
                <a:sym typeface="宋体" pitchFamily="2" charset="-122"/>
              </a:rPr>
              <a:t>NG的IRL</a:t>
            </a:r>
            <a:r>
              <a:rPr lang="zh-CN" altLang="en-US" sz="2800" b="1" dirty="0">
                <a:solidFill>
                  <a:schemeClr val="bg1"/>
                </a:solidFill>
                <a:latin typeface="Calibri" panose="020F0502020204030204" pitchFamily="34" charset="0"/>
                <a:sym typeface="宋体" pitchFamily="2" charset="-122"/>
              </a:rPr>
              <a:t>算法</a:t>
            </a:r>
            <a:endParaRPr lang="en-US" altLang="zh-CN" sz="2800" b="1" dirty="0">
              <a:solidFill>
                <a:schemeClr val="bg1"/>
              </a:solidFill>
              <a:latin typeface="Calibri" panose="020F0502020204030204" pitchFamily="34" charset="0"/>
              <a:sym typeface="Calibri" panose="020F0502020204030204" pitchFamily="34" charset="0"/>
            </a:endParaRPr>
          </a:p>
        </p:txBody>
      </p:sp>
      <p:sp>
        <p:nvSpPr>
          <p:cNvPr id="15" name="矩形 14"/>
          <p:cNvSpPr/>
          <p:nvPr/>
        </p:nvSpPr>
        <p:spPr bwMode="auto">
          <a:xfrm>
            <a:off x="0" y="895643"/>
            <a:ext cx="12192000" cy="555688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1" i="0" u="none" strike="noStrike" cap="none" normalizeH="0" baseline="0" dirty="0">
              <a:ln>
                <a:noFill/>
              </a:ln>
              <a:solidFill>
                <a:schemeClr val="tx1"/>
              </a:solidFill>
              <a:effectLst/>
              <a:latin typeface="Arial" panose="02080604020202020204"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r>
              <a:rPr kumimoji="0" lang="zh-CN" altLang="en-US" sz="1800" b="1" i="0" u="none" strike="noStrike" cap="none" normalizeH="0" baseline="0" dirty="0">
                <a:ln>
                  <a:noFill/>
                </a:ln>
                <a:solidFill>
                  <a:schemeClr val="tx1"/>
                </a:solidFill>
                <a:effectLst/>
                <a:latin typeface="Arial" panose="02080604020202020204" pitchFamily="34" charset="0"/>
                <a:ea typeface="宋体" pitchFamily="2" charset="-122"/>
              </a:rPr>
              <a:t>             </a:t>
            </a:r>
            <a:r>
              <a:rPr kumimoji="0" lang="" altLang="zh-CN" sz="1800" b="1" i="0" u="none" strike="noStrike" cap="none" normalizeH="0" baseline="0" dirty="0">
                <a:ln>
                  <a:noFill/>
                </a:ln>
                <a:solidFill>
                  <a:schemeClr val="tx1"/>
                </a:solidFill>
                <a:effectLst/>
                <a:latin typeface="Arial" panose="02080604020202020204" pitchFamily="34" charset="0"/>
                <a:ea typeface="宋体" pitchFamily="2" charset="-122"/>
              </a:rPr>
              <a:t>最大边际形式化</a:t>
            </a:r>
            <a:endParaRPr kumimoji="0" lang="" altLang="zh-CN" sz="1800" b="1" i="0" u="none" strike="noStrike" cap="none" normalizeH="0" baseline="0" dirty="0">
              <a:ln>
                <a:noFill/>
              </a:ln>
              <a:solidFill>
                <a:schemeClr val="tx1"/>
              </a:solidFill>
              <a:effectLst/>
              <a:latin typeface="Arial" panose="02080604020202020204"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r>
              <a:rPr kumimoji="0" lang="" altLang="zh-CN" sz="1800" b="1" i="0" u="none" strike="noStrike" cap="none" normalizeH="0" baseline="0" dirty="0">
                <a:ln>
                  <a:noFill/>
                </a:ln>
                <a:solidFill>
                  <a:schemeClr val="tx1"/>
                </a:solidFill>
                <a:effectLst/>
                <a:latin typeface="Arial" panose="02080604020202020204" pitchFamily="34" charset="0"/>
                <a:ea typeface="宋体" pitchFamily="2" charset="-122"/>
              </a:rPr>
              <a:t>　　　　　</a:t>
            </a:r>
            <a:r>
              <a:rPr kumimoji="0" lang="zh-CN" altLang="en-US" sz="1800" b="1" i="0" u="none" strike="noStrike" cap="none" normalizeH="0" baseline="0" dirty="0">
                <a:ln>
                  <a:noFill/>
                </a:ln>
                <a:solidFill>
                  <a:schemeClr val="tx1"/>
                </a:solidFill>
                <a:effectLst/>
                <a:latin typeface="Arial" panose="02080604020202020204" pitchFamily="34" charset="0"/>
                <a:ea typeface="宋体" pitchFamily="2" charset="-122"/>
              </a:rPr>
              <a:t>Apprenticeship Learning via Inverse Reinforcement Learning</a:t>
            </a:r>
            <a:endParaRPr kumimoji="0" lang="zh-CN" altLang="en-US" sz="1800" b="1" i="0" u="none" strike="noStrike" cap="none" normalizeH="0" baseline="0" dirty="0">
              <a:ln>
                <a:noFill/>
              </a:ln>
              <a:solidFill>
                <a:schemeClr val="tx1"/>
              </a:solidFill>
              <a:effectLst/>
              <a:latin typeface="Arial" panose="02080604020202020204" pitchFamily="34" charset="0"/>
              <a:ea typeface="宋体" pitchFamily="2" charset="-122"/>
            </a:endParaRPr>
          </a:p>
        </p:txBody>
      </p:sp>
      <p:sp>
        <p:nvSpPr>
          <p:cNvPr id="6" name="Text Box 5"/>
          <p:cNvSpPr txBox="1"/>
          <p:nvPr/>
        </p:nvSpPr>
        <p:spPr>
          <a:xfrm>
            <a:off x="1017270" y="2253615"/>
            <a:ext cx="7275830" cy="645160"/>
          </a:xfrm>
          <a:prstGeom prst="rect">
            <a:avLst/>
          </a:prstGeom>
          <a:noFill/>
        </p:spPr>
        <p:txBody>
          <a:bodyPr wrap="none" rtlCol="0">
            <a:spAutoFit/>
          </a:bodyPr>
          <a:p>
            <a:pPr algn="l"/>
            <a:r>
              <a:rPr lang="en-US" altLang="en-US"/>
              <a:t>思路：选择参数，将其模拟为一个线性的函数表达式（y=ax+b）</a:t>
            </a:r>
            <a:endParaRPr lang="en-US" altLang="en-US"/>
          </a:p>
          <a:p>
            <a:pPr algn="l"/>
            <a:r>
              <a:rPr lang="en-US" altLang="en-US"/>
              <a:t>通过优化a,b来实现专家轨迹的reward最大化（结构化最大边际预测）</a:t>
            </a:r>
            <a:endParaRPr lang="en-US" altLang="en-US"/>
          </a:p>
        </p:txBody>
      </p:sp>
      <p:sp>
        <p:nvSpPr>
          <p:cNvPr id="8" name="Text Box 7"/>
          <p:cNvSpPr txBox="1"/>
          <p:nvPr/>
        </p:nvSpPr>
        <p:spPr>
          <a:xfrm>
            <a:off x="1017270" y="3388360"/>
            <a:ext cx="10983595" cy="1476375"/>
          </a:xfrm>
          <a:prstGeom prst="rect">
            <a:avLst/>
          </a:prstGeom>
          <a:noFill/>
        </p:spPr>
        <p:txBody>
          <a:bodyPr wrap="square" rtlCol="0">
            <a:spAutoFit/>
          </a:bodyPr>
          <a:p>
            <a:pPr algn="l"/>
            <a:r>
              <a:rPr lang="en-US" altLang="en-US"/>
              <a:t>解决方案：支持向量机 (SVM) 中借鉴最大间隔 ，找一个分割超平面把最优解下的期望收益</a:t>
            </a:r>
            <a:endParaRPr lang="en-US" altLang="en-US"/>
          </a:p>
          <a:p>
            <a:pPr algn="l"/>
            <a:r>
              <a:rPr lang="en-US" altLang="en-US"/>
              <a:t>和策略簇内其他所有策略的期望收益相区分开，并且使得间隔m最大。</a:t>
            </a:r>
            <a:endParaRPr lang="en-US" altLang="en-US"/>
          </a:p>
          <a:p>
            <a:pPr algn="l"/>
            <a:endParaRPr lang="en-US" altLang="en-US"/>
          </a:p>
          <a:p>
            <a:pPr algn="l"/>
            <a:endParaRPr lang="en-US" altLang="en-US"/>
          </a:p>
          <a:p>
            <a:pPr algn="l"/>
            <a:r>
              <a:rPr lang="en-US" altLang="en-US"/>
              <a:t>未能解决的问题：如果专家策略不不是最优解，线性分割值将是不准确的</a:t>
            </a:r>
            <a:endParaRPr lang="en-US" altLang="en-US"/>
          </a:p>
        </p:txBody>
      </p:sp>
    </p:spTree>
  </p:cSld>
  <p:clrMapOvr>
    <a:masterClrMapping/>
  </p:clrMapOvr>
  <p:transition spd="slow" advTm="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zh-CN">
              <a:solidFill>
                <a:srgbClr val="FFFFFF"/>
              </a:solidFill>
              <a:latin typeface="宋体" pitchFamily="2" charset="-122"/>
              <a:sym typeface="宋体" pitchFamily="2" charset="-122"/>
            </a:endParaRPr>
          </a:p>
        </p:txBody>
      </p:sp>
      <p:sp>
        <p:nvSpPr>
          <p:cNvPr id="7172" name="文本框 4"/>
          <p:cNvSpPr>
            <a:spLocks noChangeArrowheads="1"/>
          </p:cNvSpPr>
          <p:nvPr/>
        </p:nvSpPr>
        <p:spPr bwMode="auto">
          <a:xfrm>
            <a:off x="125046" y="186065"/>
            <a:ext cx="49809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algn="l" eaLnBrk="1" hangingPunct="1"/>
            <a:r>
              <a:rPr lang="zh-CN" altLang="en-US" sz="2800" b="1" dirty="0">
                <a:ln>
                  <a:noFill/>
                </a:ln>
                <a:solidFill>
                  <a:schemeClr val="bg1"/>
                </a:solidFill>
                <a:effectLst/>
                <a:sym typeface="+mn-ea"/>
              </a:rPr>
              <a:t>Brian D</a:t>
            </a:r>
            <a:r>
              <a:rPr lang="en-US" altLang="zh-CN" sz="2800" b="1" dirty="0">
                <a:ln>
                  <a:noFill/>
                </a:ln>
                <a:solidFill>
                  <a:schemeClr val="bg1"/>
                </a:solidFill>
                <a:effectLst/>
                <a:sym typeface="+mn-ea"/>
              </a:rPr>
              <a:t>（CMU）</a:t>
            </a:r>
            <a:r>
              <a:rPr lang="en-US" altLang="zh-CN" sz="2800" b="1" dirty="0">
                <a:solidFill>
                  <a:schemeClr val="bg1"/>
                </a:solidFill>
                <a:latin typeface="Calibri" panose="020F0502020204030204" pitchFamily="34" charset="0"/>
                <a:sym typeface="宋体" pitchFamily="2" charset="-122"/>
              </a:rPr>
              <a:t>的IRL</a:t>
            </a:r>
            <a:r>
              <a:rPr lang="zh-CN" altLang="en-US" sz="2800" b="1" dirty="0">
                <a:solidFill>
                  <a:schemeClr val="bg1"/>
                </a:solidFill>
                <a:latin typeface="Calibri" panose="020F0502020204030204" pitchFamily="34" charset="0"/>
                <a:sym typeface="宋体" pitchFamily="2" charset="-122"/>
              </a:rPr>
              <a:t>算法</a:t>
            </a:r>
            <a:endParaRPr lang="zh-CN" altLang="en-US" sz="2800" b="1" dirty="0">
              <a:solidFill>
                <a:schemeClr val="bg1"/>
              </a:solidFill>
              <a:latin typeface="Calibri" panose="020F0502020204030204" pitchFamily="34" charset="0"/>
              <a:sym typeface="宋体" pitchFamily="2" charset="-122"/>
            </a:endParaRPr>
          </a:p>
        </p:txBody>
      </p:sp>
      <p:sp>
        <p:nvSpPr>
          <p:cNvPr id="15" name="矩形 14"/>
          <p:cNvSpPr/>
          <p:nvPr/>
        </p:nvSpPr>
        <p:spPr bwMode="auto">
          <a:xfrm>
            <a:off x="0" y="895643"/>
            <a:ext cx="12192000" cy="555688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1" i="0" u="none" strike="noStrike" cap="none" normalizeH="0" baseline="0" dirty="0">
              <a:ln>
                <a:noFill/>
              </a:ln>
              <a:solidFill>
                <a:schemeClr val="tx1"/>
              </a:solidFill>
              <a:effectLst/>
              <a:latin typeface="Arial" panose="02080604020202020204"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r>
              <a:rPr kumimoji="0" lang="zh-CN" altLang="en-US" sz="1800" b="1" i="0" u="none" strike="noStrike" cap="none" normalizeH="0" baseline="0" dirty="0">
                <a:ln>
                  <a:noFill/>
                </a:ln>
                <a:solidFill>
                  <a:schemeClr val="tx1"/>
                </a:solidFill>
                <a:effectLst/>
                <a:latin typeface="Arial" panose="02080604020202020204" pitchFamily="34" charset="0"/>
                <a:ea typeface="宋体" pitchFamily="2" charset="-122"/>
              </a:rPr>
              <a:t>                           </a:t>
            </a:r>
            <a:endParaRPr kumimoji="0" lang="zh-CN" altLang="en-US" sz="1800" b="1" i="0" u="none" strike="noStrike" cap="none" normalizeH="0" baseline="0" dirty="0">
              <a:ln>
                <a:noFill/>
              </a:ln>
              <a:solidFill>
                <a:schemeClr val="tx1"/>
              </a:solidFill>
              <a:effectLst/>
              <a:latin typeface="Arial" panose="02080604020202020204"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r>
              <a:rPr kumimoji="0" lang="" altLang="zh-CN" sz="1800" b="1" i="0" u="none" strike="noStrike" cap="none" normalizeH="0" baseline="0" dirty="0">
                <a:ln>
                  <a:noFill/>
                </a:ln>
                <a:solidFill>
                  <a:schemeClr val="tx1"/>
                </a:solidFill>
                <a:effectLst/>
                <a:latin typeface="Arial" panose="02080604020202020204" pitchFamily="34" charset="0"/>
                <a:ea typeface="宋体" pitchFamily="2" charset="-122"/>
              </a:rPr>
              <a:t>　　　　　　　　　　　　　　　　　基于概率模型的优化</a:t>
            </a:r>
            <a:endParaRPr kumimoji="0" lang="" altLang="zh-CN" sz="1800" b="1" i="0" u="none" strike="noStrike" cap="none" normalizeH="0" baseline="0" dirty="0">
              <a:ln>
                <a:noFill/>
              </a:ln>
              <a:solidFill>
                <a:schemeClr val="tx1"/>
              </a:solidFill>
              <a:effectLst/>
              <a:latin typeface="Arial" panose="02080604020202020204"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 altLang="zh-CN" sz="1800" b="1" i="0" u="none" strike="noStrike" cap="none" normalizeH="0" baseline="0" dirty="0">
              <a:ln>
                <a:noFill/>
              </a:ln>
              <a:solidFill>
                <a:schemeClr val="tx1"/>
              </a:solidFill>
              <a:effectLst/>
              <a:latin typeface="Arial" panose="02080604020202020204"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r>
              <a:rPr kumimoji="0" lang="" altLang="zh-CN" sz="1800" b="1" i="0" u="none" strike="noStrike" cap="none" normalizeH="0" baseline="0" dirty="0">
                <a:ln>
                  <a:noFill/>
                </a:ln>
                <a:solidFill>
                  <a:schemeClr val="tx1"/>
                </a:solidFill>
                <a:effectLst/>
                <a:latin typeface="Arial" panose="02080604020202020204" pitchFamily="34" charset="0"/>
                <a:ea typeface="宋体" pitchFamily="2" charset="-122"/>
              </a:rPr>
              <a:t>　　　　　　　　　　</a:t>
            </a:r>
            <a:r>
              <a:rPr kumimoji="0" lang="zh-CN" altLang="en-US" sz="1800" b="1" i="0" u="none" strike="noStrike" cap="none" normalizeH="0" baseline="0" dirty="0">
                <a:ln>
                  <a:noFill/>
                </a:ln>
                <a:solidFill>
                  <a:schemeClr val="tx1"/>
                </a:solidFill>
                <a:effectLst/>
                <a:latin typeface="Arial" panose="02080604020202020204" pitchFamily="34" charset="0"/>
                <a:ea typeface="宋体" pitchFamily="2" charset="-122"/>
              </a:rPr>
              <a:t>Maximum Entropy Inverse Reinforcement Learning</a:t>
            </a:r>
            <a:endParaRPr kumimoji="0" lang="zh-CN" altLang="en-US" sz="1800" b="1" i="0" u="none" strike="noStrike" cap="none" normalizeH="0" baseline="0" dirty="0">
              <a:ln>
                <a:noFill/>
              </a:ln>
              <a:solidFill>
                <a:schemeClr val="tx1"/>
              </a:solidFill>
              <a:effectLst/>
              <a:latin typeface="Arial" panose="02080604020202020204"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1" i="0" u="none" strike="noStrike" cap="none" normalizeH="0" baseline="0" dirty="0">
              <a:ln>
                <a:noFill/>
              </a:ln>
              <a:solidFill>
                <a:schemeClr val="tx1"/>
              </a:solidFill>
              <a:effectLst/>
              <a:latin typeface="Arial" panose="02080604020202020204"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r>
              <a:rPr kumimoji="0" lang="zh-CN" altLang="en-US" sz="1800" b="1" i="0" u="none" strike="noStrike" cap="none" normalizeH="0" baseline="0" dirty="0">
                <a:ln>
                  <a:noFill/>
                </a:ln>
                <a:solidFill>
                  <a:schemeClr val="tx1"/>
                </a:solidFill>
                <a:effectLst/>
                <a:latin typeface="Arial" panose="02080604020202020204" pitchFamily="34" charset="0"/>
                <a:ea typeface="宋体" pitchFamily="2" charset="-122"/>
              </a:rPr>
              <a:t>              Brian D. Ziebart, Andrew Maas, J.Andrew Bagnell, and Anind K. Dey </a:t>
            </a:r>
            <a:endParaRPr kumimoji="0" lang="zh-CN" altLang="en-US" sz="1800" b="1" i="0" u="none" strike="noStrike" cap="none" normalizeH="0" baseline="0" dirty="0">
              <a:ln>
                <a:noFill/>
              </a:ln>
              <a:solidFill>
                <a:schemeClr val="tx1"/>
              </a:solidFill>
              <a:effectLst/>
              <a:latin typeface="Arial" panose="02080604020202020204" pitchFamily="34" charset="0"/>
              <a:ea typeface="宋体" pitchFamily="2" charset="-122"/>
            </a:endParaRPr>
          </a:p>
        </p:txBody>
      </p:sp>
      <p:sp>
        <p:nvSpPr>
          <p:cNvPr id="6" name="Text Box 5"/>
          <p:cNvSpPr txBox="1"/>
          <p:nvPr/>
        </p:nvSpPr>
        <p:spPr>
          <a:xfrm>
            <a:off x="1153160" y="3395345"/>
            <a:ext cx="8412480" cy="2306955"/>
          </a:xfrm>
          <a:prstGeom prst="rect">
            <a:avLst/>
          </a:prstGeom>
          <a:noFill/>
        </p:spPr>
        <p:txBody>
          <a:bodyPr wrap="none" rtlCol="0">
            <a:spAutoFit/>
          </a:bodyPr>
          <a:p>
            <a:pPr algn="l"/>
            <a:r>
              <a:rPr lang="en-US" altLang="en-US"/>
              <a:t>what for: 找到驾驶员选择路径的偏好问题</a:t>
            </a:r>
            <a:endParaRPr lang="en-US" altLang="en-US"/>
          </a:p>
          <a:p>
            <a:pPr algn="l"/>
            <a:r>
              <a:rPr lang="en-US" altLang="en-US"/>
              <a:t>问题难点：驾驶员选择的路径也能只是次优路径</a:t>
            </a:r>
            <a:endParaRPr lang="en-US" altLang="en-US"/>
          </a:p>
          <a:p>
            <a:pPr algn="l"/>
            <a:endParaRPr lang="en-US" altLang="en-US"/>
          </a:p>
          <a:p>
            <a:pPr algn="l"/>
            <a:endParaRPr lang="en-US" altLang="en-US"/>
          </a:p>
          <a:p>
            <a:pPr algn="l"/>
            <a:r>
              <a:rPr lang="en-US" altLang="en-US">
                <a:sym typeface="+mn-ea"/>
              </a:rPr>
              <a:t>方法核心：</a:t>
            </a:r>
            <a:r>
              <a:rPr lang="en-US">
                <a:sym typeface="+mn-ea"/>
              </a:rPr>
              <a:t>次优行为使用概率图模型建模，使用数据进行拟合，并推测出收益函数</a:t>
            </a:r>
            <a:endParaRPr lang="en-US">
              <a:sym typeface="+mn-ea"/>
            </a:endParaRPr>
          </a:p>
          <a:p>
            <a:pPr algn="l"/>
            <a:endParaRPr lang="en-US" altLang="en-US">
              <a:sym typeface="+mn-ea"/>
            </a:endParaRPr>
          </a:p>
          <a:p>
            <a:pPr algn="l"/>
            <a:endParaRPr lang="en-US" altLang="en-US"/>
          </a:p>
          <a:p>
            <a:pPr algn="l"/>
            <a:endParaRPr lang="en-US" altLang="en-US"/>
          </a:p>
        </p:txBody>
      </p:sp>
      <p:pic>
        <p:nvPicPr>
          <p:cNvPr id="4" name="Picture 3" descr="地图"/>
          <p:cNvPicPr>
            <a:picLocks noChangeAspect="1"/>
          </p:cNvPicPr>
          <p:nvPr/>
        </p:nvPicPr>
        <p:blipFill>
          <a:blip r:embed="rId2"/>
          <a:srcRect l="40234" t="52165" r="36301" b="29851"/>
          <a:stretch>
            <a:fillRect/>
          </a:stretch>
        </p:blipFill>
        <p:spPr>
          <a:xfrm>
            <a:off x="7453630" y="3362325"/>
            <a:ext cx="2360295" cy="1028700"/>
          </a:xfrm>
          <a:prstGeom prst="rect">
            <a:avLst/>
          </a:prstGeom>
        </p:spPr>
      </p:pic>
    </p:spTree>
  </p:cSld>
  <p:clrMapOvr>
    <a:masterClrMapping/>
  </p:clrMapOvr>
  <p:transition spd="slow" advTm="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ic3.bbzhi.com/xitongbizhi/manglongfenggekuanpingbizhi1/computer_kuan_187087_16.jpg"/>
          <p:cNvPicPr>
            <a:picLocks noChangeAspect="1" noChangeArrowheads="1"/>
          </p:cNvPicPr>
          <p:nvPr/>
        </p:nvPicPr>
        <p:blipFill>
          <a:blip r:embed="rId1" cstate="screen"/>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7"/>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zh-CN">
              <a:solidFill>
                <a:srgbClr val="FFFFFF"/>
              </a:solidFill>
              <a:latin typeface="宋体" pitchFamily="2" charset="-122"/>
              <a:sym typeface="宋体" pitchFamily="2" charset="-122"/>
            </a:endParaRPr>
          </a:p>
        </p:txBody>
      </p:sp>
      <p:sp>
        <p:nvSpPr>
          <p:cNvPr id="7172" name="文本框 4"/>
          <p:cNvSpPr>
            <a:spLocks noChangeArrowheads="1"/>
          </p:cNvSpPr>
          <p:nvPr/>
        </p:nvSpPr>
        <p:spPr bwMode="auto">
          <a:xfrm>
            <a:off x="125046" y="186065"/>
            <a:ext cx="49809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algn="l" eaLnBrk="1" hangingPunct="1"/>
            <a:r>
              <a:rPr lang="zh-CN" altLang="en-US" sz="2800" b="1" dirty="0">
                <a:ln>
                  <a:noFill/>
                </a:ln>
                <a:solidFill>
                  <a:schemeClr val="bg1"/>
                </a:solidFill>
                <a:effectLst/>
                <a:sym typeface="+mn-ea"/>
              </a:rPr>
              <a:t>Brian D</a:t>
            </a:r>
            <a:r>
              <a:rPr lang="en-US" altLang="zh-CN" sz="2800" b="1" dirty="0">
                <a:ln>
                  <a:noFill/>
                </a:ln>
                <a:solidFill>
                  <a:schemeClr val="bg1"/>
                </a:solidFill>
                <a:effectLst/>
                <a:sym typeface="+mn-ea"/>
              </a:rPr>
              <a:t>（CMU）</a:t>
            </a:r>
            <a:r>
              <a:rPr lang="en-US" altLang="zh-CN" sz="2800" b="1" dirty="0">
                <a:solidFill>
                  <a:schemeClr val="bg1"/>
                </a:solidFill>
                <a:latin typeface="Calibri" panose="020F0502020204030204" pitchFamily="34" charset="0"/>
                <a:sym typeface="宋体" pitchFamily="2" charset="-122"/>
              </a:rPr>
              <a:t>的IRL</a:t>
            </a:r>
            <a:r>
              <a:rPr lang="zh-CN" altLang="en-US" sz="2800" b="1" dirty="0">
                <a:solidFill>
                  <a:schemeClr val="bg1"/>
                </a:solidFill>
                <a:latin typeface="Calibri" panose="020F0502020204030204" pitchFamily="34" charset="0"/>
                <a:sym typeface="宋体" pitchFamily="2" charset="-122"/>
              </a:rPr>
              <a:t>算法</a:t>
            </a:r>
            <a:endParaRPr lang="zh-CN" altLang="en-US" sz="2800" b="1" dirty="0">
              <a:solidFill>
                <a:schemeClr val="bg1"/>
              </a:solidFill>
              <a:latin typeface="Calibri" panose="020F0502020204030204" pitchFamily="34" charset="0"/>
              <a:sym typeface="宋体" pitchFamily="2" charset="-122"/>
            </a:endParaRPr>
          </a:p>
        </p:txBody>
      </p:sp>
      <p:sp>
        <p:nvSpPr>
          <p:cNvPr id="15" name="矩形 14"/>
          <p:cNvSpPr/>
          <p:nvPr/>
        </p:nvSpPr>
        <p:spPr bwMode="auto">
          <a:xfrm>
            <a:off x="0" y="895643"/>
            <a:ext cx="12192000" cy="555688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1" i="0" u="none" strike="noStrike" cap="none" normalizeH="0" baseline="0" dirty="0">
              <a:ln>
                <a:noFill/>
              </a:ln>
              <a:solidFill>
                <a:schemeClr val="tx1"/>
              </a:solidFill>
              <a:effectLst/>
              <a:latin typeface="Arial" panose="02080604020202020204"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r>
              <a:rPr kumimoji="0" lang="zh-CN" altLang="en-US" sz="1800" b="1" i="0" u="none" strike="noStrike" cap="none" normalizeH="0" baseline="0" dirty="0">
                <a:ln>
                  <a:noFill/>
                </a:ln>
                <a:solidFill>
                  <a:schemeClr val="tx1"/>
                </a:solidFill>
                <a:effectLst/>
                <a:latin typeface="Arial" panose="02080604020202020204" pitchFamily="34" charset="0"/>
                <a:ea typeface="宋体" pitchFamily="2" charset="-122"/>
              </a:rPr>
              <a:t>                           </a:t>
            </a:r>
            <a:endParaRPr kumimoji="0" lang="zh-CN" altLang="en-US" sz="1800" b="1" i="0" u="none" strike="noStrike" cap="none" normalizeH="0" baseline="0" dirty="0">
              <a:ln>
                <a:noFill/>
              </a:ln>
              <a:solidFill>
                <a:schemeClr val="tx1"/>
              </a:solidFill>
              <a:effectLst/>
              <a:latin typeface="Arial" panose="02080604020202020204" pitchFamily="34" charset="0"/>
              <a:ea typeface="宋体" pitchFamily="2" charset="-122"/>
            </a:endParaRPr>
          </a:p>
        </p:txBody>
      </p:sp>
      <p:sp>
        <p:nvSpPr>
          <p:cNvPr id="6" name="Text Box 5"/>
          <p:cNvSpPr txBox="1"/>
          <p:nvPr/>
        </p:nvSpPr>
        <p:spPr>
          <a:xfrm>
            <a:off x="611505" y="1615440"/>
            <a:ext cx="9787255" cy="5077460"/>
          </a:xfrm>
          <a:prstGeom prst="rect">
            <a:avLst/>
          </a:prstGeom>
          <a:noFill/>
        </p:spPr>
        <p:txBody>
          <a:bodyPr wrap="none" rtlCol="0">
            <a:spAutoFit/>
          </a:bodyPr>
          <a:p>
            <a:pPr algn="l"/>
            <a:r>
              <a:rPr lang="en-US" altLang="en-US">
                <a:sym typeface="+mn-ea"/>
              </a:rPr>
              <a:t>道路网络导航的MDP问题</a:t>
            </a:r>
            <a:endParaRPr lang="en-US" altLang="en-US">
              <a:sym typeface="+mn-ea"/>
            </a:endParaRPr>
          </a:p>
          <a:p>
            <a:pPr algn="l"/>
            <a:endParaRPr lang="en-US" altLang="en-US">
              <a:sym typeface="+mn-ea"/>
            </a:endParaRPr>
          </a:p>
          <a:p>
            <a:pPr algn="l"/>
            <a:r>
              <a:rPr lang="en-US" altLang="en-US">
                <a:sym typeface="+mn-ea"/>
              </a:rPr>
              <a:t>数据来源：（）</a:t>
            </a:r>
            <a:endParaRPr lang="en-US" altLang="en-US">
              <a:sym typeface="+mn-ea"/>
            </a:endParaRPr>
          </a:p>
          <a:p>
            <a:pPr algn="l"/>
            <a:r>
              <a:rPr lang="en-US" altLang="en-US">
                <a:sym typeface="+mn-ea"/>
              </a:rPr>
              <a:t>state：当前所在哪个交叉口</a:t>
            </a:r>
            <a:endParaRPr lang="en-US" altLang="en-US">
              <a:sym typeface="+mn-ea"/>
            </a:endParaRPr>
          </a:p>
          <a:p>
            <a:pPr algn="l"/>
            <a:r>
              <a:rPr lang="en-US" altLang="en-US">
                <a:sym typeface="+mn-ea"/>
              </a:rPr>
              <a:t>action:每个交叉路口往那个路口走</a:t>
            </a:r>
            <a:endParaRPr lang="en-US" altLang="en-US">
              <a:sym typeface="+mn-ea"/>
            </a:endParaRPr>
          </a:p>
          <a:p>
            <a:pPr algn="l"/>
            <a:endParaRPr lang="en-US" altLang="en-US">
              <a:sym typeface="+mn-ea"/>
            </a:endParaRPr>
          </a:p>
          <a:p>
            <a:pPr algn="l"/>
            <a:endParaRPr lang="en-US" altLang="en-US">
              <a:sym typeface="+mn-ea"/>
            </a:endParaRPr>
          </a:p>
          <a:p>
            <a:pPr algn="l"/>
            <a:endParaRPr lang="en-US" altLang="en-US">
              <a:sym typeface="+mn-ea"/>
            </a:endParaRPr>
          </a:p>
          <a:p>
            <a:pPr algn="l"/>
            <a:r>
              <a:rPr lang="en-US" altLang="en-US">
                <a:sym typeface="+mn-ea"/>
              </a:rPr>
              <a:t>路的类型（高速、主道、辅道）、速度、车道、转向等特征　　　　　　　　　　GPS驾驶数据</a:t>
            </a:r>
            <a:endParaRPr lang="en-US" altLang="en-US">
              <a:sym typeface="+mn-ea"/>
            </a:endParaRPr>
          </a:p>
          <a:p>
            <a:pPr algn="l"/>
            <a:endParaRPr lang="en-US" altLang="en-US">
              <a:sym typeface="+mn-ea"/>
            </a:endParaRPr>
          </a:p>
          <a:p>
            <a:pPr algn="l"/>
            <a:endParaRPr lang="en-US" altLang="en-US">
              <a:sym typeface="+mn-ea"/>
            </a:endParaRPr>
          </a:p>
          <a:p>
            <a:pPr algn="l"/>
            <a:endParaRPr lang="en-US" altLang="en-US">
              <a:sym typeface="+mn-ea"/>
            </a:endParaRPr>
          </a:p>
          <a:p>
            <a:pPr algn="l"/>
            <a:r>
              <a:rPr lang="en-US" altLang="en-US">
                <a:sym typeface="+mn-ea"/>
              </a:rPr>
              <a:t>state和action都是离散的，形成一张ｔａｂｌｅ</a:t>
            </a:r>
            <a:endParaRPr lang="en-US" altLang="en-US">
              <a:sym typeface="+mn-ea"/>
            </a:endParaRPr>
          </a:p>
          <a:p>
            <a:pPr algn="l"/>
            <a:r>
              <a:rPr lang="en-US" altLang="en-US">
                <a:sym typeface="+mn-ea"/>
              </a:rPr>
              <a:t>goal:用于找怎么样的道路是代价更高/低的</a:t>
            </a:r>
            <a:endParaRPr lang="en-US" altLang="en-US">
              <a:sym typeface="+mn-ea"/>
            </a:endParaRPr>
          </a:p>
          <a:p>
            <a:pPr algn="l"/>
            <a:endParaRPr lang="en-US" altLang="en-US">
              <a:sym typeface="+mn-ea"/>
            </a:endParaRPr>
          </a:p>
          <a:p>
            <a:pPr algn="l"/>
            <a:endParaRPr lang="en-US" altLang="en-US"/>
          </a:p>
          <a:p>
            <a:pPr algn="l"/>
            <a:endParaRPr lang="en-US" altLang="en-US"/>
          </a:p>
          <a:p>
            <a:pPr algn="l"/>
            <a:endParaRPr lang="en-US" altLang="en-US"/>
          </a:p>
        </p:txBody>
      </p:sp>
      <p:pic>
        <p:nvPicPr>
          <p:cNvPr id="4" name="Picture 3" descr="地图"/>
          <p:cNvPicPr>
            <a:picLocks noChangeAspect="1"/>
          </p:cNvPicPr>
          <p:nvPr/>
        </p:nvPicPr>
        <p:blipFill>
          <a:blip r:embed="rId2"/>
          <a:srcRect l="40234" t="52165" r="36301" b="29851"/>
          <a:stretch>
            <a:fillRect/>
          </a:stretch>
        </p:blipFill>
        <p:spPr>
          <a:xfrm>
            <a:off x="5915660" y="1176020"/>
            <a:ext cx="5198745" cy="2662555"/>
          </a:xfrm>
          <a:prstGeom prst="rect">
            <a:avLst/>
          </a:prstGeom>
        </p:spPr>
      </p:pic>
      <p:pic>
        <p:nvPicPr>
          <p:cNvPr id="2" name="Picture 1"/>
          <p:cNvPicPr>
            <a:picLocks noChangeAspect="1"/>
          </p:cNvPicPr>
          <p:nvPr/>
        </p:nvPicPr>
        <p:blipFill>
          <a:blip r:embed="rId3"/>
          <a:srcRect l="6388" t="34046" r="40799" b="58473"/>
          <a:stretch>
            <a:fillRect/>
          </a:stretch>
        </p:blipFill>
        <p:spPr>
          <a:xfrm>
            <a:off x="611505" y="4358640"/>
            <a:ext cx="4281805" cy="627380"/>
          </a:xfrm>
          <a:prstGeom prst="rect">
            <a:avLst/>
          </a:prstGeom>
        </p:spPr>
      </p:pic>
    </p:spTree>
  </p:cSld>
  <p:clrMapOvr>
    <a:masterClrMapping/>
  </p:clrMapOvr>
  <p:transition spd="slow" advTm="0">
    <p:fade/>
  </p:transition>
</p:sld>
</file>

<file path=ppt/theme/theme1.xml><?xml version="1.0" encoding="utf-8"?>
<a:theme xmlns:a="http://schemas.openxmlformats.org/drawingml/2006/main" name="第一PPT，www.1ppt.com">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defRPr kumimoji="0" lang="zh-CN" altLang="zh-CN" sz="1800" b="0" i="0" u="none" strike="noStrike" cap="none" normalizeH="0" baseline="0" smtClean="0">
            <a:ln>
              <a:noFill/>
            </a:ln>
            <a:solidFill>
              <a:schemeClr val="tx1"/>
            </a:solidFill>
            <a:effectLst/>
            <a:latin typeface="Arial" panose="0208060402020202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defRPr kumimoji="0" lang="zh-CN" altLang="zh-CN" sz="1800" b="0" i="0" u="none" strike="noStrike" cap="none" normalizeH="0" baseline="0" smtClean="0">
            <a:ln>
              <a:noFill/>
            </a:ln>
            <a:solidFill>
              <a:schemeClr val="tx1"/>
            </a:solidFill>
            <a:effectLst/>
            <a:latin typeface="Arial" panose="02080604020202020204" pitchFamily="34" charset="0"/>
            <a:ea typeface="宋体"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2297</Words>
  <Application>WPS Presentation</Application>
  <PresentationFormat>宽屏</PresentationFormat>
  <Paragraphs>239</Paragraphs>
  <Slides>19</Slides>
  <Notes>22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19</vt:i4>
      </vt:variant>
    </vt:vector>
  </HeadingPairs>
  <TitlesOfParts>
    <vt:vector size="37" baseType="lpstr">
      <vt:lpstr>Arial</vt:lpstr>
      <vt:lpstr>宋体</vt:lpstr>
      <vt:lpstr>Wingdings</vt:lpstr>
      <vt:lpstr>Calibri Light</vt:lpstr>
      <vt:lpstr>Calibri</vt:lpstr>
      <vt:lpstr>Impact</vt:lpstr>
      <vt:lpstr>Times New Roman</vt:lpstr>
      <vt:lpstr>华文细黑</vt:lpstr>
      <vt:lpstr>AR PL UKai CN</vt:lpstr>
      <vt:lpstr>微软雅黑</vt:lpstr>
      <vt:lpstr>宋体</vt:lpstr>
      <vt:lpstr>Arial Unicode MS</vt:lpstr>
      <vt:lpstr>DejaVu Sans</vt:lpstr>
      <vt:lpstr>Ubuntu Condensed</vt:lpstr>
      <vt:lpstr>OpenSymbol</vt:lpstr>
      <vt:lpstr>Abyssinica SIL</vt:lpstr>
      <vt:lpstr>宋体</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灰色模糊</dc:title>
  <dc:creator>第一PPT</dc:creator>
  <cp:keywords>www.1ppt.com</cp:keywords>
  <cp:lastModifiedBy>cyq</cp:lastModifiedBy>
  <cp:revision>683</cp:revision>
  <dcterms:created xsi:type="dcterms:W3CDTF">2019-03-02T07:39:39Z</dcterms:created>
  <dcterms:modified xsi:type="dcterms:W3CDTF">2019-03-02T07:39:39Z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