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81" r:id="rId3"/>
    <p:sldId id="291" r:id="rId4"/>
    <p:sldId id="297" r:id="rId5"/>
    <p:sldId id="292" r:id="rId6"/>
    <p:sldId id="328" r:id="rId7"/>
    <p:sldId id="332" r:id="rId8"/>
    <p:sldId id="339" r:id="rId9"/>
    <p:sldId id="340" r:id="rId10"/>
    <p:sldId id="335" r:id="rId11"/>
    <p:sldId id="341" r:id="rId12"/>
    <p:sldId id="343" r:id="rId13"/>
    <p:sldId id="342" r:id="rId14"/>
    <p:sldId id="338" r:id="rId15"/>
    <p:sldId id="344" r:id="rId16"/>
    <p:sldId id="337" r:id="rId17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99">
          <p15:clr>
            <a:srgbClr val="A4A3A4"/>
          </p15:clr>
        </p15:guide>
        <p15:guide id="2" orient="horz" pos="1366">
          <p15:clr>
            <a:srgbClr val="A4A3A4"/>
          </p15:clr>
        </p15:guide>
        <p15:guide id="3" orient="horz" pos="2682">
          <p15:clr>
            <a:srgbClr val="A4A3A4"/>
          </p15:clr>
        </p15:guide>
        <p15:guide id="4" pos="3840">
          <p15:clr>
            <a:srgbClr val="A4A3A4"/>
          </p15:clr>
        </p15:guide>
        <p15:guide id="5" pos="1141">
          <p15:clr>
            <a:srgbClr val="A4A3A4"/>
          </p15:clr>
        </p15:guide>
        <p15:guide id="6" pos="5632">
          <p15:clr>
            <a:srgbClr val="A4A3A4"/>
          </p15:clr>
        </p15:guide>
        <p15:guide id="7" pos="7038">
          <p15:clr>
            <a:srgbClr val="A4A3A4"/>
          </p15:clr>
        </p15:guide>
        <p15:guide id="8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7791" autoAdjust="0"/>
  </p:normalViewPr>
  <p:slideViewPr>
    <p:cSldViewPr snapToGrid="0">
      <p:cViewPr varScale="1">
        <p:scale>
          <a:sx n="83" d="100"/>
          <a:sy n="83" d="100"/>
        </p:scale>
        <p:origin x="-869" y="-62"/>
      </p:cViewPr>
      <p:guideLst>
        <p:guide orient="horz" pos="2999"/>
        <p:guide orient="horz" pos="1366"/>
        <p:guide orient="horz" pos="2682"/>
        <p:guide pos="3840"/>
        <p:guide pos="1141"/>
        <p:guide pos="5632"/>
        <p:guide pos="7038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2618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F2B60-380D-4507-8301-48ECEEAC5BC9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1138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36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15012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675126" y="-391598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2442792" y="1876331"/>
            <a:ext cx="7435690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Navigating Occluded Intersections </a:t>
            </a:r>
            <a:endParaRPr lang="en-US" altLang="zh-CN" sz="3200" b="1" dirty="0" smtClean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with </a:t>
            </a:r>
            <a:r>
              <a:rPr lang="en-US" altLang="zh-CN" sz="32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Autonomous Vehicles</a:t>
            </a:r>
            <a:endParaRPr lang="zh-CN" altLang="en-US" sz="3200" b="1" dirty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2" name="PA_矩形 21"/>
          <p:cNvSpPr/>
          <p:nvPr>
            <p:custDataLst>
              <p:tags r:id="rId2"/>
            </p:custDataLst>
          </p:nvPr>
        </p:nvSpPr>
        <p:spPr>
          <a:xfrm>
            <a:off x="5533529" y="3778534"/>
            <a:ext cx="116871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F91A0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zh-CN" dirty="0" smtClean="0">
                <a:solidFill>
                  <a:srgbClr val="4F91A0"/>
                </a:solidFill>
                <a:latin typeface="+mn-ea"/>
                <a:cs typeface="+mn-ea"/>
              </a:rPr>
              <a:t>Yang YU</a:t>
            </a:r>
            <a:endParaRPr lang="en-US" altLang="zh-CN" dirty="0" smtClean="0"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</a:t>
            </a:fld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 smtClean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455987" y="3256121"/>
            <a:ext cx="4284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</a:rPr>
              <a:t>Results and Discussion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C6DDC8-72A5-49C0-BCC0-6AA2493B5DD1}" type="slidenum">
              <a: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z="1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Experiments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80067" y="6356350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180067" y="5758136"/>
            <a:ext cx="81485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Q function/Q table : A </a:t>
            </a:r>
            <a:r>
              <a:rPr lang="en-US" altLang="zh-CN" sz="2400" dirty="0"/>
              <a:t>function/table </a:t>
            </a:r>
            <a:r>
              <a:rPr lang="en-US" altLang="zh-CN" sz="2400" dirty="0" smtClean="0"/>
              <a:t>stores Q values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453" y="6930148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7180067" y="7436448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673631" y="8006152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764792" y="6485126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9893"/>
              </p:ext>
            </p:extLst>
          </p:nvPr>
        </p:nvGraphicFramePr>
        <p:xfrm>
          <a:off x="12736043" y="9563897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6043" y="9563897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05416"/>
              </p:ext>
            </p:extLst>
          </p:nvPr>
        </p:nvGraphicFramePr>
        <p:xfrm>
          <a:off x="13174453" y="5795907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4453" y="5795907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7180067" y="9118201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11</a:t>
            </a:fld>
            <a:endParaRPr lang="zh-CN" altLang="en-US" dirty="0">
              <a:cs typeface="Arial" pitchFamily="34" charset="0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1" y="1875744"/>
            <a:ext cx="11859498" cy="232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6508" y="1079143"/>
            <a:ext cx="1068729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A. ﬁve </a:t>
            </a:r>
            <a:r>
              <a:rPr lang="en-US" altLang="zh-CN" sz="2400" dirty="0"/>
              <a:t>different intersection </a:t>
            </a:r>
            <a:r>
              <a:rPr lang="en-US" altLang="zh-CN" sz="2400" dirty="0" smtClean="0"/>
              <a:t>scenarios :</a:t>
            </a:r>
            <a:endParaRPr lang="zh-CN" altLang="en-US" sz="2400" dirty="0"/>
          </a:p>
        </p:txBody>
      </p:sp>
      <p:sp>
        <p:nvSpPr>
          <p:cNvPr id="45" name="椭圆 44"/>
          <p:cNvSpPr/>
          <p:nvPr/>
        </p:nvSpPr>
        <p:spPr>
          <a:xfrm>
            <a:off x="1487140" y="4720048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8869" y="4416642"/>
            <a:ext cx="717206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maximum speed </a:t>
            </a:r>
            <a:r>
              <a:rPr lang="en-US" altLang="zh-CN" sz="2400" dirty="0" smtClean="0"/>
              <a:t>: 45 </a:t>
            </a:r>
            <a:r>
              <a:rPr lang="en-US" altLang="zh-CN" sz="2400" dirty="0"/>
              <a:t>mile per hour (20 m/s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7" name="椭圆 46"/>
          <p:cNvSpPr/>
          <p:nvPr/>
        </p:nvSpPr>
        <p:spPr>
          <a:xfrm>
            <a:off x="1487140" y="5423161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61998" y="5175363"/>
            <a:ext cx="9685092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trafﬁc density : 0.2 for all scenarios ; 0.7 </a:t>
            </a:r>
            <a:r>
              <a:rPr lang="en-US" altLang="zh-CN" sz="2400" dirty="0" smtClean="0"/>
              <a:t>for the </a:t>
            </a:r>
            <a:r>
              <a:rPr lang="en-US" altLang="zh-CN" sz="2400" dirty="0"/>
              <a:t>challenge scenario </a:t>
            </a:r>
            <a:endParaRPr lang="en-US" altLang="zh-CN" sz="2400" dirty="0" smtClean="0"/>
          </a:p>
        </p:txBody>
      </p:sp>
      <p:sp>
        <p:nvSpPr>
          <p:cNvPr id="49" name="椭圆 48"/>
          <p:cNvSpPr/>
          <p:nvPr/>
        </p:nvSpPr>
        <p:spPr>
          <a:xfrm>
            <a:off x="1487140" y="611565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28869" y="5771657"/>
            <a:ext cx="755402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maximum number of steps : 100 </a:t>
            </a:r>
            <a:r>
              <a:rPr lang="en-US" altLang="zh-CN" sz="2400" dirty="0" smtClean="0"/>
              <a:t>steps(20s)</a:t>
            </a:r>
          </a:p>
        </p:txBody>
      </p:sp>
    </p:spTree>
    <p:extLst>
      <p:ext uri="{BB962C8B-B14F-4D97-AF65-F5344CB8AC3E}">
        <p14:creationId xmlns:p14="http://schemas.microsoft.com/office/powerpoint/2010/main" val="29955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Experiments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80067" y="6356350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180067" y="5758136"/>
            <a:ext cx="81485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Q function/Q table : A </a:t>
            </a:r>
            <a:r>
              <a:rPr lang="en-US" altLang="zh-CN" sz="2400" dirty="0"/>
              <a:t>function/table </a:t>
            </a:r>
            <a:r>
              <a:rPr lang="en-US" altLang="zh-CN" sz="2400" dirty="0" smtClean="0"/>
              <a:t>stores Q values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453" y="6930148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7180067" y="7436448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673631" y="8006152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764792" y="6485126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40182"/>
              </p:ext>
            </p:extLst>
          </p:nvPr>
        </p:nvGraphicFramePr>
        <p:xfrm>
          <a:off x="12736043" y="9563897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6043" y="9563897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65805"/>
              </p:ext>
            </p:extLst>
          </p:nvPr>
        </p:nvGraphicFramePr>
        <p:xfrm>
          <a:off x="13174453" y="5795907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4453" y="5795907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7180067" y="9118201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12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508" y="996769"/>
            <a:ext cx="1068729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B. experiments with occlusions</a:t>
            </a:r>
            <a:endParaRPr lang="zh-CN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95955" y="5653877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Occluding objects are gray.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Occluded cars are shown in yellow, and visible cars are shown in green.</a:t>
            </a:r>
            <a:endParaRPr lang="zh-CN" altLang="en-US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24" y="1637902"/>
            <a:ext cx="7789459" cy="403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Results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4649" y="5965114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54649" y="5366900"/>
            <a:ext cx="81485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Q function/Q table : A </a:t>
            </a:r>
            <a:r>
              <a:rPr lang="en-US" altLang="zh-CN" sz="2400" dirty="0"/>
              <a:t>function/table </a:t>
            </a:r>
            <a:r>
              <a:rPr lang="en-US" altLang="zh-CN" sz="2400" dirty="0" smtClean="0"/>
              <a:t>stores Q values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035" y="6538912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6854649" y="7045212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697064" y="-230833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439374" y="6093890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77327"/>
              </p:ext>
            </p:extLst>
          </p:nvPr>
        </p:nvGraphicFramePr>
        <p:xfrm>
          <a:off x="12410625" y="9172661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10625" y="9172661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44169"/>
              </p:ext>
            </p:extLst>
          </p:nvPr>
        </p:nvGraphicFramePr>
        <p:xfrm>
          <a:off x="12849035" y="5404671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9035" y="5404671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854649" y="8726965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13</a:t>
            </a:fld>
            <a:endParaRPr lang="zh-CN" altLang="en-US" dirty="0">
              <a:cs typeface="Arial" pitchFamily="34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6" y="956431"/>
            <a:ext cx="4367212" cy="567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47" y="1345311"/>
            <a:ext cx="6030553" cy="469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3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 smtClean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05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05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78151" y="3248181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</a:rPr>
              <a:t>Conclusion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C6DDC8-72A5-49C0-BCC0-6AA2493B5DD1}" type="slidenum">
              <a: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z="1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Conclusion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10175" y="6013924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10175" y="5415710"/>
            <a:ext cx="81485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Q function/Q table : A </a:t>
            </a:r>
            <a:r>
              <a:rPr lang="en-US" altLang="zh-CN" sz="2400" dirty="0"/>
              <a:t>function/table </a:t>
            </a:r>
            <a:r>
              <a:rPr lang="en-US" altLang="zh-CN" sz="2400" dirty="0" smtClean="0"/>
              <a:t>stores Q values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561" y="6587722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6810175" y="7094022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303739" y="7663726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94900" y="6142700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80491"/>
              </p:ext>
            </p:extLst>
          </p:nvPr>
        </p:nvGraphicFramePr>
        <p:xfrm>
          <a:off x="12366151" y="9221471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66151" y="9221471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99107"/>
              </p:ext>
            </p:extLst>
          </p:nvPr>
        </p:nvGraphicFramePr>
        <p:xfrm>
          <a:off x="12804561" y="5453481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4561" y="5453481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810175" y="8775775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15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428" y="1415861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Present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decision-making system using </a:t>
            </a:r>
            <a:r>
              <a:rPr lang="en-US" altLang="zh-CN" sz="2400" dirty="0"/>
              <a:t>Deep Q-Networks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the speciﬁc problem of intersection handling </a:t>
            </a:r>
            <a:endParaRPr lang="zh-CN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34428" y="3308136"/>
            <a:ext cx="1190700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Advantage : better task efﬁciency and success rates than the rule based method</a:t>
            </a:r>
            <a:endParaRPr lang="zh-CN" alt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4428" y="4168253"/>
            <a:ext cx="1068729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Disadvantage : occasionally result in </a:t>
            </a:r>
            <a:r>
              <a:rPr lang="en-US" altLang="zh-CN" sz="2400" dirty="0" smtClean="0"/>
              <a:t>collisions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7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2819870"/>
            <a:ext cx="446872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Thank You !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24695" y="1242005"/>
            <a:ext cx="12393182" cy="5754562"/>
          </a:xfrm>
          <a:prstGeom prst="rect">
            <a:avLst/>
          </a:prstGeom>
          <a:blipFill dpi="0" rotWithShape="1">
            <a:blip r:embed="rId3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18799" y="2652851"/>
            <a:ext cx="3599503" cy="1157288"/>
            <a:chOff x="3856038" y="2759075"/>
            <a:chExt cx="5516562" cy="1157288"/>
          </a:xfrm>
        </p:grpSpPr>
        <p:sp>
          <p:nvSpPr>
            <p:cNvPr id="5" name="圆角矩形 4"/>
            <p:cNvSpPr/>
            <p:nvPr/>
          </p:nvSpPr>
          <p:spPr>
            <a:xfrm>
              <a:off x="3856038" y="2759075"/>
              <a:ext cx="5516562" cy="11572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2" name="文本框 5"/>
            <p:cNvSpPr txBox="1">
              <a:spLocks noChangeArrowheads="1"/>
            </p:cNvSpPr>
            <p:nvPr/>
          </p:nvSpPr>
          <p:spPr bwMode="auto">
            <a:xfrm>
              <a:off x="4395874" y="2876054"/>
              <a:ext cx="443688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dirty="0" smtClean="0">
                  <a:solidFill>
                    <a:schemeClr val="tx2"/>
                  </a:solidFill>
                  <a:latin typeface="Calibri Light" pitchFamily="34" charset="0"/>
                  <a:ea typeface="+mn-ea"/>
                  <a:cs typeface="+mn-ea"/>
                </a:rPr>
                <a:t>CONTENT</a:t>
              </a:r>
              <a:endParaRPr lang="zh-CN" altLang="en-US" sz="5400" dirty="0">
                <a:solidFill>
                  <a:schemeClr val="tx2"/>
                </a:solidFill>
                <a:latin typeface="Calibri Light" pitchFamily="34" charset="0"/>
                <a:ea typeface="+mn-ea"/>
                <a:cs typeface="+mn-ea"/>
              </a:endParaRPr>
            </a:p>
          </p:txBody>
        </p:sp>
      </p:grpSp>
      <p:sp>
        <p:nvSpPr>
          <p:cNvPr id="7175" name="文本框 9"/>
          <p:cNvSpPr txBox="1">
            <a:spLocks noChangeArrowheads="1"/>
          </p:cNvSpPr>
          <p:nvPr/>
        </p:nvSpPr>
        <p:spPr bwMode="auto">
          <a:xfrm>
            <a:off x="6041281" y="828065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01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76" name="矩形 10"/>
          <p:cNvSpPr>
            <a:spLocks noChangeArrowheads="1"/>
          </p:cNvSpPr>
          <p:nvPr/>
        </p:nvSpPr>
        <p:spPr bwMode="auto">
          <a:xfrm>
            <a:off x="8382533" y="1012730"/>
            <a:ext cx="1496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Problem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951788" y="920140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文本框 16"/>
          <p:cNvSpPr txBox="1">
            <a:spLocks noChangeArrowheads="1"/>
          </p:cNvSpPr>
          <p:nvPr/>
        </p:nvSpPr>
        <p:spPr bwMode="auto">
          <a:xfrm>
            <a:off x="6030951" y="1918639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+mn-ea"/>
                <a:ea typeface="+mn-ea"/>
                <a:cs typeface="+mn-ea"/>
              </a:rPr>
              <a:t>02</a:t>
            </a:r>
            <a:endParaRPr lang="zh-CN" altLang="en-US" sz="4800">
              <a:latin typeface="+mn-ea"/>
              <a:ea typeface="+mn-ea"/>
              <a:cs typeface="+mn-ea"/>
            </a:endParaRPr>
          </a:p>
        </p:txBody>
      </p:sp>
      <p:sp>
        <p:nvSpPr>
          <p:cNvPr id="7191" name="矩形 17"/>
          <p:cNvSpPr>
            <a:spLocks noChangeArrowheads="1"/>
          </p:cNvSpPr>
          <p:nvPr/>
        </p:nvSpPr>
        <p:spPr bwMode="auto">
          <a:xfrm>
            <a:off x="7689300" y="2103303"/>
            <a:ext cx="2882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Literature Review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943046" y="2010555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6"/>
          <p:cNvSpPr txBox="1">
            <a:spLocks noChangeArrowheads="1"/>
          </p:cNvSpPr>
          <p:nvPr/>
        </p:nvSpPr>
        <p:spPr bwMode="auto">
          <a:xfrm>
            <a:off x="6030951" y="2999242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smtClean="0">
                <a:latin typeface="+mn-ea"/>
                <a:ea typeface="+mn-ea"/>
                <a:cs typeface="+mn-ea"/>
              </a:rPr>
              <a:t>03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8433800" y="3184175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Method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6943046" y="3091158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6"/>
          <p:cNvSpPr txBox="1">
            <a:spLocks noChangeArrowheads="1"/>
          </p:cNvSpPr>
          <p:nvPr/>
        </p:nvSpPr>
        <p:spPr bwMode="auto">
          <a:xfrm>
            <a:off x="6030949" y="4054156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smtClean="0">
                <a:latin typeface="+mn-ea"/>
                <a:ea typeface="+mn-ea"/>
                <a:cs typeface="+mn-ea"/>
              </a:rPr>
              <a:t>04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35" name="矩形 17"/>
          <p:cNvSpPr>
            <a:spLocks noChangeArrowheads="1"/>
          </p:cNvSpPr>
          <p:nvPr/>
        </p:nvSpPr>
        <p:spPr bwMode="auto">
          <a:xfrm>
            <a:off x="7291051" y="4239089"/>
            <a:ext cx="3699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Results and Discussion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6943044" y="4146072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2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8187833" y="5315315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Conclusion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文本框 16"/>
          <p:cNvSpPr txBox="1">
            <a:spLocks noChangeArrowheads="1"/>
          </p:cNvSpPr>
          <p:nvPr/>
        </p:nvSpPr>
        <p:spPr bwMode="auto">
          <a:xfrm>
            <a:off x="6030948" y="5130650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smtClean="0">
                <a:latin typeface="+mn-ea"/>
                <a:ea typeface="+mn-ea"/>
                <a:cs typeface="+mn-ea"/>
              </a:rPr>
              <a:t>05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6943043" y="5222566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85324" y="3256121"/>
            <a:ext cx="171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+mn-ea"/>
              </a:rPr>
              <a:t>Problem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3</a:t>
            </a:fld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112281" y="954563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386210" y="954563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249245" y="954563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631016" y="2140314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3234139" y="2619435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2974320" y="4343626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564748" y="524887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334266" y="4657827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+mn-ea"/>
                <a:cs typeface="+mn-ea"/>
              </a:rPr>
              <a:t>Problem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618" y="1562464"/>
            <a:ext cx="1119403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Providing </a:t>
            </a:r>
            <a:r>
              <a:rPr lang="en-US" altLang="zh-CN" sz="2400" dirty="0"/>
              <a:t>an efﬁcient strategy to navigate </a:t>
            </a:r>
            <a:r>
              <a:rPr lang="en-US" altLang="zh-CN" sz="2400" dirty="0" smtClean="0"/>
              <a:t>safely through </a:t>
            </a:r>
            <a:r>
              <a:rPr lang="en-US" altLang="zh-CN" sz="2400" dirty="0" err="1"/>
              <a:t>unsignaled</a:t>
            </a:r>
            <a:r>
              <a:rPr lang="en-US" altLang="zh-CN" sz="2400" dirty="0"/>
              <a:t> intersections</a:t>
            </a:r>
            <a:endParaRPr lang="en-US" altLang="zh-CN" sz="2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98731" y="3123728"/>
            <a:ext cx="128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Goal </a:t>
            </a:r>
            <a:r>
              <a:rPr lang="en-US" altLang="zh-CN" sz="2400" dirty="0" smtClean="0"/>
              <a:t>: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55246"/>
              </p:ext>
            </p:extLst>
          </p:nvPr>
        </p:nvGraphicFramePr>
        <p:xfrm>
          <a:off x="13641740" y="-3354797"/>
          <a:ext cx="616426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Visio" r:id="rId4" imgW="6163481" imgH="2874845" progId="Visio.Drawing.11">
                  <p:embed/>
                </p:oleObj>
              </mc:Choice>
              <mc:Fallback>
                <p:oleObj name="Visio" r:id="rId4" imgW="6163481" imgH="28748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41740" y="-3354797"/>
                        <a:ext cx="6164263" cy="287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4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1241" y="3030732"/>
            <a:ext cx="3566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①</a:t>
            </a:r>
            <a:r>
              <a:rPr lang="en-US" altLang="zh-CN" sz="2400" dirty="0"/>
              <a:t>task completion </a:t>
            </a:r>
            <a:r>
              <a:rPr lang="en-US" altLang="zh-CN" sz="2400" dirty="0" smtClean="0"/>
              <a:t>time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②</a:t>
            </a:r>
            <a:r>
              <a:rPr lang="en-US" altLang="zh-CN" sz="2400" dirty="0"/>
              <a:t>goal success rate </a:t>
            </a:r>
          </a:p>
          <a:p>
            <a:endParaRPr lang="en-US" altLang="zh-CN" sz="2400" dirty="0" smtClean="0"/>
          </a:p>
        </p:txBody>
      </p:sp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539212"/>
            <a:ext cx="6362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2405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55993" y="3248352"/>
            <a:ext cx="332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</a:rPr>
              <a:t>Literature Review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5</a:t>
            </a:fld>
            <a:endParaRPr lang="zh-CN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Literature </a:t>
            </a:r>
            <a:r>
              <a:rPr lang="en-US" altLang="zh-CN" dirty="0">
                <a:solidFill>
                  <a:schemeClr val="bg2"/>
                </a:solidFill>
                <a:latin typeface="+mn-ea"/>
                <a:cs typeface="+mn-ea"/>
              </a:rPr>
              <a:t>Review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73769" y="6675461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773769" y="6077247"/>
            <a:ext cx="81485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Q function/Q table : A </a:t>
            </a:r>
            <a:r>
              <a:rPr lang="en-US" altLang="zh-CN" sz="2400" dirty="0"/>
              <a:t>function/table </a:t>
            </a:r>
            <a:r>
              <a:rPr lang="en-US" altLang="zh-CN" sz="2400" dirty="0" smtClean="0"/>
              <a:t>stores Q values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155" y="7249259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6773769" y="7755559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67333" y="8325263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58494" y="6804237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70723"/>
              </p:ext>
            </p:extLst>
          </p:nvPr>
        </p:nvGraphicFramePr>
        <p:xfrm>
          <a:off x="12329745" y="9883008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29745" y="9883008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87933"/>
              </p:ext>
            </p:extLst>
          </p:nvPr>
        </p:nvGraphicFramePr>
        <p:xfrm>
          <a:off x="12768155" y="6115018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8155" y="6115018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773769" y="9437312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6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0987" y="1033217"/>
            <a:ext cx="4146294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TTC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time-to-collision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  <p:sp>
        <p:nvSpPr>
          <p:cNvPr id="44" name="椭圆 43"/>
          <p:cNvSpPr/>
          <p:nvPr/>
        </p:nvSpPr>
        <p:spPr>
          <a:xfrm>
            <a:off x="3472818" y="2060806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14547" y="1825881"/>
            <a:ext cx="3583397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only constant </a:t>
            </a:r>
            <a:r>
              <a:rPr lang="en-US" altLang="zh-CN" sz="2400" dirty="0"/>
              <a:t>velocity</a:t>
            </a:r>
            <a:endParaRPr lang="en-US" altLang="zh-CN" sz="2400" dirty="0" smtClean="0"/>
          </a:p>
        </p:txBody>
      </p:sp>
      <p:sp>
        <p:nvSpPr>
          <p:cNvPr id="46" name="椭圆 45"/>
          <p:cNvSpPr/>
          <p:nvPr/>
        </p:nvSpPr>
        <p:spPr>
          <a:xfrm>
            <a:off x="3472818" y="276391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4546" y="2503046"/>
            <a:ext cx="2482053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overly </a:t>
            </a:r>
            <a:r>
              <a:rPr lang="en-US" altLang="zh-CN" sz="2400" dirty="0"/>
              <a:t>cautious</a:t>
            </a:r>
            <a:endParaRPr lang="en-US" altLang="zh-CN" sz="2400" dirty="0" smtClean="0"/>
          </a:p>
        </p:txBody>
      </p:sp>
      <p:sp>
        <p:nvSpPr>
          <p:cNvPr id="48" name="椭圆 47"/>
          <p:cNvSpPr/>
          <p:nvPr/>
        </p:nvSpPr>
        <p:spPr>
          <a:xfrm>
            <a:off x="3472818" y="345641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14547" y="3112415"/>
            <a:ext cx="40517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</a:t>
            </a:r>
            <a:r>
              <a:rPr lang="en-US" altLang="zh-CN" sz="2400" dirty="0" smtClean="0"/>
              <a:t>ard to handle </a:t>
            </a:r>
            <a:r>
              <a:rPr lang="en-US" altLang="zh-CN" sz="2400" dirty="0"/>
              <a:t>occlusions</a:t>
            </a:r>
            <a:endParaRPr lang="en-US" altLang="zh-CN" sz="2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20987" y="3866091"/>
            <a:ext cx="4146294" cy="65883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Machine Learning</a:t>
            </a:r>
          </a:p>
        </p:txBody>
      </p:sp>
      <p:sp>
        <p:nvSpPr>
          <p:cNvPr id="51" name="椭圆 50"/>
          <p:cNvSpPr/>
          <p:nvPr/>
        </p:nvSpPr>
        <p:spPr>
          <a:xfrm>
            <a:off x="4976241" y="4820801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976241" y="55239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976241" y="6216407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72058" y="4524464"/>
            <a:ext cx="506485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limitation </a:t>
            </a:r>
            <a:r>
              <a:rPr lang="en-US" altLang="zh-CN" sz="2400" dirty="0"/>
              <a:t>of limited training data</a:t>
            </a:r>
            <a:endParaRPr lang="en-US" altLang="zh-CN" sz="24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272057" y="5201629"/>
            <a:ext cx="54420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rely on </a:t>
            </a:r>
            <a:r>
              <a:rPr lang="en-US" altLang="zh-CN" sz="2400" dirty="0" smtClean="0"/>
              <a:t>an </a:t>
            </a:r>
            <a:r>
              <a:rPr lang="en-US" altLang="zh-CN" sz="2400" dirty="0"/>
              <a:t>accurate generative model</a:t>
            </a:r>
            <a:endParaRPr lang="en-US" altLang="zh-CN" sz="2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272057" y="5847960"/>
            <a:ext cx="40517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often use MDP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375921" y="4818004"/>
            <a:ext cx="477520" cy="1457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32361" y="4527579"/>
            <a:ext cx="3796412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imitation </a:t>
            </a:r>
            <a:r>
              <a:rPr lang="en-US" altLang="zh-CN" sz="2400" dirty="0" smtClean="0"/>
              <a:t>learning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65198" y="5239276"/>
            <a:ext cx="4379343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online </a:t>
            </a:r>
            <a:r>
              <a:rPr lang="en-US" altLang="zh-CN" sz="2400" dirty="0" smtClean="0"/>
              <a:t>planning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87168" y="5926801"/>
            <a:ext cx="4379341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ofﬂine </a:t>
            </a:r>
            <a:r>
              <a:rPr lang="en-US" altLang="zh-CN" sz="2400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8244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94824" y="3207706"/>
            <a:ext cx="1617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</a:rPr>
              <a:t>Method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7</a:t>
            </a:fld>
            <a:endParaRPr lang="zh-CN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RL——DQN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7379" y="6292076"/>
            <a:ext cx="10687292" cy="11318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Q values : Estimate how good to perform an 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from a given state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8699" y="1092128"/>
            <a:ext cx="132726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765" y="6865874"/>
            <a:ext cx="3389380" cy="17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6747379" y="7372174"/>
            <a:ext cx="1195255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Greedy Policy :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elect the </a:t>
            </a:r>
            <a:r>
              <a:rPr lang="en-US" altLang="zh-CN" sz="2400" dirty="0"/>
              <a:t>action </a:t>
            </a:r>
            <a:r>
              <a:rPr lang="en-US" altLang="zh-CN" sz="2400" dirty="0" smtClean="0"/>
              <a:t>corresponding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to the largest Q values from a given state  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40943" y="7941878"/>
            <a:ext cx="125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32104" y="6420852"/>
            <a:ext cx="11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50282"/>
              </p:ext>
            </p:extLst>
          </p:nvPr>
        </p:nvGraphicFramePr>
        <p:xfrm>
          <a:off x="12303355" y="9499623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3355" y="9499623"/>
                        <a:ext cx="436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511912"/>
              </p:ext>
            </p:extLst>
          </p:nvPr>
        </p:nvGraphicFramePr>
        <p:xfrm>
          <a:off x="12741765" y="5731633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3288960" imgH="609480" progId="Equation.DSMT4">
                  <p:embed/>
                </p:oleObj>
              </mc:Choice>
              <mc:Fallback>
                <p:oleObj name="Equation" r:id="rId7" imgW="328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765" y="5731633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747379" y="9053927"/>
            <a:ext cx="7080803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Iterative formula : Update Q values after each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learning step  </a:t>
            </a:r>
            <a:endParaRPr lang="zh-CN" altLang="en-US" sz="2400" dirty="0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8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1088" y="1473957"/>
            <a:ext cx="1068729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heading angle, </a:t>
            </a:r>
            <a:r>
              <a:rPr lang="en-US" altLang="zh-CN" sz="2400" dirty="0" smtClean="0"/>
              <a:t>velocity</a:t>
            </a:r>
            <a:r>
              <a:rPr lang="en-US" altLang="zh-CN" sz="2400" dirty="0"/>
              <a:t>, position(in a </a:t>
            </a:r>
            <a:r>
              <a:rPr lang="en-US" altLang="zh-CN" sz="2400" dirty="0" smtClean="0"/>
              <a:t>discrete grid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38699" y="2166447"/>
            <a:ext cx="132726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556048" y="2985518"/>
            <a:ext cx="457200" cy="1671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38251" y="2628112"/>
            <a:ext cx="419328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Time-to-Go : (1) wait (2) 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71088" y="3493669"/>
            <a:ext cx="11592963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Sequential actions : (1) accelerate (2) </a:t>
            </a:r>
            <a:r>
              <a:rPr lang="en-US" altLang="zh-CN" sz="2400" dirty="0" smtClean="0"/>
              <a:t>decelerate (</a:t>
            </a:r>
            <a:r>
              <a:rPr lang="en-US" altLang="zh-CN" sz="2400" dirty="0"/>
              <a:t>3) </a:t>
            </a:r>
            <a:r>
              <a:rPr lang="en-US" altLang="zh-CN" sz="2400" dirty="0" smtClean="0"/>
              <a:t>maintain constant </a:t>
            </a:r>
            <a:r>
              <a:rPr lang="en-US" altLang="zh-CN" sz="2400" dirty="0"/>
              <a:t>velocity</a:t>
            </a:r>
            <a:endParaRPr lang="en-US" altLang="zh-CN" sz="2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193059" y="4276133"/>
            <a:ext cx="1124797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Creep-and-Go : (1) wait (2) move forward </a:t>
            </a:r>
            <a:r>
              <a:rPr lang="en-US" altLang="zh-CN" sz="2400" dirty="0" smtClean="0"/>
              <a:t>slowly (3) go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8699" y="5016366"/>
            <a:ext cx="132726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Reward</a:t>
            </a:r>
            <a:endParaRPr lang="zh-CN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076759" y="4892222"/>
            <a:ext cx="7039809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+1  </a:t>
            </a:r>
            <a:r>
              <a:rPr lang="en-US" altLang="zh-CN" sz="2400" dirty="0" smtClean="0"/>
              <a:t>  successfully navigating the intersection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-10   </a:t>
            </a:r>
            <a:r>
              <a:rPr lang="en-US" altLang="zh-CN" sz="2400" dirty="0" smtClean="0"/>
              <a:t>a collision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-0.01    step cost</a:t>
            </a:r>
            <a:endParaRPr lang="zh-CN" altLang="en-US" sz="2400" dirty="0"/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36" y="454546"/>
            <a:ext cx="3838043" cy="26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288485" y="297928"/>
            <a:ext cx="2448932" cy="5745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Fixed </a:t>
            </a:r>
            <a:r>
              <a:rPr lang="en-US" altLang="zh-CN" sz="2400" dirty="0" smtClean="0">
                <a:solidFill>
                  <a:srgbClr val="FF0000"/>
                </a:solidFill>
              </a:rPr>
              <a:t>trajectory</a:t>
            </a:r>
            <a:r>
              <a:rPr lang="zh-CN" altLang="en-US" sz="2400" dirty="0" smtClean="0">
                <a:solidFill>
                  <a:srgbClr val="FF0000"/>
                </a:solidFill>
              </a:rPr>
              <a:t>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Networks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11" y="5016366"/>
            <a:ext cx="67514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Input </a:t>
            </a:r>
            <a:r>
              <a:rPr lang="en-US" altLang="zh-CN" sz="2400" dirty="0"/>
              <a:t>: image </a:t>
            </a:r>
            <a:r>
              <a:rPr lang="en-US" altLang="zh-CN" sz="2400" dirty="0" smtClean="0"/>
              <a:t>data and </a:t>
            </a:r>
            <a:r>
              <a:rPr lang="en-US" altLang="zh-CN" sz="2400" dirty="0"/>
              <a:t>heading angle, velocity</a:t>
            </a:r>
            <a:endParaRPr lang="zh-CN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9</a:t>
            </a:fld>
            <a:endParaRPr lang="zh-CN" altLang="en-US" dirty="0">
              <a:cs typeface="Arial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6" y="1630927"/>
            <a:ext cx="4178431" cy="408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891911" y="1648573"/>
            <a:ext cx="67514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400" dirty="0" smtClean="0"/>
              <a:t>Output : actions at </a:t>
            </a:r>
            <a:r>
              <a:rPr lang="en-US" altLang="zh-CN" sz="2400" dirty="0"/>
              <a:t>four time scales </a:t>
            </a:r>
            <a:endParaRPr lang="zh-CN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251094" y="2270228"/>
            <a:ext cx="4857749" cy="496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Time-to-Go : (1) wait (2) go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1092" y="2871630"/>
            <a:ext cx="11592963" cy="958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Sequential actions : (1) accelerate (2) </a:t>
            </a:r>
            <a:r>
              <a:rPr lang="en-US" altLang="zh-CN" sz="2000" dirty="0" smtClean="0"/>
              <a:t>decelerate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(</a:t>
            </a:r>
            <a:r>
              <a:rPr lang="en-US" altLang="zh-CN" sz="2000" dirty="0"/>
              <a:t>3) </a:t>
            </a:r>
            <a:r>
              <a:rPr lang="en-US" altLang="zh-CN" sz="2000" dirty="0" smtClean="0"/>
              <a:t>maintain constant </a:t>
            </a:r>
            <a:r>
              <a:rPr lang="en-US" altLang="zh-CN" sz="2000" dirty="0"/>
              <a:t>velocity</a:t>
            </a:r>
            <a:endParaRPr lang="en-US" altLang="zh-CN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251094" y="3930181"/>
            <a:ext cx="11247973" cy="496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Creep-and-Go : (1) wait (2) move forward </a:t>
            </a:r>
            <a:r>
              <a:rPr lang="en-US" altLang="zh-CN" sz="2000" dirty="0" smtClean="0"/>
              <a:t>slowly (3) go</a:t>
            </a:r>
          </a:p>
        </p:txBody>
      </p:sp>
    </p:spTree>
    <p:extLst>
      <p:ext uri="{BB962C8B-B14F-4D97-AF65-F5344CB8AC3E}">
        <p14:creationId xmlns:p14="http://schemas.microsoft.com/office/powerpoint/2010/main" val="17411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12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Temp">
      <a:majorFont>
        <a:latin typeface="HelveticaInserat-Roman-SemiB"/>
        <a:ea typeface="微软雅黑"/>
        <a:cs typeface=""/>
      </a:majorFont>
      <a:minorFont>
        <a:latin typeface="HelveticaInserat-Roman-Semi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2016</Words>
  <Application>Microsoft Office PowerPoint</Application>
  <PresentationFormat>自定义</PresentationFormat>
  <Paragraphs>262</Paragraphs>
  <Slides>16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第一PPT，www.1ppt.com</vt:lpstr>
      <vt:lpstr>Visio</vt:lpstr>
      <vt:lpstr>Equation</vt:lpstr>
      <vt:lpstr>PowerPoint 演示文稿</vt:lpstr>
      <vt:lpstr>PowerPoint 演示文稿</vt:lpstr>
      <vt:lpstr>PowerPoint 演示文稿</vt:lpstr>
      <vt:lpstr>Problem</vt:lpstr>
      <vt:lpstr>PowerPoint 演示文稿</vt:lpstr>
      <vt:lpstr>Literature Review</vt:lpstr>
      <vt:lpstr>PowerPoint 演示文稿</vt:lpstr>
      <vt:lpstr>RL——DQN</vt:lpstr>
      <vt:lpstr>Networks</vt:lpstr>
      <vt:lpstr>PowerPoint 演示文稿</vt:lpstr>
      <vt:lpstr>Experiments</vt:lpstr>
      <vt:lpstr>Experiments</vt:lpstr>
      <vt:lpstr>Results</vt:lpstr>
      <vt:lpstr>PowerPoint 演示文稿</vt:lpstr>
      <vt:lpstr>Conclusion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Administrator</cp:lastModifiedBy>
  <cp:revision>442</cp:revision>
  <dcterms:created xsi:type="dcterms:W3CDTF">2016-06-07T15:36:47Z</dcterms:created>
  <dcterms:modified xsi:type="dcterms:W3CDTF">2019-03-02T07:54:31Z</dcterms:modified>
</cp:coreProperties>
</file>