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82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C3AF286-F774-412B-8CFD-0CB32393F273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780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q 和policy 相关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25D0634-8C8C-41BB-B225-B8CE45B0212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90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59D0E7-E205-46F4-9F48-DB53ABED061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98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B784B0B-5C5C-4772-8FBA-78C3E8F85F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79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B784B0B-5C5C-4772-8FBA-78C3E8F85F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462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 marL="914400" indent="-914040"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宋体"/>
              </a:rPr>
              <a:t>单击此处编辑母版标题样式</a:t>
            </a:r>
            <a:endParaRPr lang="zh-C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12/24/18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7A500A-D731-4694-BCAB-BC64A77B49BF}" type="slidenum">
              <a:rPr lang="en-US" sz="1200" b="0" strike="noStrike" spc="-1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0" y="89532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 rot="5400000">
            <a:off x="8143920" y="2770920"/>
            <a:ext cx="2339640" cy="445680"/>
          </a:xfrm>
          <a:custGeom>
            <a:avLst/>
            <a:gdLst/>
            <a:ahLst/>
            <a:cxnLst/>
            <a:rect l="l" t="t" r="r" b="b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3"/>
          <p:cNvSpPr/>
          <p:nvPr/>
        </p:nvSpPr>
        <p:spPr>
          <a:xfrm rot="16200000" flipH="1">
            <a:off x="1707840" y="2771280"/>
            <a:ext cx="2339640" cy="445680"/>
          </a:xfrm>
          <a:custGeom>
            <a:avLst/>
            <a:gdLst/>
            <a:ahLst/>
            <a:cxnLst/>
            <a:rect l="l" t="t" r="r" b="b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3086640" y="1839960"/>
            <a:ext cx="601812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宋体"/>
              </a:rPr>
              <a:t>POMDP with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宋体"/>
              </a:rPr>
              <a:t>RL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5114520" y="5067720"/>
            <a:ext cx="19627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汇报人：陈雨青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5398200" y="5762520"/>
            <a:ext cx="1395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12.23, 2018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0" y="89532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113760" y="123480"/>
            <a:ext cx="1133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算法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236240" y="26028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DESPOT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-91440" y="895320"/>
            <a:ext cx="12191760" cy="555660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TextShape 8"/>
          <p:cNvSpPr txBox="1"/>
          <p:nvPr/>
        </p:nvSpPr>
        <p:spPr>
          <a:xfrm>
            <a:off x="1324065" y="1282568"/>
            <a:ext cx="7406640" cy="297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7204" y="1513387"/>
            <a:ext cx="80842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如何选择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：粒子采样（</a:t>
            </a:r>
            <a:r>
              <a:rPr lang="en-US" altLang="zh-CN" dirty="0" smtClean="0"/>
              <a:t>particle belief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sequential importance resampling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撒一波粒子，用粒子去计算得到的奖励值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得到每个粒子得到奖励值的潜力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将每个</a:t>
            </a:r>
            <a:r>
              <a:rPr lang="zh-CN" altLang="en-US" dirty="0" smtClean="0"/>
              <a:t>粒子做加权平均得到可能的权重</a:t>
            </a:r>
            <a:r>
              <a:rPr lang="zh-CN" altLang="en-US" dirty="0"/>
              <a:t>分</a:t>
            </a:r>
            <a:r>
              <a:rPr lang="zh-CN" altLang="en-US" dirty="0" smtClean="0"/>
              <a:t>配比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重采样：在潜力值较高的粒子附近进行更密集的采样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539373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54" name="CustomShape 1"/>
          <p:cNvSpPr/>
          <p:nvPr/>
        </p:nvSpPr>
        <p:spPr>
          <a:xfrm>
            <a:off x="0" y="89532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55" name="CustomShape 2"/>
          <p:cNvSpPr/>
          <p:nvPr/>
        </p:nvSpPr>
        <p:spPr>
          <a:xfrm>
            <a:off x="113760" y="123480"/>
            <a:ext cx="1133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分析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5951160" y="6585120"/>
            <a:ext cx="309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1236240" y="260280"/>
            <a:ext cx="3640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出现的问题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1917000" y="1104480"/>
            <a:ext cx="8390520" cy="51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zh-CN" alt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实际的运用框架中，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DESPOT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的搜索效率高，但是直接调用求解器，对于算法接口的设计存在限制（对于层级式的搜索问题）</a:t>
            </a:r>
            <a:endParaRPr lang="en-US" altLang="zh-CN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altLang="zh-CN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zh-CN" alt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和上层的语义地图，他车轨迹识别配合使用</a:t>
            </a:r>
            <a:endParaRPr lang="en-US" altLang="zh-CN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POMDP</a:t>
            </a:r>
            <a:r>
              <a:rPr lang="zh-CN" altLang="en-US" sz="1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在多车车辆的最优解求解 上并没有提供一个很好的解决框架，对于多车交互以及人车交互的过程，如何对于优先级进行设定，仍然是一个未解之谜</a:t>
            </a:r>
            <a:endParaRPr lang="en-US" altLang="zh-CN" sz="1800" b="0" strike="noStrike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zh-CN" alt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如何设置奖励函数，模仿人的行为</a:t>
            </a:r>
            <a:endParaRPr lang="en-US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</p:txBody>
      </p:sp>
    </p:spTree>
  </p:cSld>
  <p:clrMapOvr>
    <a:masterClrMapping/>
  </p:clrMapOvr>
  <p:transition spd="slow"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72" name="CustomShape 1"/>
          <p:cNvSpPr/>
          <p:nvPr/>
        </p:nvSpPr>
        <p:spPr>
          <a:xfrm>
            <a:off x="0" y="89532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3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374" name="CustomShape 2"/>
          <p:cNvSpPr/>
          <p:nvPr/>
        </p:nvSpPr>
        <p:spPr>
          <a:xfrm rot="5400000">
            <a:off x="8104320" y="2727720"/>
            <a:ext cx="2339640" cy="445680"/>
          </a:xfrm>
          <a:custGeom>
            <a:avLst/>
            <a:gdLst/>
            <a:ahLst/>
            <a:cxnLst/>
            <a:rect l="l" t="t" r="r" b="b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3"/>
          <p:cNvSpPr/>
          <p:nvPr/>
        </p:nvSpPr>
        <p:spPr>
          <a:xfrm rot="16200000" flipH="1">
            <a:off x="1746360" y="2728080"/>
            <a:ext cx="2339640" cy="445680"/>
          </a:xfrm>
          <a:custGeom>
            <a:avLst/>
            <a:gdLst/>
            <a:ahLst/>
            <a:cxnLst/>
            <a:rect l="l" t="t" r="r" b="b"/>
            <a:pathLst>
              <a:path w="2409826" h="396002">
                <a:moveTo>
                  <a:pt x="0" y="396002"/>
                </a:moveTo>
                <a:lnTo>
                  <a:pt x="0" y="1"/>
                </a:lnTo>
                <a:lnTo>
                  <a:pt x="1" y="1"/>
                </a:lnTo>
                <a:lnTo>
                  <a:pt x="1" y="0"/>
                </a:lnTo>
                <a:lnTo>
                  <a:pt x="2409826" y="0"/>
                </a:lnTo>
                <a:lnTo>
                  <a:pt x="2409826" y="1"/>
                </a:lnTo>
                <a:lnTo>
                  <a:pt x="2409826" y="396002"/>
                </a:lnTo>
                <a:lnTo>
                  <a:pt x="2286001" y="396002"/>
                </a:lnTo>
                <a:lnTo>
                  <a:pt x="2286001" y="123826"/>
                </a:lnTo>
                <a:lnTo>
                  <a:pt x="123825" y="123826"/>
                </a:lnTo>
                <a:lnTo>
                  <a:pt x="123825" y="396002"/>
                </a:lnTo>
                <a:lnTo>
                  <a:pt x="0" y="396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4"/>
          <p:cNvSpPr/>
          <p:nvPr/>
        </p:nvSpPr>
        <p:spPr>
          <a:xfrm>
            <a:off x="3004560" y="1882440"/>
            <a:ext cx="6143040" cy="18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5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act"/>
                <a:ea typeface="宋体"/>
              </a:rPr>
              <a:t>THANKS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3726720" y="3420360"/>
            <a:ext cx="47379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0" y="89532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0" y="87696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416880" y="55440"/>
            <a:ext cx="28998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Line 4"/>
          <p:cNvSpPr/>
          <p:nvPr/>
        </p:nvSpPr>
        <p:spPr>
          <a:xfrm>
            <a:off x="1675080" y="2850840"/>
            <a:ext cx="755640" cy="1440"/>
          </a:xfrm>
          <a:prstGeom prst="line">
            <a:avLst/>
          </a:prstGeom>
          <a:ln w="44280">
            <a:solidFill>
              <a:srgbClr val="249F86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"/>
          <p:cNvSpPr/>
          <p:nvPr/>
        </p:nvSpPr>
        <p:spPr>
          <a:xfrm>
            <a:off x="1828800" y="2151000"/>
            <a:ext cx="502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宋体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6"/>
          <p:cNvSpPr/>
          <p:nvPr/>
        </p:nvSpPr>
        <p:spPr>
          <a:xfrm>
            <a:off x="1645920" y="3034440"/>
            <a:ext cx="813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综述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2679120" y="2589480"/>
            <a:ext cx="24422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D8D8D8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POMDP的基本思想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D8D8D8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流行的POMDP算法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Line 8"/>
          <p:cNvSpPr/>
          <p:nvPr/>
        </p:nvSpPr>
        <p:spPr>
          <a:xfrm>
            <a:off x="1680480" y="5147280"/>
            <a:ext cx="755640" cy="1440"/>
          </a:xfrm>
          <a:prstGeom prst="line">
            <a:avLst/>
          </a:prstGeom>
          <a:ln w="44280">
            <a:solidFill>
              <a:srgbClr val="249F86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9"/>
          <p:cNvSpPr/>
          <p:nvPr/>
        </p:nvSpPr>
        <p:spPr>
          <a:xfrm>
            <a:off x="1807200" y="4409280"/>
            <a:ext cx="502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宋体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0"/>
          <p:cNvSpPr/>
          <p:nvPr/>
        </p:nvSpPr>
        <p:spPr>
          <a:xfrm>
            <a:off x="1645920" y="5304600"/>
            <a:ext cx="813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算法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1"/>
          <p:cNvSpPr/>
          <p:nvPr/>
        </p:nvSpPr>
        <p:spPr>
          <a:xfrm>
            <a:off x="3820680" y="3390480"/>
            <a:ext cx="184320" cy="33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12"/>
          <p:cNvSpPr/>
          <p:nvPr/>
        </p:nvSpPr>
        <p:spPr>
          <a:xfrm>
            <a:off x="6348960" y="2850840"/>
            <a:ext cx="756000" cy="1440"/>
          </a:xfrm>
          <a:prstGeom prst="line">
            <a:avLst/>
          </a:prstGeom>
          <a:ln w="44280">
            <a:solidFill>
              <a:srgbClr val="249F86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13"/>
          <p:cNvSpPr/>
          <p:nvPr/>
        </p:nvSpPr>
        <p:spPr>
          <a:xfrm>
            <a:off x="6475680" y="2112840"/>
            <a:ext cx="502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宋体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4"/>
          <p:cNvSpPr/>
          <p:nvPr/>
        </p:nvSpPr>
        <p:spPr>
          <a:xfrm>
            <a:off x="6305040" y="3008160"/>
            <a:ext cx="813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应用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Line 15"/>
          <p:cNvSpPr/>
          <p:nvPr/>
        </p:nvSpPr>
        <p:spPr>
          <a:xfrm>
            <a:off x="6320880" y="5148720"/>
            <a:ext cx="755640" cy="360"/>
          </a:xfrm>
          <a:prstGeom prst="line">
            <a:avLst/>
          </a:prstGeom>
          <a:ln w="44280">
            <a:solidFill>
              <a:srgbClr val="249F86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16"/>
          <p:cNvSpPr/>
          <p:nvPr/>
        </p:nvSpPr>
        <p:spPr>
          <a:xfrm>
            <a:off x="6447600" y="4410720"/>
            <a:ext cx="5025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宋体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7"/>
          <p:cNvSpPr/>
          <p:nvPr/>
        </p:nvSpPr>
        <p:spPr>
          <a:xfrm>
            <a:off x="6299280" y="5304600"/>
            <a:ext cx="790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分析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8"/>
          <p:cNvSpPr/>
          <p:nvPr/>
        </p:nvSpPr>
        <p:spPr>
          <a:xfrm>
            <a:off x="2691720" y="4788000"/>
            <a:ext cx="24422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D8D8D8"/>
              </a:buClr>
            </a:pPr>
            <a:r>
              <a:rPr lang="en-US" sz="1400" b="0" strike="noStrike" spc="-1" dirty="0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D8D8D8"/>
              </a:buClr>
              <a:buFont typeface="Arial"/>
              <a:buChar char="•"/>
            </a:pPr>
            <a:r>
              <a:rPr lang="en-US" sz="1400" spc="-1" dirty="0" smtClean="0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DESPOT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9"/>
          <p:cNvSpPr/>
          <p:nvPr/>
        </p:nvSpPr>
        <p:spPr>
          <a:xfrm>
            <a:off x="7353360" y="2589480"/>
            <a:ext cx="24422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D8D8D8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问题场景的定义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D8D8D8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不同算法的应用与表现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0"/>
          <p:cNvSpPr/>
          <p:nvPr/>
        </p:nvSpPr>
        <p:spPr>
          <a:xfrm>
            <a:off x="7337880" y="4846320"/>
            <a:ext cx="244224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D8D8D8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对算法的表现进行分析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D8D8D8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D8D8D8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下一步POMDP在类人驾驶上的应用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3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Effect">
                            <p:stCondLst>
                              <p:cond delay="35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0" y="89532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6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0" y="2171880"/>
            <a:ext cx="12191760" cy="26287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3"/>
          <p:cNvSpPr/>
          <p:nvPr/>
        </p:nvSpPr>
        <p:spPr>
          <a:xfrm>
            <a:off x="5274000" y="2873520"/>
            <a:ext cx="16092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综述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 rot="2700000">
            <a:off x="5645520" y="1715760"/>
            <a:ext cx="888480" cy="888480"/>
          </a:xfrm>
          <a:prstGeom prst="rect">
            <a:avLst/>
          </a:prstGeom>
          <a:solidFill>
            <a:srgbClr val="2F37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freeze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#ppt_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#ppt_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#ppt_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60" y="89568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113760" y="123480"/>
            <a:ext cx="1133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综述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236240" y="26028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POMDP的特点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-360" y="758160"/>
            <a:ext cx="12191760" cy="555660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1780200" y="1935720"/>
            <a:ext cx="2234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value function：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图片 29"/>
          <p:cNvPicPr/>
          <p:nvPr/>
        </p:nvPicPr>
        <p:blipFill>
          <a:blip r:embed="rId4"/>
          <a:stretch/>
        </p:blipFill>
        <p:spPr>
          <a:xfrm>
            <a:off x="4076640" y="1735920"/>
            <a:ext cx="6320880" cy="698040"/>
          </a:xfrm>
          <a:prstGeom prst="rect">
            <a:avLst/>
          </a:prstGeom>
          <a:ln>
            <a:noFill/>
          </a:ln>
        </p:spPr>
      </p:pic>
      <p:pic>
        <p:nvPicPr>
          <p:cNvPr id="87" name="图片 30"/>
          <p:cNvPicPr/>
          <p:nvPr/>
        </p:nvPicPr>
        <p:blipFill>
          <a:blip r:embed="rId5"/>
          <a:stretch/>
        </p:blipFill>
        <p:spPr>
          <a:xfrm>
            <a:off x="4015080" y="2409120"/>
            <a:ext cx="5987520" cy="656640"/>
          </a:xfrm>
          <a:prstGeom prst="rect">
            <a:avLst/>
          </a:prstGeom>
          <a:ln>
            <a:noFill/>
          </a:ln>
        </p:spPr>
      </p:pic>
      <p:sp>
        <p:nvSpPr>
          <p:cNvPr id="88" name="CustomShape 6"/>
          <p:cNvSpPr/>
          <p:nvPr/>
        </p:nvSpPr>
        <p:spPr>
          <a:xfrm>
            <a:off x="1780200" y="2490840"/>
            <a:ext cx="1236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 function: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1780200" y="3042000"/>
            <a:ext cx="2338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Advantage function：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图片 33"/>
          <p:cNvPicPr/>
          <p:nvPr/>
        </p:nvPicPr>
        <p:blipFill>
          <a:blip r:embed="rId6"/>
          <a:stretch/>
        </p:blipFill>
        <p:spPr>
          <a:xfrm>
            <a:off x="3999960" y="3108240"/>
            <a:ext cx="2571120" cy="326880"/>
          </a:xfrm>
          <a:prstGeom prst="rect">
            <a:avLst/>
          </a:prstGeom>
          <a:ln>
            <a:noFill/>
          </a:ln>
        </p:spPr>
      </p:pic>
      <p:sp>
        <p:nvSpPr>
          <p:cNvPr id="91" name="CustomShape 8"/>
          <p:cNvSpPr/>
          <p:nvPr/>
        </p:nvSpPr>
        <p:spPr>
          <a:xfrm>
            <a:off x="1645920" y="1099080"/>
            <a:ext cx="5577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交互过程定义为MDP，通用的定量描述形式如下：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9"/>
          <p:cNvSpPr txBox="1"/>
          <p:nvPr/>
        </p:nvSpPr>
        <p:spPr>
          <a:xfrm>
            <a:off x="1737360" y="3850200"/>
            <a:ext cx="8869680" cy="621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POMDP交互过程中，观测量是一个不确定的量，包含belief:理解成代表了s状态可能的分布，在求解的时候需要遍历s的分布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10"/>
          <p:cNvSpPr/>
          <p:nvPr/>
        </p:nvSpPr>
        <p:spPr>
          <a:xfrm>
            <a:off x="1645920" y="4725458"/>
            <a:ext cx="2156760" cy="135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4"/>
          <p:cNvSpPr/>
          <p:nvPr/>
        </p:nvSpPr>
        <p:spPr>
          <a:xfrm>
            <a:off x="2017260" y="5164920"/>
            <a:ext cx="14140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Agent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0"/>
          <p:cNvSpPr/>
          <p:nvPr/>
        </p:nvSpPr>
        <p:spPr>
          <a:xfrm>
            <a:off x="5568709" y="4725458"/>
            <a:ext cx="2156760" cy="135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5"/>
          <p:cNvSpPr/>
          <p:nvPr/>
        </p:nvSpPr>
        <p:spPr>
          <a:xfrm>
            <a:off x="5568709" y="5164920"/>
            <a:ext cx="2156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Environment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17"/>
          <p:cNvSpPr/>
          <p:nvPr/>
        </p:nvSpPr>
        <p:spPr>
          <a:xfrm>
            <a:off x="4015080" y="4807554"/>
            <a:ext cx="1281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Action</a:t>
            </a: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  <a:ea typeface="宋体"/>
            </a:endParaRP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reward</a:t>
            </a:r>
            <a:endParaRPr lang="en-US" sz="1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12"/>
          <p:cNvSpPr/>
          <p:nvPr/>
        </p:nvSpPr>
        <p:spPr>
          <a:xfrm>
            <a:off x="3877560" y="5164919"/>
            <a:ext cx="1570680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1" name="CustomShape 13"/>
          <p:cNvSpPr/>
          <p:nvPr/>
        </p:nvSpPr>
        <p:spPr>
          <a:xfrm flipH="1">
            <a:off x="3866760" y="5575367"/>
            <a:ext cx="1418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360" y="89568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113760" y="123480"/>
            <a:ext cx="1133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综述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236240" y="26028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流行的POMDP算法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005840" y="1555200"/>
            <a:ext cx="9509760" cy="25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POMDP×DRL（KIT）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POMDP×DQN×Heuristic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method(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新加坡国立大学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POMDP×LSTM（CMU）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QMDP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宋体"/>
              </a:rPr>
              <a:t>(CMU</a:t>
            </a:r>
            <a:r>
              <a:rPr lang="zh-CN" altLang="en-US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宋体"/>
              </a:rPr>
              <a:t>实车应用</a:t>
            </a:r>
            <a:r>
              <a:rPr lang="en-US" altLang="zh-CN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宋体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0" y="89532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0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0" y="2171880"/>
            <a:ext cx="12191760" cy="26287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5274000" y="2873520"/>
            <a:ext cx="16092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应用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584440" y="3809880"/>
            <a:ext cx="71373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ts val="847"/>
              </a:lnSpc>
            </a:pPr>
            <a:r>
              <a:rPr lang="en-US" sz="200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Environment we implement algorithms and their performance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 rot="2700000">
            <a:off x="5645520" y="1715760"/>
            <a:ext cx="888480" cy="888480"/>
          </a:xfrm>
          <a:prstGeom prst="rect">
            <a:avLst/>
          </a:prstGeom>
          <a:solidFill>
            <a:srgbClr val="2F37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#ppt_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#ppt_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#ppt_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Effect">
                            <p:stCondLst>
                              <p:cond delay="1085"/>
                            </p:stCondLst>
                            <p:childTnLst>
                              <p:par>
                                <p:cTn id="16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0" y="89532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113760" y="123480"/>
            <a:ext cx="1133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应用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5951160" y="6585120"/>
            <a:ext cx="309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1236240" y="26028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59" y="1566942"/>
            <a:ext cx="3894583" cy="24002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l="5289" r="3005"/>
          <a:stretch/>
        </p:blipFill>
        <p:spPr>
          <a:xfrm>
            <a:off x="5988676" y="4161380"/>
            <a:ext cx="4224270" cy="22178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159" y="4161380"/>
            <a:ext cx="3894583" cy="2217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l="1182"/>
          <a:stretch/>
        </p:blipFill>
        <p:spPr>
          <a:xfrm>
            <a:off x="6001554" y="1566941"/>
            <a:ext cx="4211391" cy="2399983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0" y="89532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4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15" name="CustomShape 2"/>
          <p:cNvSpPr/>
          <p:nvPr/>
        </p:nvSpPr>
        <p:spPr>
          <a:xfrm>
            <a:off x="0" y="2171880"/>
            <a:ext cx="12191760" cy="26287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5274000" y="2873520"/>
            <a:ext cx="16092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算法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584440" y="3809880"/>
            <a:ext cx="70099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ts val="847"/>
              </a:lnSpc>
            </a:pPr>
            <a:r>
              <a:rPr lang="en-US" sz="2000" b="0" strike="noStrike" spc="-1">
                <a:solidFill>
                  <a:srgbClr val="F2F2F2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DESPOT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 rot="2700000">
            <a:off x="5645520" y="1715760"/>
            <a:ext cx="888480" cy="888480"/>
          </a:xfrm>
          <a:prstGeom prst="rect">
            <a:avLst/>
          </a:prstGeom>
          <a:solidFill>
            <a:srgbClr val="2F374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#ppt_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#ppt_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bool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#ppt_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Effect">
                            <p:stCondLst>
                              <p:cond delay="1085"/>
                            </p:stCondLst>
                            <p:childTnLst>
                              <p:par>
                                <p:cTn id="16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0" y="895320"/>
            <a:ext cx="12191760" cy="5962320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113760" y="123480"/>
            <a:ext cx="1133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算法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236240" y="260280"/>
            <a:ext cx="24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华文细黑"/>
                <a:ea typeface="华文细黑"/>
              </a:rPr>
              <a:t>DESPOT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-91440" y="895320"/>
            <a:ext cx="12191760" cy="5556600"/>
          </a:xfrm>
          <a:prstGeom prst="rect">
            <a:avLst/>
          </a:prstGeom>
          <a:solidFill>
            <a:schemeClr val="bg1"/>
          </a:solidFill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TextShape 8"/>
          <p:cNvSpPr txBox="1"/>
          <p:nvPr/>
        </p:nvSpPr>
        <p:spPr>
          <a:xfrm>
            <a:off x="1324065" y="1282568"/>
            <a:ext cx="7406640" cy="297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最大的问题：观测量呈现高斯分布，不同的观测量对应的状态值也是不同，其求解空间容易出现维数灾难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Solution: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1.对于信念空间的值函数加入正则化项：通过正则化，恰当的选择采样的场景（与搜索维度相适应）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</a:t>
            </a:r>
            <a:r>
              <a:rPr lang="zh-CN" alt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上下限的求解</a:t>
            </a:r>
            <a:endParaRPr lang="en-US" altLang="zh-C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en-US" altLang="zh-C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.memory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339" y="2959334"/>
            <a:ext cx="5238095" cy="7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659" y="4056148"/>
            <a:ext cx="3533333" cy="57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373" y="4065672"/>
            <a:ext cx="3180952" cy="561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48529" y="5223428"/>
            <a:ext cx="28408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a.</a:t>
            </a:r>
            <a:r>
              <a:rPr lang="zh-CN" altLang="en-US" sz="1100" dirty="0" smtClean="0"/>
              <a:t>参数太多需要更新，选择小样本提升效率</a:t>
            </a:r>
            <a:endParaRPr lang="en-US" altLang="zh-CN" sz="1100" dirty="0" smtClean="0"/>
          </a:p>
          <a:p>
            <a:r>
              <a:rPr lang="en-US" altLang="zh-CN" sz="1100" dirty="0" smtClean="0"/>
              <a:t>b.</a:t>
            </a:r>
            <a:r>
              <a:rPr lang="zh-CN" altLang="en-US" sz="1100" dirty="0" smtClean="0"/>
              <a:t>切断学习时样本之间的关联性</a:t>
            </a:r>
            <a:endParaRPr lang="en-US" altLang="zh-CN" sz="1100" dirty="0" smtClean="0"/>
          </a:p>
          <a:p>
            <a:r>
              <a:rPr lang="en-US" altLang="zh-CN" sz="1100" dirty="0" smtClean="0"/>
              <a:t>c.</a:t>
            </a:r>
            <a:r>
              <a:rPr lang="zh-CN" altLang="en-US" sz="1100" dirty="0" smtClean="0"/>
              <a:t>减少选择的动作对采样分布的影响</a:t>
            </a:r>
            <a:endParaRPr lang="zh-CN" altLang="en-US" sz="1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740" y="5093944"/>
            <a:ext cx="4771429" cy="1057143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Pages>0</Pages>
  <Words>335</Words>
  <Application>Microsoft Office PowerPoint</Application>
  <PresentationFormat>宽屏</PresentationFormat>
  <Paragraphs>98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DejaVu Sans</vt:lpstr>
      <vt:lpstr>华文细黑</vt:lpstr>
      <vt:lpstr>宋体</vt:lpstr>
      <vt:lpstr>Arial</vt:lpstr>
      <vt:lpstr>Calibri</vt:lpstr>
      <vt:lpstr>Calibri Light</vt:lpstr>
      <vt:lpstr>Impact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灰色模糊</dc:title>
  <dc:subject/>
  <dc:creator>第一PPT</dc:creator>
  <cp:keywords>www.1ppt.com</cp:keywords>
  <dc:description/>
  <cp:lastModifiedBy>Administrator</cp:lastModifiedBy>
  <cp:revision>351</cp:revision>
  <dcterms:created xsi:type="dcterms:W3CDTF">2014-06-17T15:52:00Z</dcterms:created>
  <dcterms:modified xsi:type="dcterms:W3CDTF">2018-12-26T02:02:32Z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DocSecurity">
    <vt:i4>0</vt:i4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2052-9.1.0.4555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12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30</vt:i4>
  </property>
</Properties>
</file>