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81" r:id="rId3"/>
    <p:sldId id="291" r:id="rId4"/>
    <p:sldId id="297" r:id="rId5"/>
    <p:sldId id="328" r:id="rId6"/>
    <p:sldId id="292" r:id="rId7"/>
    <p:sldId id="315" r:id="rId8"/>
    <p:sldId id="329" r:id="rId9"/>
    <p:sldId id="332" r:id="rId10"/>
    <p:sldId id="331" r:id="rId11"/>
    <p:sldId id="337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99">
          <p15:clr>
            <a:srgbClr val="A4A3A4"/>
          </p15:clr>
        </p15:guide>
        <p15:guide id="2" orient="horz" pos="1366">
          <p15:clr>
            <a:srgbClr val="A4A3A4"/>
          </p15:clr>
        </p15:guide>
        <p15:guide id="3" orient="horz" pos="2682">
          <p15:clr>
            <a:srgbClr val="A4A3A4"/>
          </p15:clr>
        </p15:guide>
        <p15:guide id="4" pos="3840">
          <p15:clr>
            <a:srgbClr val="A4A3A4"/>
          </p15:clr>
        </p15:guide>
        <p15:guide id="5" pos="1141">
          <p15:clr>
            <a:srgbClr val="A4A3A4"/>
          </p15:clr>
        </p15:guide>
        <p15:guide id="6" pos="5632">
          <p15:clr>
            <a:srgbClr val="A4A3A4"/>
          </p15:clr>
        </p15:guide>
        <p15:guide id="7" pos="7038">
          <p15:clr>
            <a:srgbClr val="A4A3A4"/>
          </p15:clr>
        </p15:guide>
        <p15:guide id="8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B0BD"/>
    <a:srgbClr val="4F91A0"/>
    <a:srgbClr val="3A3A3A"/>
    <a:srgbClr val="FFC001"/>
    <a:srgbClr val="FAFAFA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83681" autoAdjust="0"/>
  </p:normalViewPr>
  <p:slideViewPr>
    <p:cSldViewPr snapToGrid="0">
      <p:cViewPr>
        <p:scale>
          <a:sx n="75" d="100"/>
          <a:sy n="75" d="100"/>
        </p:scale>
        <p:origin x="-1186" y="-58"/>
      </p:cViewPr>
      <p:guideLst>
        <p:guide orient="horz" pos="2999"/>
        <p:guide orient="horz" pos="1366"/>
        <p:guide orient="horz" pos="2682"/>
        <p:guide pos="3840"/>
        <p:guide pos="1141"/>
        <p:guide pos="5632"/>
        <p:guide pos="7038"/>
        <p:guide pos="2887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e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2618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0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3232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F2B60-380D-4507-8301-48ECEEAC5BC9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1138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636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15012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0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 smtClean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A52D1F-50B3-45F2-81CE-C62D0FC8BA6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3232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任意多边形 5"/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hyperlink" Target="https://morvanzhou.github.io/tutorials/machine-learning/reinforcement-learning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30.gif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tags" Target="../tags/tag4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8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0.bin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2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675126" y="-391598"/>
            <a:ext cx="4885525" cy="12235776"/>
          </a:xfrm>
          <a:prstGeom prst="rect">
            <a:avLst/>
          </a:prstGeom>
        </p:spPr>
      </p:pic>
      <p:sp>
        <p:nvSpPr>
          <p:cNvPr id="20" name="PA_文本框 19"/>
          <p:cNvSpPr txBox="1"/>
          <p:nvPr>
            <p:custDataLst>
              <p:tags r:id="rId1"/>
            </p:custDataLst>
          </p:nvPr>
        </p:nvSpPr>
        <p:spPr>
          <a:xfrm>
            <a:off x="4501785" y="1876331"/>
            <a:ext cx="3317703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Policy Gradient</a:t>
            </a:r>
            <a:endParaRPr lang="zh-CN" altLang="en-US" sz="3200" b="1" dirty="0">
              <a:ln w="12700">
                <a:noFill/>
                <a:prstDash val="solid"/>
              </a:ln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2" name="PA_矩形 21"/>
          <p:cNvSpPr/>
          <p:nvPr>
            <p:custDataLst>
              <p:tags r:id="rId2"/>
            </p:custDataLst>
          </p:nvPr>
        </p:nvSpPr>
        <p:spPr>
          <a:xfrm>
            <a:off x="5533529" y="3319626"/>
            <a:ext cx="116871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4F91A0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zh-CN" dirty="0" smtClean="0">
                <a:solidFill>
                  <a:srgbClr val="4F91A0"/>
                </a:solidFill>
                <a:latin typeface="+mn-ea"/>
                <a:cs typeface="+mn-ea"/>
              </a:rPr>
              <a:t>Yang YU</a:t>
            </a:r>
            <a:endParaRPr lang="en-US" altLang="zh-CN" dirty="0" smtClean="0"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1</a:t>
            </a:fld>
            <a:endParaRPr lang="zh-CN" altLang="en-US" dirty="0"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18463469" y="2470486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 rot="2700000">
            <a:off x="20266218" y="3217209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 rot="8100000">
            <a:off x="16660721" y="3217209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 rot="1320000">
            <a:off x="19418518" y="2656129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 rot="6720000">
            <a:off x="16099640" y="4064909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 rot="4020000">
            <a:off x="20810272" y="402380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1" name="圆角矩形 80"/>
          <p:cNvSpPr/>
          <p:nvPr/>
        </p:nvSpPr>
        <p:spPr>
          <a:xfrm rot="9420000">
            <a:off x="17467311" y="2673157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2" name="圆角矩形 81"/>
          <p:cNvSpPr/>
          <p:nvPr/>
        </p:nvSpPr>
        <p:spPr>
          <a:xfrm rot="660000">
            <a:off x="18949931" y="2517327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3" name="圆角矩形 82"/>
          <p:cNvSpPr/>
          <p:nvPr/>
        </p:nvSpPr>
        <p:spPr>
          <a:xfrm rot="6060000">
            <a:off x="15960837" y="4533497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4" name="圆角矩形 83"/>
          <p:cNvSpPr/>
          <p:nvPr/>
        </p:nvSpPr>
        <p:spPr>
          <a:xfrm rot="3360000">
            <a:off x="20577079" y="359431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5" name="圆角矩形 84"/>
          <p:cNvSpPr/>
          <p:nvPr/>
        </p:nvSpPr>
        <p:spPr>
          <a:xfrm rot="8760000">
            <a:off x="17037822" y="2906350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6" name="圆角矩形 85"/>
          <p:cNvSpPr/>
          <p:nvPr/>
        </p:nvSpPr>
        <p:spPr>
          <a:xfrm rot="1980000">
            <a:off x="19852013" y="2881791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7" name="圆角矩形 86"/>
          <p:cNvSpPr/>
          <p:nvPr/>
        </p:nvSpPr>
        <p:spPr>
          <a:xfrm rot="7380000">
            <a:off x="16325301" y="3631415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59" name="圆角矩形 158"/>
          <p:cNvSpPr/>
          <p:nvPr/>
        </p:nvSpPr>
        <p:spPr>
          <a:xfrm rot="4680000">
            <a:off x="20957230" y="4489893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0" name="圆角矩形 159"/>
          <p:cNvSpPr/>
          <p:nvPr/>
        </p:nvSpPr>
        <p:spPr>
          <a:xfrm rot="10080000">
            <a:off x="17933405" y="2526198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1" name="圆角矩形 160"/>
          <p:cNvSpPr/>
          <p:nvPr/>
        </p:nvSpPr>
        <p:spPr>
          <a:xfrm rot="350491">
            <a:off x="18722948" y="2483725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2" name="圆角矩形 161"/>
          <p:cNvSpPr/>
          <p:nvPr/>
        </p:nvSpPr>
        <p:spPr>
          <a:xfrm rot="5750491">
            <a:off x="15927236" y="4760479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3" name="圆角矩形 162"/>
          <p:cNvSpPr/>
          <p:nvPr/>
        </p:nvSpPr>
        <p:spPr>
          <a:xfrm rot="3050491">
            <a:off x="20440337" y="3410049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4" name="圆角矩形 163"/>
          <p:cNvSpPr/>
          <p:nvPr/>
        </p:nvSpPr>
        <p:spPr>
          <a:xfrm rot="8450491">
            <a:off x="16853561" y="3043091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5" name="圆角矩形 164"/>
          <p:cNvSpPr/>
          <p:nvPr/>
        </p:nvSpPr>
        <p:spPr>
          <a:xfrm rot="1670491">
            <a:off x="19654144" y="2765606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6" name="圆角矩形 165"/>
          <p:cNvSpPr/>
          <p:nvPr/>
        </p:nvSpPr>
        <p:spPr>
          <a:xfrm rot="7070491">
            <a:off x="16209117" y="3829285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7" name="圆角矩形 166"/>
          <p:cNvSpPr/>
          <p:nvPr/>
        </p:nvSpPr>
        <p:spPr>
          <a:xfrm rot="4370491">
            <a:off x="20899472" y="4267825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8" name="圆角矩形 167"/>
          <p:cNvSpPr/>
          <p:nvPr/>
        </p:nvSpPr>
        <p:spPr>
          <a:xfrm rot="9770491">
            <a:off x="17711334" y="2583957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 rot="1010491">
            <a:off x="19202116" y="2579834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0" name="圆角矩形 169"/>
          <p:cNvSpPr/>
          <p:nvPr/>
        </p:nvSpPr>
        <p:spPr>
          <a:xfrm rot="6410491">
            <a:off x="16023344" y="428131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1" name="圆角矩形 170"/>
          <p:cNvSpPr/>
          <p:nvPr/>
        </p:nvSpPr>
        <p:spPr>
          <a:xfrm rot="3710491">
            <a:off x="20711201" y="381683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2" name="圆角矩形 171"/>
          <p:cNvSpPr/>
          <p:nvPr/>
        </p:nvSpPr>
        <p:spPr>
          <a:xfrm rot="9110491">
            <a:off x="17260343" y="2772227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3" name="圆角矩形 172"/>
          <p:cNvSpPr/>
          <p:nvPr/>
        </p:nvSpPr>
        <p:spPr>
          <a:xfrm rot="2330491">
            <a:off x="20062418" y="3034216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 rot="7730491">
            <a:off x="16477726" y="3421009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5" name="圆角矩形 174"/>
          <p:cNvSpPr/>
          <p:nvPr/>
        </p:nvSpPr>
        <p:spPr>
          <a:xfrm rot="5030491">
            <a:off x="20998230" y="4746453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 rot="10430491">
            <a:off x="18189965" y="2485199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15075759" y="1887609"/>
            <a:ext cx="7158670" cy="3112932"/>
            <a:chOff x="1924694" y="2113471"/>
            <a:chExt cx="5369002" cy="2334699"/>
          </a:xfrm>
        </p:grpSpPr>
        <p:sp>
          <p:nvSpPr>
            <p:cNvPr id="178" name="矩形 177"/>
            <p:cNvSpPr/>
            <p:nvPr/>
          </p:nvSpPr>
          <p:spPr>
            <a:xfrm>
              <a:off x="1924694" y="4194255"/>
              <a:ext cx="36577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6569049" y="4194255"/>
              <a:ext cx="724647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100%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72681" y="2113471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50%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043629" y="3544467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10%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377819" y="2978636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20%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2857253" y="2542188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30%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538083" y="2214802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40%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5008743" y="2209952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60%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5632507" y="2488854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70%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164438" y="2978636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90%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6503776" y="3544467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90%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 rot="16572665">
            <a:off x="18233874" y="2851142"/>
            <a:ext cx="598023" cy="3500634"/>
            <a:chOff x="4729711" y="1552122"/>
            <a:chExt cx="293708" cy="1719273"/>
          </a:xfrm>
        </p:grpSpPr>
        <p:sp>
          <p:nvSpPr>
            <p:cNvPr id="190" name="椭圆 189"/>
            <p:cNvSpPr/>
            <p:nvPr/>
          </p:nvSpPr>
          <p:spPr>
            <a:xfrm>
              <a:off x="4729711" y="2264904"/>
              <a:ext cx="293708" cy="2937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4799344" y="1552122"/>
              <a:ext cx="154442" cy="1719273"/>
              <a:chOff x="4799150" y="1449187"/>
              <a:chExt cx="154442" cy="1719273"/>
            </a:xfrm>
          </p:grpSpPr>
          <p:sp>
            <p:nvSpPr>
              <p:cNvPr id="192" name="椭圆 147"/>
              <p:cNvSpPr/>
              <p:nvPr/>
            </p:nvSpPr>
            <p:spPr>
              <a:xfrm rot="10800000">
                <a:off x="4799150" y="2245874"/>
                <a:ext cx="154442" cy="922586"/>
              </a:xfrm>
              <a:custGeom>
                <a:avLst/>
                <a:gdLst>
                  <a:gd name="connsiteX0" fmla="*/ 0 w 154442"/>
                  <a:gd name="connsiteY0" fmla="*/ 820077 h 1640154"/>
                  <a:gd name="connsiteX1" fmla="*/ 77221 w 154442"/>
                  <a:gd name="connsiteY1" fmla="*/ 0 h 1640154"/>
                  <a:gd name="connsiteX2" fmla="*/ 154442 w 154442"/>
                  <a:gd name="connsiteY2" fmla="*/ 820077 h 1640154"/>
                  <a:gd name="connsiteX3" fmla="*/ 77221 w 154442"/>
                  <a:gd name="connsiteY3" fmla="*/ 1640154 h 1640154"/>
                  <a:gd name="connsiteX4" fmla="*/ 0 w 154442"/>
                  <a:gd name="connsiteY4" fmla="*/ 820077 h 1640154"/>
                  <a:gd name="connsiteX0" fmla="*/ 0 w 154442"/>
                  <a:gd name="connsiteY0" fmla="*/ 820077 h 922586"/>
                  <a:gd name="connsiteX1" fmla="*/ 77221 w 154442"/>
                  <a:gd name="connsiteY1" fmla="*/ 0 h 922586"/>
                  <a:gd name="connsiteX2" fmla="*/ 154442 w 154442"/>
                  <a:gd name="connsiteY2" fmla="*/ 820077 h 922586"/>
                  <a:gd name="connsiteX3" fmla="*/ 0 w 154442"/>
                  <a:gd name="connsiteY3" fmla="*/ 820077 h 922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42" h="922586">
                    <a:moveTo>
                      <a:pt x="0" y="820077"/>
                    </a:moveTo>
                    <a:cubicBezTo>
                      <a:pt x="0" y="367161"/>
                      <a:pt x="34573" y="0"/>
                      <a:pt x="77221" y="0"/>
                    </a:cubicBezTo>
                    <a:cubicBezTo>
                      <a:pt x="119869" y="0"/>
                      <a:pt x="154442" y="367161"/>
                      <a:pt x="154442" y="820077"/>
                    </a:cubicBezTo>
                    <a:cubicBezTo>
                      <a:pt x="141572" y="956756"/>
                      <a:pt x="12870" y="956756"/>
                      <a:pt x="0" y="82007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93" name="椭圆 147"/>
              <p:cNvSpPr/>
              <p:nvPr/>
            </p:nvSpPr>
            <p:spPr>
              <a:xfrm>
                <a:off x="4799150" y="1449187"/>
                <a:ext cx="154442" cy="922586"/>
              </a:xfrm>
              <a:custGeom>
                <a:avLst/>
                <a:gdLst>
                  <a:gd name="connsiteX0" fmla="*/ 0 w 154442"/>
                  <a:gd name="connsiteY0" fmla="*/ 820077 h 1640154"/>
                  <a:gd name="connsiteX1" fmla="*/ 77221 w 154442"/>
                  <a:gd name="connsiteY1" fmla="*/ 0 h 1640154"/>
                  <a:gd name="connsiteX2" fmla="*/ 154442 w 154442"/>
                  <a:gd name="connsiteY2" fmla="*/ 820077 h 1640154"/>
                  <a:gd name="connsiteX3" fmla="*/ 77221 w 154442"/>
                  <a:gd name="connsiteY3" fmla="*/ 1640154 h 1640154"/>
                  <a:gd name="connsiteX4" fmla="*/ 0 w 154442"/>
                  <a:gd name="connsiteY4" fmla="*/ 820077 h 1640154"/>
                  <a:gd name="connsiteX0" fmla="*/ 0 w 154442"/>
                  <a:gd name="connsiteY0" fmla="*/ 820077 h 922586"/>
                  <a:gd name="connsiteX1" fmla="*/ 77221 w 154442"/>
                  <a:gd name="connsiteY1" fmla="*/ 0 h 922586"/>
                  <a:gd name="connsiteX2" fmla="*/ 154442 w 154442"/>
                  <a:gd name="connsiteY2" fmla="*/ 820077 h 922586"/>
                  <a:gd name="connsiteX3" fmla="*/ 0 w 154442"/>
                  <a:gd name="connsiteY3" fmla="*/ 820077 h 922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42" h="922586">
                    <a:moveTo>
                      <a:pt x="0" y="820077"/>
                    </a:moveTo>
                    <a:cubicBezTo>
                      <a:pt x="0" y="367161"/>
                      <a:pt x="34573" y="0"/>
                      <a:pt x="77221" y="0"/>
                    </a:cubicBezTo>
                    <a:cubicBezTo>
                      <a:pt x="119869" y="0"/>
                      <a:pt x="154442" y="367161"/>
                      <a:pt x="154442" y="820077"/>
                    </a:cubicBezTo>
                    <a:cubicBezTo>
                      <a:pt x="141572" y="956756"/>
                      <a:pt x="12870" y="956756"/>
                      <a:pt x="0" y="8200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94" name="直接连接符 193"/>
          <p:cNvCxnSpPr>
            <a:stCxn id="186" idx="0"/>
          </p:cNvCxnSpPr>
          <p:nvPr/>
        </p:nvCxnSpPr>
        <p:spPr>
          <a:xfrm flipV="1">
            <a:off x="20323479" y="1554056"/>
            <a:ext cx="0" cy="8340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/>
          <p:cNvSpPr/>
          <p:nvPr/>
        </p:nvSpPr>
        <p:spPr>
          <a:xfrm>
            <a:off x="20323478" y="1461634"/>
            <a:ext cx="2733482" cy="7632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输入您的文字，输入您的文字，输入您的文字，输入您的文字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</a:endParaRPr>
          </a:p>
        </p:txBody>
      </p:sp>
      <p:cxnSp>
        <p:nvCxnSpPr>
          <p:cNvPr id="196" name="直接连接符 195"/>
          <p:cNvCxnSpPr/>
          <p:nvPr/>
        </p:nvCxnSpPr>
        <p:spPr>
          <a:xfrm flipH="1" flipV="1">
            <a:off x="15983894" y="2081216"/>
            <a:ext cx="1" cy="834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3230189" y="1992171"/>
            <a:ext cx="2733482" cy="7632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输入您的文字，输入您的文字，输入您的文字，输入您的文字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</a:endParaRPr>
          </a:p>
        </p:txBody>
      </p:sp>
      <p:cxnSp>
        <p:nvCxnSpPr>
          <p:cNvPr id="198" name="直接连接符 197"/>
          <p:cNvCxnSpPr/>
          <p:nvPr/>
        </p:nvCxnSpPr>
        <p:spPr>
          <a:xfrm flipH="1" flipV="1">
            <a:off x="21436200" y="2930774"/>
            <a:ext cx="1" cy="834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21436199" y="2838352"/>
            <a:ext cx="2733482" cy="7632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输入您的文字，输入您的文字，输入您的文字，输入您的文字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9583190" cy="59415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Cart Pole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1546704" y="537098"/>
            <a:ext cx="40832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 car-following scenario built in </a:t>
            </a:r>
            <a:r>
              <a:rPr lang="en-US" altLang="zh-CN" dirty="0" err="1" smtClean="0"/>
              <a:t>AirSim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(a simulation software) </a:t>
            </a:r>
            <a:endParaRPr lang="zh-CN" altLang="en-US" dirty="0"/>
          </a:p>
        </p:txBody>
      </p:sp>
      <p:sp>
        <p:nvSpPr>
          <p:cNvPr id="59" name="任意多边形 58"/>
          <p:cNvSpPr/>
          <p:nvPr/>
        </p:nvSpPr>
        <p:spPr>
          <a:xfrm>
            <a:off x="-12086704" y="1570921"/>
            <a:ext cx="540000" cy="288000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7252" y="227913"/>
            <a:ext cx="4848224" cy="271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08904" y="3491714"/>
            <a:ext cx="4511527" cy="199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1546704" y="1551596"/>
            <a:ext cx="406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leading vehicle and a host vehicle</a:t>
            </a:r>
            <a:endParaRPr lang="zh-CN" altLang="en-US" dirty="0"/>
          </a:p>
        </p:txBody>
      </p:sp>
      <p:sp>
        <p:nvSpPr>
          <p:cNvPr id="64" name="任意多边形 63"/>
          <p:cNvSpPr/>
          <p:nvPr/>
        </p:nvSpPr>
        <p:spPr>
          <a:xfrm>
            <a:off x="-12086704" y="2298978"/>
            <a:ext cx="540000" cy="288000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546704" y="2266323"/>
            <a:ext cx="643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nitial </a:t>
            </a:r>
            <a:r>
              <a:rPr lang="en-US" altLang="zh-CN" dirty="0"/>
              <a:t>distance and </a:t>
            </a:r>
            <a:r>
              <a:rPr lang="en-US" altLang="zh-CN" dirty="0" smtClean="0"/>
              <a:t>velocity : 20m and both 10m/s </a:t>
            </a:r>
            <a:endParaRPr lang="zh-CN" altLang="en-US" dirty="0"/>
          </a:p>
        </p:txBody>
      </p:sp>
      <p:sp>
        <p:nvSpPr>
          <p:cNvPr id="66" name="任意多边形 65"/>
          <p:cNvSpPr/>
          <p:nvPr/>
        </p:nvSpPr>
        <p:spPr>
          <a:xfrm>
            <a:off x="-12086704" y="3058402"/>
            <a:ext cx="540000" cy="288000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546704" y="3028923"/>
            <a:ext cx="3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Following </a:t>
            </a:r>
            <a:r>
              <a:rPr lang="en-US" altLang="zh-CN" dirty="0"/>
              <a:t>a fixed distance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-11546705" y="369373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306944" y="3530994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leading </a:t>
            </a:r>
            <a:r>
              <a:rPr lang="en-US" altLang="zh-CN" dirty="0" smtClean="0"/>
              <a:t>vehicle : </a:t>
            </a:r>
            <a:r>
              <a:rPr lang="en-US" altLang="zh-CN" dirty="0"/>
              <a:t>with a constant </a:t>
            </a:r>
            <a:r>
              <a:rPr lang="en-US" altLang="zh-CN" dirty="0" smtClean="0"/>
              <a:t>speed of 10m/s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-11546705" y="4149056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11306944" y="4018390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host vehicle : controlled by the learning model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-11546705" y="4662136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1306943" y="4446236"/>
            <a:ext cx="559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Settings : three cases (expected following distances of 10m,20m,50m)</a:t>
            </a:r>
            <a:endParaRPr lang="zh-CN" altLang="en-US" dirty="0"/>
          </a:p>
        </p:txBody>
      </p:sp>
      <p:sp>
        <p:nvSpPr>
          <p:cNvPr id="7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10</a:t>
            </a:fld>
            <a:endParaRPr lang="zh-CN" altLang="en-US" dirty="0">
              <a:cs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58" y="2003942"/>
            <a:ext cx="4207772" cy="29512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543" y="1438911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State :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14667" y="1318320"/>
            <a:ext cx="380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Cart position            -4.8 ~ 4.8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Cart velocity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Pole angle               -24°~24°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Pole velocity at tip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5542" y="3168468"/>
            <a:ext cx="10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Policy 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14667" y="3089298"/>
            <a:ext cx="5654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Input layer with 4 nodes (state)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Hidden layer with 10 </a:t>
            </a:r>
            <a:r>
              <a:rPr lang="en-US" altLang="zh-CN" dirty="0"/>
              <a:t>nodes </a:t>
            </a:r>
            <a:r>
              <a:rPr lang="en-US" altLang="zh-CN" dirty="0" smtClean="0"/>
              <a:t>(activation function 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() 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Output layer with 2 nodes (action)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665541" y="4592653"/>
            <a:ext cx="10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Action 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4667" y="4589024"/>
            <a:ext cx="333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Pull left</a:t>
            </a:r>
          </a:p>
          <a:p>
            <a:r>
              <a:rPr lang="en-US" altLang="zh-CN" dirty="0" smtClean="0"/>
              <a:t>Pull right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543" y="5445434"/>
            <a:ext cx="28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Reward : 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707262" y="5450172"/>
            <a:ext cx="33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+1 for every step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4667" y="6075144"/>
            <a:ext cx="910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/>
              </a:rPr>
              <a:t>https://morvanzhou.github.io/tutorials/machine-learning/reinforcement-learning</a:t>
            </a:r>
            <a:r>
              <a:rPr lang="en-US" altLang="zh-CN" dirty="0" smtClean="0">
                <a:hlinkClick r:id="rId7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40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2819870"/>
            <a:ext cx="446872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Thank You !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zh-CN" alt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24695" y="1242005"/>
            <a:ext cx="12393182" cy="5754562"/>
          </a:xfrm>
          <a:prstGeom prst="rect">
            <a:avLst/>
          </a:prstGeom>
          <a:blipFill dpi="0" rotWithShape="1">
            <a:blip r:embed="rId3">
              <a:alphaModFix amt="2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18799" y="2652851"/>
            <a:ext cx="3599503" cy="1157288"/>
            <a:chOff x="3856038" y="2759075"/>
            <a:chExt cx="5516562" cy="1157288"/>
          </a:xfrm>
        </p:grpSpPr>
        <p:sp>
          <p:nvSpPr>
            <p:cNvPr id="5" name="圆角矩形 4"/>
            <p:cNvSpPr/>
            <p:nvPr/>
          </p:nvSpPr>
          <p:spPr>
            <a:xfrm>
              <a:off x="3856038" y="2759075"/>
              <a:ext cx="5516562" cy="11572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7172" name="文本框 5"/>
            <p:cNvSpPr txBox="1">
              <a:spLocks noChangeArrowheads="1"/>
            </p:cNvSpPr>
            <p:nvPr/>
          </p:nvSpPr>
          <p:spPr bwMode="auto">
            <a:xfrm>
              <a:off x="4395874" y="2876054"/>
              <a:ext cx="443688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5400" dirty="0" smtClean="0">
                  <a:solidFill>
                    <a:schemeClr val="tx2"/>
                  </a:solidFill>
                  <a:latin typeface="Calibri Light" pitchFamily="34" charset="0"/>
                  <a:ea typeface="+mn-ea"/>
                  <a:cs typeface="+mn-ea"/>
                </a:rPr>
                <a:t>CONTENT</a:t>
              </a:r>
              <a:endParaRPr lang="zh-CN" altLang="en-US" sz="5400" dirty="0">
                <a:solidFill>
                  <a:schemeClr val="tx2"/>
                </a:solidFill>
                <a:latin typeface="Calibri Light" pitchFamily="34" charset="0"/>
                <a:ea typeface="+mn-ea"/>
                <a:cs typeface="+mn-ea"/>
              </a:endParaRPr>
            </a:p>
          </p:txBody>
        </p:sp>
      </p:grpSp>
      <p:sp>
        <p:nvSpPr>
          <p:cNvPr id="7175" name="文本框 9"/>
          <p:cNvSpPr txBox="1">
            <a:spLocks noChangeArrowheads="1"/>
          </p:cNvSpPr>
          <p:nvPr/>
        </p:nvSpPr>
        <p:spPr bwMode="auto">
          <a:xfrm>
            <a:off x="6082509" y="1755832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latin typeface="+mn-ea"/>
                <a:ea typeface="+mn-ea"/>
                <a:cs typeface="+mn-ea"/>
              </a:rPr>
              <a:t>01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7176" name="矩形 10"/>
          <p:cNvSpPr>
            <a:spLocks noChangeArrowheads="1"/>
          </p:cNvSpPr>
          <p:nvPr/>
        </p:nvSpPr>
        <p:spPr bwMode="auto">
          <a:xfrm>
            <a:off x="7854566" y="1940130"/>
            <a:ext cx="2127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Introduction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993016" y="1847907"/>
            <a:ext cx="0" cy="646113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文本框 16"/>
          <p:cNvSpPr txBox="1">
            <a:spLocks noChangeArrowheads="1"/>
          </p:cNvSpPr>
          <p:nvPr/>
        </p:nvSpPr>
        <p:spPr bwMode="auto">
          <a:xfrm>
            <a:off x="6072179" y="2846406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>
                <a:latin typeface="+mn-ea"/>
                <a:ea typeface="+mn-ea"/>
                <a:cs typeface="+mn-ea"/>
              </a:rPr>
              <a:t>02</a:t>
            </a:r>
            <a:endParaRPr lang="zh-CN" altLang="en-US" sz="4800">
              <a:latin typeface="+mn-ea"/>
              <a:ea typeface="+mn-ea"/>
              <a:cs typeface="+mn-ea"/>
            </a:endParaRPr>
          </a:p>
        </p:txBody>
      </p:sp>
      <p:sp>
        <p:nvSpPr>
          <p:cNvPr id="7191" name="矩形 17"/>
          <p:cNvSpPr>
            <a:spLocks noChangeArrowheads="1"/>
          </p:cNvSpPr>
          <p:nvPr/>
        </p:nvSpPr>
        <p:spPr bwMode="auto">
          <a:xfrm>
            <a:off x="7854566" y="3031071"/>
            <a:ext cx="1957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REINFORCE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984274" y="2938322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6"/>
          <p:cNvSpPr txBox="1">
            <a:spLocks noChangeArrowheads="1"/>
          </p:cNvSpPr>
          <p:nvPr/>
        </p:nvSpPr>
        <p:spPr bwMode="auto">
          <a:xfrm>
            <a:off x="6072179" y="3927009"/>
            <a:ext cx="9060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dirty="0" smtClean="0">
                <a:latin typeface="+mn-ea"/>
                <a:ea typeface="+mn-ea"/>
                <a:cs typeface="+mn-ea"/>
              </a:rPr>
              <a:t>03</a:t>
            </a:r>
            <a:endParaRPr lang="zh-CN" altLang="en-US" sz="4800" dirty="0">
              <a:latin typeface="+mn-ea"/>
              <a:ea typeface="+mn-ea"/>
              <a:cs typeface="+mn-ea"/>
            </a:endParaRPr>
          </a:p>
        </p:txBody>
      </p:sp>
      <p:sp>
        <p:nvSpPr>
          <p:cNvPr id="29" name="矩形 17"/>
          <p:cNvSpPr>
            <a:spLocks noChangeArrowheads="1"/>
          </p:cNvSpPr>
          <p:nvPr/>
        </p:nvSpPr>
        <p:spPr bwMode="auto">
          <a:xfrm>
            <a:off x="7854566" y="4111674"/>
            <a:ext cx="11128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bg2"/>
                </a:solidFill>
                <a:latin typeface="+mn-ea"/>
                <a:ea typeface="+mn-ea"/>
                <a:cs typeface="+mn-ea"/>
              </a:rPr>
              <a:t>Demo</a:t>
            </a:r>
            <a:endParaRPr lang="zh-CN" altLang="en-US" sz="2400" b="1" dirty="0">
              <a:solidFill>
                <a:schemeClr val="bg2"/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6984274" y="4018925"/>
            <a:ext cx="0" cy="64770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2</a:t>
            </a:fld>
            <a:endParaRPr lang="zh-CN" altLang="en-US" dirty="0"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01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01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426904" y="3230096"/>
            <a:ext cx="24527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2"/>
                </a:solidFill>
                <a:latin typeface="+mn-ea"/>
                <a:cs typeface="+mn-ea"/>
              </a:rPr>
              <a:t>Introduction</a:t>
            </a:r>
            <a:endParaRPr lang="zh-CN" altLang="en-US" sz="2800" b="1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1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3</a:t>
            </a:fld>
            <a:endParaRPr lang="zh-CN" altLang="en-US" dirty="0"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112281" y="954563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386210" y="954563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249245" y="954563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631016" y="2140314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3234139" y="2619435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2974320" y="4343626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564748" y="524887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334266" y="4657827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+mn-ea"/>
                <a:cs typeface="+mn-ea"/>
              </a:rPr>
              <a:t>Introduction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873474"/>
              </p:ext>
            </p:extLst>
          </p:nvPr>
        </p:nvGraphicFramePr>
        <p:xfrm>
          <a:off x="2990846" y="1129458"/>
          <a:ext cx="616426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Visio" r:id="rId4" imgW="6163481" imgH="2874845" progId="Visio.Drawing.11">
                  <p:embed/>
                </p:oleObj>
              </mc:Choice>
              <mc:Fallback>
                <p:oleObj name="Visio" r:id="rId4" imgW="6163481" imgH="287484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0846" y="1129458"/>
                        <a:ext cx="6164263" cy="287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4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311950" y="4320738"/>
            <a:ext cx="540000" cy="288000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11950" y="5048795"/>
            <a:ext cx="540000" cy="288000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16005" y="4093065"/>
            <a:ext cx="727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Value Based : Q Learning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Sarsa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DQN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DDPG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116004" y="4845968"/>
            <a:ext cx="652439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Policy Based : </a:t>
            </a:r>
            <a:r>
              <a:rPr lang="en-US" altLang="zh-CN" sz="2400" dirty="0" smtClean="0">
                <a:solidFill>
                  <a:srgbClr val="FF0000"/>
                </a:solidFill>
              </a:rPr>
              <a:t>Policy Gradient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2311950" y="5765334"/>
            <a:ext cx="540000" cy="288000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6005" y="5564663"/>
            <a:ext cx="216710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Actor-Critic</a:t>
            </a:r>
          </a:p>
        </p:txBody>
      </p:sp>
    </p:spTree>
    <p:extLst>
      <p:ext uri="{BB962C8B-B14F-4D97-AF65-F5344CB8AC3E}">
        <p14:creationId xmlns:p14="http://schemas.microsoft.com/office/powerpoint/2010/main" val="13092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3697064" y="4000434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2934196" cy="5941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Policy </a:t>
            </a:r>
            <a:r>
              <a:rPr lang="en-US" altLang="zh-CN" dirty="0" smtClean="0">
                <a:solidFill>
                  <a:schemeClr val="bg2"/>
                </a:solidFill>
                <a:latin typeface="+mn-ea"/>
                <a:cs typeface="+mn-ea"/>
              </a:rPr>
              <a:t>Gradient</a:t>
            </a:r>
            <a:endParaRPr lang="en-US" altLang="zh-CN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99235"/>
              </p:ext>
            </p:extLst>
          </p:nvPr>
        </p:nvGraphicFramePr>
        <p:xfrm>
          <a:off x="13220515" y="5732462"/>
          <a:ext cx="32940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4" imgW="3288960" imgH="609480" progId="Equation.DSMT4">
                  <p:embed/>
                </p:oleObj>
              </mc:Choice>
              <mc:Fallback>
                <p:oleObj name="Equation" r:id="rId4" imgW="3288960" imgH="609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0515" y="5732462"/>
                        <a:ext cx="3294063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5</a:t>
            </a:fld>
            <a:endParaRPr lang="zh-CN" altLang="en-US" dirty="0"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78" y="1098094"/>
            <a:ext cx="7124700" cy="231648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066715" y="3570441"/>
            <a:ext cx="1032845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State</a:t>
            </a:r>
            <a:endParaRPr lang="zh-CN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444421" y="3566696"/>
            <a:ext cx="2411521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/>
              <a:t>Policy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(Neural network)</a:t>
            </a:r>
            <a:endParaRPr lang="zh-CN" altLang="en-US" sz="2400" dirty="0"/>
          </a:p>
        </p:txBody>
      </p:sp>
      <p:sp>
        <p:nvSpPr>
          <p:cNvPr id="12" name="右箭头 11"/>
          <p:cNvSpPr/>
          <p:nvPr/>
        </p:nvSpPr>
        <p:spPr>
          <a:xfrm>
            <a:off x="4036422" y="3818786"/>
            <a:ext cx="916577" cy="187045"/>
          </a:xfrm>
          <a:prstGeom prst="rightArrow">
            <a:avLst>
              <a:gd name="adj1" fmla="val 50000"/>
              <a:gd name="adj2" fmla="val 8513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292341" y="3566696"/>
            <a:ext cx="107365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Action</a:t>
            </a:r>
            <a:endParaRPr lang="zh-CN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646716" y="4708101"/>
            <a:ext cx="387284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(position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velocity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angle)</a:t>
            </a:r>
            <a:endParaRPr lang="zh-CN" altLang="en-US" sz="2400" dirty="0"/>
          </a:p>
        </p:txBody>
      </p:sp>
      <p:sp>
        <p:nvSpPr>
          <p:cNvPr id="48" name="右箭头 47"/>
          <p:cNvSpPr/>
          <p:nvPr/>
        </p:nvSpPr>
        <p:spPr>
          <a:xfrm rot="5400000">
            <a:off x="3261724" y="4361544"/>
            <a:ext cx="512717" cy="130109"/>
          </a:xfrm>
          <a:prstGeom prst="rightArrow">
            <a:avLst>
              <a:gd name="adj1" fmla="val 50000"/>
              <a:gd name="adj2" fmla="val 8513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5400000">
            <a:off x="7577692" y="4361544"/>
            <a:ext cx="512717" cy="130109"/>
          </a:xfrm>
          <a:prstGeom prst="rightArrow">
            <a:avLst>
              <a:gd name="adj1" fmla="val 50000"/>
              <a:gd name="adj2" fmla="val 8513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85589" y="4708101"/>
            <a:ext cx="4638430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</a:t>
            </a:r>
            <a:r>
              <a:rPr lang="en-US" altLang="zh-CN" sz="2400" dirty="0" smtClean="0"/>
              <a:t>probabilities of different actions)</a:t>
            </a:r>
            <a:endParaRPr lang="zh-CN" alt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930929" y="5973810"/>
            <a:ext cx="7697388" cy="5778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Updating the parameters after one episode ! </a:t>
            </a:r>
            <a:endParaRPr lang="zh-CN" altLang="en-US" sz="2400" dirty="0"/>
          </a:p>
        </p:txBody>
      </p:sp>
      <p:sp>
        <p:nvSpPr>
          <p:cNvPr id="52" name="右箭头 51"/>
          <p:cNvSpPr/>
          <p:nvPr/>
        </p:nvSpPr>
        <p:spPr>
          <a:xfrm rot="5400000">
            <a:off x="5300239" y="5544822"/>
            <a:ext cx="699887" cy="319107"/>
          </a:xfrm>
          <a:prstGeom prst="rightArrow">
            <a:avLst>
              <a:gd name="adj1" fmla="val 50000"/>
              <a:gd name="adj2" fmla="val 8513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261463" y="3836670"/>
            <a:ext cx="916577" cy="187045"/>
          </a:xfrm>
          <a:prstGeom prst="rightArrow">
            <a:avLst>
              <a:gd name="adj1" fmla="val 50000"/>
              <a:gd name="adj2" fmla="val 8513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02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62405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02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421379" y="3248047"/>
            <a:ext cx="2251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+mn-ea"/>
              </a:rPr>
              <a:t>REINFORCE</a:t>
            </a:r>
            <a:endParaRPr lang="zh-CN" altLang="en-US" sz="2800" b="1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12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6</a:t>
            </a:fld>
            <a:endParaRPr lang="zh-CN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18151049" y="2130008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 rot="2700000">
            <a:off x="19953798" y="287673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 rot="8100000">
            <a:off x="16348301" y="2876731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 rot="1320000">
            <a:off x="19106098" y="2315651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 rot="6720000">
            <a:off x="15787220" y="372443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0" name="圆角矩形 79"/>
          <p:cNvSpPr/>
          <p:nvPr/>
        </p:nvSpPr>
        <p:spPr>
          <a:xfrm rot="4020000">
            <a:off x="20497852" y="3683323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1" name="圆角矩形 80"/>
          <p:cNvSpPr/>
          <p:nvPr/>
        </p:nvSpPr>
        <p:spPr>
          <a:xfrm rot="9420000">
            <a:off x="17154891" y="2332679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2" name="圆角矩形 81"/>
          <p:cNvSpPr/>
          <p:nvPr/>
        </p:nvSpPr>
        <p:spPr>
          <a:xfrm rot="660000">
            <a:off x="18637511" y="2176849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3" name="圆角矩形 82"/>
          <p:cNvSpPr/>
          <p:nvPr/>
        </p:nvSpPr>
        <p:spPr>
          <a:xfrm rot="6060000">
            <a:off x="15648417" y="4193019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4" name="圆角矩形 83"/>
          <p:cNvSpPr/>
          <p:nvPr/>
        </p:nvSpPr>
        <p:spPr>
          <a:xfrm rot="3360000">
            <a:off x="20264659" y="3253833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5" name="圆角矩形 84"/>
          <p:cNvSpPr/>
          <p:nvPr/>
        </p:nvSpPr>
        <p:spPr>
          <a:xfrm rot="8760000">
            <a:off x="16725402" y="2565872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6" name="圆角矩形 85"/>
          <p:cNvSpPr/>
          <p:nvPr/>
        </p:nvSpPr>
        <p:spPr>
          <a:xfrm rot="1980000">
            <a:off x="19539593" y="2541313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7" name="圆角矩形 86"/>
          <p:cNvSpPr/>
          <p:nvPr/>
        </p:nvSpPr>
        <p:spPr>
          <a:xfrm rot="7380000">
            <a:off x="16012881" y="3290937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59" name="圆角矩形 158"/>
          <p:cNvSpPr/>
          <p:nvPr/>
        </p:nvSpPr>
        <p:spPr>
          <a:xfrm rot="4680000">
            <a:off x="20644810" y="4149415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0" name="圆角矩形 159"/>
          <p:cNvSpPr/>
          <p:nvPr/>
        </p:nvSpPr>
        <p:spPr>
          <a:xfrm rot="10080000">
            <a:off x="17620985" y="2185720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1" name="圆角矩形 160"/>
          <p:cNvSpPr/>
          <p:nvPr/>
        </p:nvSpPr>
        <p:spPr>
          <a:xfrm rot="350491">
            <a:off x="18410528" y="2143247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2" name="圆角矩形 161"/>
          <p:cNvSpPr/>
          <p:nvPr/>
        </p:nvSpPr>
        <p:spPr>
          <a:xfrm rot="5750491">
            <a:off x="15614816" y="442000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3" name="圆角矩形 162"/>
          <p:cNvSpPr/>
          <p:nvPr/>
        </p:nvSpPr>
        <p:spPr>
          <a:xfrm rot="3050491">
            <a:off x="20127917" y="306957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4" name="圆角矩形 163"/>
          <p:cNvSpPr/>
          <p:nvPr/>
        </p:nvSpPr>
        <p:spPr>
          <a:xfrm rot="8450491">
            <a:off x="16541141" y="2702613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5" name="圆角矩形 164"/>
          <p:cNvSpPr/>
          <p:nvPr/>
        </p:nvSpPr>
        <p:spPr>
          <a:xfrm rot="1670491">
            <a:off x="19341724" y="2425128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6" name="圆角矩形 165"/>
          <p:cNvSpPr/>
          <p:nvPr/>
        </p:nvSpPr>
        <p:spPr>
          <a:xfrm rot="7070491">
            <a:off x="15896697" y="3488807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7" name="圆角矩形 166"/>
          <p:cNvSpPr/>
          <p:nvPr/>
        </p:nvSpPr>
        <p:spPr>
          <a:xfrm rot="4370491">
            <a:off x="20587052" y="3927347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8" name="圆角矩形 167"/>
          <p:cNvSpPr/>
          <p:nvPr/>
        </p:nvSpPr>
        <p:spPr>
          <a:xfrm rot="9770491">
            <a:off x="17398914" y="2243479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 rot="1010491">
            <a:off x="18889696" y="2239356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0" name="圆角矩形 169"/>
          <p:cNvSpPr/>
          <p:nvPr/>
        </p:nvSpPr>
        <p:spPr>
          <a:xfrm rot="6410491">
            <a:off x="15710924" y="3940833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1" name="圆角矩形 170"/>
          <p:cNvSpPr/>
          <p:nvPr/>
        </p:nvSpPr>
        <p:spPr>
          <a:xfrm rot="3710491">
            <a:off x="20398781" y="3476353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2" name="圆角矩形 171"/>
          <p:cNvSpPr/>
          <p:nvPr/>
        </p:nvSpPr>
        <p:spPr>
          <a:xfrm rot="9110491">
            <a:off x="16947923" y="2431749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3" name="圆角矩形 172"/>
          <p:cNvSpPr/>
          <p:nvPr/>
        </p:nvSpPr>
        <p:spPr>
          <a:xfrm rot="2330491">
            <a:off x="19749998" y="2693738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 rot="7730491">
            <a:off x="16165306" y="3080531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5" name="圆角矩形 174"/>
          <p:cNvSpPr/>
          <p:nvPr/>
        </p:nvSpPr>
        <p:spPr>
          <a:xfrm rot="5030491">
            <a:off x="20685810" y="4405975"/>
            <a:ext cx="86553" cy="38949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6" name="圆角矩形 175"/>
          <p:cNvSpPr/>
          <p:nvPr/>
        </p:nvSpPr>
        <p:spPr>
          <a:xfrm rot="10430491">
            <a:off x="17877545" y="2144721"/>
            <a:ext cx="86553" cy="3894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14763339" y="1547131"/>
            <a:ext cx="7158670" cy="3112932"/>
            <a:chOff x="1924694" y="2113471"/>
            <a:chExt cx="5369002" cy="2334699"/>
          </a:xfrm>
        </p:grpSpPr>
        <p:sp>
          <p:nvSpPr>
            <p:cNvPr id="178" name="矩形 177"/>
            <p:cNvSpPr/>
            <p:nvPr/>
          </p:nvSpPr>
          <p:spPr>
            <a:xfrm>
              <a:off x="1924694" y="4194255"/>
              <a:ext cx="365773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6569049" y="4194255"/>
              <a:ext cx="724647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100%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4272681" y="2113471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50%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043629" y="3544467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10%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377819" y="2978636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20%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2857253" y="2542188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30%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538083" y="2214802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40%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5008743" y="2209952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60%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5632507" y="2488854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70%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6164438" y="2978636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90%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6503776" y="3544467"/>
              <a:ext cx="4559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  <a:cs typeface="+mn-ea"/>
                </a:rPr>
                <a:t>90%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 rot="16572665">
            <a:off x="17895647" y="3124244"/>
            <a:ext cx="598023" cy="3500634"/>
            <a:chOff x="4729711" y="1552122"/>
            <a:chExt cx="293708" cy="1719273"/>
          </a:xfrm>
        </p:grpSpPr>
        <p:sp>
          <p:nvSpPr>
            <p:cNvPr id="190" name="椭圆 189"/>
            <p:cNvSpPr/>
            <p:nvPr/>
          </p:nvSpPr>
          <p:spPr>
            <a:xfrm>
              <a:off x="4729711" y="2264904"/>
              <a:ext cx="293708" cy="2937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91" name="组合 190"/>
            <p:cNvGrpSpPr/>
            <p:nvPr/>
          </p:nvGrpSpPr>
          <p:grpSpPr>
            <a:xfrm>
              <a:off x="4799344" y="1552122"/>
              <a:ext cx="154442" cy="1719273"/>
              <a:chOff x="4799150" y="1449187"/>
              <a:chExt cx="154442" cy="1719273"/>
            </a:xfrm>
          </p:grpSpPr>
          <p:sp>
            <p:nvSpPr>
              <p:cNvPr id="192" name="椭圆 147"/>
              <p:cNvSpPr/>
              <p:nvPr/>
            </p:nvSpPr>
            <p:spPr>
              <a:xfrm rot="10800000">
                <a:off x="4799150" y="2245874"/>
                <a:ext cx="154442" cy="922586"/>
              </a:xfrm>
              <a:custGeom>
                <a:avLst/>
                <a:gdLst>
                  <a:gd name="connsiteX0" fmla="*/ 0 w 154442"/>
                  <a:gd name="connsiteY0" fmla="*/ 820077 h 1640154"/>
                  <a:gd name="connsiteX1" fmla="*/ 77221 w 154442"/>
                  <a:gd name="connsiteY1" fmla="*/ 0 h 1640154"/>
                  <a:gd name="connsiteX2" fmla="*/ 154442 w 154442"/>
                  <a:gd name="connsiteY2" fmla="*/ 820077 h 1640154"/>
                  <a:gd name="connsiteX3" fmla="*/ 77221 w 154442"/>
                  <a:gd name="connsiteY3" fmla="*/ 1640154 h 1640154"/>
                  <a:gd name="connsiteX4" fmla="*/ 0 w 154442"/>
                  <a:gd name="connsiteY4" fmla="*/ 820077 h 1640154"/>
                  <a:gd name="connsiteX0" fmla="*/ 0 w 154442"/>
                  <a:gd name="connsiteY0" fmla="*/ 820077 h 922586"/>
                  <a:gd name="connsiteX1" fmla="*/ 77221 w 154442"/>
                  <a:gd name="connsiteY1" fmla="*/ 0 h 922586"/>
                  <a:gd name="connsiteX2" fmla="*/ 154442 w 154442"/>
                  <a:gd name="connsiteY2" fmla="*/ 820077 h 922586"/>
                  <a:gd name="connsiteX3" fmla="*/ 0 w 154442"/>
                  <a:gd name="connsiteY3" fmla="*/ 820077 h 922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42" h="922586">
                    <a:moveTo>
                      <a:pt x="0" y="820077"/>
                    </a:moveTo>
                    <a:cubicBezTo>
                      <a:pt x="0" y="367161"/>
                      <a:pt x="34573" y="0"/>
                      <a:pt x="77221" y="0"/>
                    </a:cubicBezTo>
                    <a:cubicBezTo>
                      <a:pt x="119869" y="0"/>
                      <a:pt x="154442" y="367161"/>
                      <a:pt x="154442" y="820077"/>
                    </a:cubicBezTo>
                    <a:cubicBezTo>
                      <a:pt x="141572" y="956756"/>
                      <a:pt x="12870" y="956756"/>
                      <a:pt x="0" y="82007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93" name="椭圆 147"/>
              <p:cNvSpPr/>
              <p:nvPr/>
            </p:nvSpPr>
            <p:spPr>
              <a:xfrm>
                <a:off x="4799150" y="1449187"/>
                <a:ext cx="154442" cy="922586"/>
              </a:xfrm>
              <a:custGeom>
                <a:avLst/>
                <a:gdLst>
                  <a:gd name="connsiteX0" fmla="*/ 0 w 154442"/>
                  <a:gd name="connsiteY0" fmla="*/ 820077 h 1640154"/>
                  <a:gd name="connsiteX1" fmla="*/ 77221 w 154442"/>
                  <a:gd name="connsiteY1" fmla="*/ 0 h 1640154"/>
                  <a:gd name="connsiteX2" fmla="*/ 154442 w 154442"/>
                  <a:gd name="connsiteY2" fmla="*/ 820077 h 1640154"/>
                  <a:gd name="connsiteX3" fmla="*/ 77221 w 154442"/>
                  <a:gd name="connsiteY3" fmla="*/ 1640154 h 1640154"/>
                  <a:gd name="connsiteX4" fmla="*/ 0 w 154442"/>
                  <a:gd name="connsiteY4" fmla="*/ 820077 h 1640154"/>
                  <a:gd name="connsiteX0" fmla="*/ 0 w 154442"/>
                  <a:gd name="connsiteY0" fmla="*/ 820077 h 922586"/>
                  <a:gd name="connsiteX1" fmla="*/ 77221 w 154442"/>
                  <a:gd name="connsiteY1" fmla="*/ 0 h 922586"/>
                  <a:gd name="connsiteX2" fmla="*/ 154442 w 154442"/>
                  <a:gd name="connsiteY2" fmla="*/ 820077 h 922586"/>
                  <a:gd name="connsiteX3" fmla="*/ 0 w 154442"/>
                  <a:gd name="connsiteY3" fmla="*/ 820077 h 922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42" h="922586">
                    <a:moveTo>
                      <a:pt x="0" y="820077"/>
                    </a:moveTo>
                    <a:cubicBezTo>
                      <a:pt x="0" y="367161"/>
                      <a:pt x="34573" y="0"/>
                      <a:pt x="77221" y="0"/>
                    </a:cubicBezTo>
                    <a:cubicBezTo>
                      <a:pt x="119869" y="0"/>
                      <a:pt x="154442" y="367161"/>
                      <a:pt x="154442" y="820077"/>
                    </a:cubicBezTo>
                    <a:cubicBezTo>
                      <a:pt x="141572" y="956756"/>
                      <a:pt x="12870" y="956756"/>
                      <a:pt x="0" y="8200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</p:grpSp>
      <p:cxnSp>
        <p:nvCxnSpPr>
          <p:cNvPr id="194" name="直接连接符 193"/>
          <p:cNvCxnSpPr>
            <a:stCxn id="186" idx="0"/>
          </p:cNvCxnSpPr>
          <p:nvPr/>
        </p:nvCxnSpPr>
        <p:spPr>
          <a:xfrm flipV="1">
            <a:off x="20011059" y="1213578"/>
            <a:ext cx="0" cy="8340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/>
          <p:cNvSpPr/>
          <p:nvPr/>
        </p:nvSpPr>
        <p:spPr>
          <a:xfrm>
            <a:off x="20011058" y="1121156"/>
            <a:ext cx="2733482" cy="7632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输入您的文字，输入您的文字，输入您的文字，输入您的文字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</a:endParaRPr>
          </a:p>
        </p:txBody>
      </p:sp>
      <p:cxnSp>
        <p:nvCxnSpPr>
          <p:cNvPr id="196" name="直接连接符 195"/>
          <p:cNvCxnSpPr/>
          <p:nvPr/>
        </p:nvCxnSpPr>
        <p:spPr>
          <a:xfrm flipH="1" flipV="1">
            <a:off x="15671474" y="1740738"/>
            <a:ext cx="1" cy="834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12917769" y="1651693"/>
            <a:ext cx="2733482" cy="7632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输入您的文字，输入您的文字，输入您的文字，输入您的文字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</a:endParaRPr>
          </a:p>
        </p:txBody>
      </p:sp>
      <p:cxnSp>
        <p:nvCxnSpPr>
          <p:cNvPr id="198" name="直接连接符 197"/>
          <p:cNvCxnSpPr/>
          <p:nvPr/>
        </p:nvCxnSpPr>
        <p:spPr>
          <a:xfrm flipH="1" flipV="1">
            <a:off x="21123780" y="2590296"/>
            <a:ext cx="1" cy="834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21123779" y="2497874"/>
            <a:ext cx="2733482" cy="76328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</a:rPr>
              <a:t>输入您的文字，输入您的文字，输入您的文字，输入您的文字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10812550" cy="594157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  <a:latin typeface="+mn-ea"/>
                <a:cs typeface="+mn-ea"/>
              </a:rPr>
              <a:t>Basic concepts</a:t>
            </a:r>
            <a:endParaRPr lang="zh-CN" altLang="en-US" dirty="0">
              <a:ea typeface="+mn-ea"/>
              <a:cs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18489"/>
              </p:ext>
            </p:extLst>
          </p:nvPr>
        </p:nvGraphicFramePr>
        <p:xfrm>
          <a:off x="-6488719" y="2415482"/>
          <a:ext cx="436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2" name="Equation" r:id="rId5" imgW="4368600" imgH="304560" progId="Equation.DSMT4">
                  <p:embed/>
                </p:oleObj>
              </mc:Choice>
              <mc:Fallback>
                <p:oleObj name="Equation" r:id="rId5" imgW="4368600" imgH="3045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488719" y="2415482"/>
                        <a:ext cx="4368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4593769" y="5044736"/>
            <a:ext cx="11818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358515"/>
              </p:ext>
            </p:extLst>
          </p:nvPr>
        </p:nvGraphicFramePr>
        <p:xfrm>
          <a:off x="-5204640" y="954021"/>
          <a:ext cx="31686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3" name="Equation" r:id="rId7" imgW="3200400" imgH="507960" progId="Equation.DSMT4">
                  <p:embed/>
                </p:oleObj>
              </mc:Choice>
              <mc:Fallback>
                <p:oleObj name="Equation" r:id="rId7" imgW="320040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204640" y="954021"/>
                        <a:ext cx="316865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60448" y="1876684"/>
            <a:ext cx="273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pisode —— Trajectory 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5808904" y="5055939"/>
            <a:ext cx="28709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下箭头 87"/>
          <p:cNvSpPr/>
          <p:nvPr/>
        </p:nvSpPr>
        <p:spPr>
          <a:xfrm>
            <a:off x="-3809340" y="1541332"/>
            <a:ext cx="360000" cy="720000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8915580" y="2375441"/>
            <a:ext cx="25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Iterative </a:t>
            </a:r>
            <a:r>
              <a:rPr lang="en-US" altLang="zh-CN" dirty="0" smtClean="0"/>
              <a:t>formula</a:t>
            </a:r>
            <a:endParaRPr lang="zh-CN" altLang="en-US" dirty="0"/>
          </a:p>
        </p:txBody>
      </p:sp>
      <p:sp>
        <p:nvSpPr>
          <p:cNvPr id="89" name="下箭头 88"/>
          <p:cNvSpPr/>
          <p:nvPr/>
        </p:nvSpPr>
        <p:spPr>
          <a:xfrm>
            <a:off x="-3809340" y="2844359"/>
            <a:ext cx="360000" cy="720000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65343"/>
              </p:ext>
            </p:extLst>
          </p:nvPr>
        </p:nvGraphicFramePr>
        <p:xfrm>
          <a:off x="-3286599" y="3099344"/>
          <a:ext cx="774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" name="Equation" r:id="rId9" imgW="774360" imgH="241200" progId="Equation.DSMT4">
                  <p:embed/>
                </p:oleObj>
              </mc:Choice>
              <mc:Fallback>
                <p:oleObj name="Equation" r:id="rId9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3286599" y="3099344"/>
                        <a:ext cx="774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81584"/>
              </p:ext>
            </p:extLst>
          </p:nvPr>
        </p:nvGraphicFramePr>
        <p:xfrm>
          <a:off x="4906507" y="1897072"/>
          <a:ext cx="27241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" name="Equation" r:id="rId11" imgW="2755800" imgH="304560" progId="Equation.DSMT4">
                  <p:embed/>
                </p:oleObj>
              </mc:Choice>
              <mc:Fallback>
                <p:oleObj name="Equation" r:id="rId11" imgW="275580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507" y="1897072"/>
                        <a:ext cx="27241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38552"/>
              </p:ext>
            </p:extLst>
          </p:nvPr>
        </p:nvGraphicFramePr>
        <p:xfrm>
          <a:off x="-4912360" y="4807927"/>
          <a:ext cx="12096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" name="Equation" r:id="rId13" imgW="1231560" imgH="507960" progId="Equation.DSMT4">
                  <p:embed/>
                </p:oleObj>
              </mc:Choice>
              <mc:Fallback>
                <p:oleObj name="Equation" r:id="rId13" imgW="1231560" imgH="507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912360" y="4807927"/>
                        <a:ext cx="120967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60189"/>
              </p:ext>
            </p:extLst>
          </p:nvPr>
        </p:nvGraphicFramePr>
        <p:xfrm>
          <a:off x="-3322953" y="4772208"/>
          <a:ext cx="1168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" name="Equation" r:id="rId15" imgW="1180800" imgH="583920" progId="Equation.DSMT4">
                  <p:embed/>
                </p:oleObj>
              </mc:Choice>
              <mc:Fallback>
                <p:oleObj name="Equation" r:id="rId15" imgW="1180800" imgH="5839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22953" y="4772208"/>
                        <a:ext cx="11684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46594"/>
              </p:ext>
            </p:extLst>
          </p:nvPr>
        </p:nvGraphicFramePr>
        <p:xfrm>
          <a:off x="-1828933" y="4799325"/>
          <a:ext cx="13430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" name="Equation" r:id="rId17" imgW="1358640" imgH="507960" progId="Equation.DSMT4">
                  <p:embed/>
                </p:oleObj>
              </mc:Choice>
              <mc:Fallback>
                <p:oleObj name="Equation" r:id="rId17" imgW="1358640" imgH="507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28933" y="4799325"/>
                        <a:ext cx="13430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-8915580" y="4926857"/>
            <a:ext cx="40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pdating </a:t>
            </a:r>
            <a:r>
              <a:rPr lang="en-US" altLang="zh-CN" dirty="0"/>
              <a:t>the training parameters</a:t>
            </a:r>
            <a:endParaRPr lang="zh-CN" altLang="en-US" dirty="0"/>
          </a:p>
        </p:txBody>
      </p:sp>
      <p:sp>
        <p:nvSpPr>
          <p:cNvPr id="91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7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413595" y="134887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5105"/>
              </p:ext>
            </p:extLst>
          </p:nvPr>
        </p:nvGraphicFramePr>
        <p:xfrm>
          <a:off x="1860449" y="2347096"/>
          <a:ext cx="7378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" name="Equation" r:id="rId19" imgW="7378560" imgH="558720" progId="Equation.DSMT4">
                  <p:embed/>
                </p:oleObj>
              </mc:Choice>
              <mc:Fallback>
                <p:oleObj name="Equation" r:id="rId19" imgW="73785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60449" y="2347096"/>
                        <a:ext cx="73787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椭圆 91"/>
          <p:cNvSpPr/>
          <p:nvPr/>
        </p:nvSpPr>
        <p:spPr>
          <a:xfrm>
            <a:off x="1413594" y="199005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60449" y="1202482"/>
            <a:ext cx="806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Policy : A method to gain an action from a given state 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029609" y="1228674"/>
            <a:ext cx="35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Neural network with </a:t>
            </a:r>
            <a:r>
              <a:rPr lang="el-GR" altLang="zh-CN" dirty="0" smtClean="0"/>
              <a:t>θ</a:t>
            </a:r>
            <a:r>
              <a:rPr lang="en-US" altLang="zh-CN" dirty="0" smtClean="0"/>
              <a:t> </a:t>
            </a:r>
          </a:p>
        </p:txBody>
      </p:sp>
      <p:sp>
        <p:nvSpPr>
          <p:cNvPr id="95" name="下箭头 94"/>
          <p:cNvSpPr/>
          <p:nvPr/>
        </p:nvSpPr>
        <p:spPr>
          <a:xfrm rot="16200000">
            <a:off x="8025437" y="673578"/>
            <a:ext cx="360000" cy="1440000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052214"/>
              </p:ext>
            </p:extLst>
          </p:nvPr>
        </p:nvGraphicFramePr>
        <p:xfrm>
          <a:off x="3958243" y="2946273"/>
          <a:ext cx="9667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0" name="Equation" r:id="rId21" imgW="977760" imgH="558720" progId="Equation.DSMT4">
                  <p:embed/>
                </p:oleObj>
              </mc:Choice>
              <mc:Fallback>
                <p:oleObj name="Equation" r:id="rId21" imgW="977760" imgH="55872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243" y="2946273"/>
                        <a:ext cx="9667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椭圆 95"/>
          <p:cNvSpPr/>
          <p:nvPr/>
        </p:nvSpPr>
        <p:spPr>
          <a:xfrm>
            <a:off x="1413594" y="3185787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60449" y="3036455"/>
            <a:ext cx="235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 &amp; Reward</a:t>
            </a:r>
            <a:endParaRPr lang="zh-CN" altLang="en-US" dirty="0"/>
          </a:p>
        </p:txBody>
      </p:sp>
      <p:sp>
        <p:nvSpPr>
          <p:cNvPr id="98" name="椭圆 97"/>
          <p:cNvSpPr/>
          <p:nvPr/>
        </p:nvSpPr>
        <p:spPr>
          <a:xfrm>
            <a:off x="1413594" y="4037736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60449" y="3892009"/>
            <a:ext cx="203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92199"/>
              </p:ext>
            </p:extLst>
          </p:nvPr>
        </p:nvGraphicFramePr>
        <p:xfrm>
          <a:off x="3516281" y="3894374"/>
          <a:ext cx="14954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" name="Equation" r:id="rId23" imgW="1511280" imgH="457200" progId="Equation.DSMT4">
                  <p:embed/>
                </p:oleObj>
              </mc:Choice>
              <mc:Fallback>
                <p:oleObj name="Equation" r:id="rId23" imgW="151128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281" y="3894374"/>
                        <a:ext cx="14954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47592"/>
              </p:ext>
            </p:extLst>
          </p:nvPr>
        </p:nvGraphicFramePr>
        <p:xfrm>
          <a:off x="6144137" y="3946870"/>
          <a:ext cx="556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2" name="Equation" r:id="rId25" imgW="5562360" imgH="457200" progId="Equation.DSMT4">
                  <p:embed/>
                </p:oleObj>
              </mc:Choice>
              <mc:Fallback>
                <p:oleObj name="Equation" r:id="rId25" imgW="556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44137" y="3946870"/>
                        <a:ext cx="5562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88252"/>
              </p:ext>
            </p:extLst>
          </p:nvPr>
        </p:nvGraphicFramePr>
        <p:xfrm>
          <a:off x="6798277" y="4765336"/>
          <a:ext cx="2184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3" name="Equation" r:id="rId27" imgW="2184120" imgH="279360" progId="Equation.DSMT4">
                  <p:embed/>
                </p:oleObj>
              </mc:Choice>
              <mc:Fallback>
                <p:oleObj name="Equation" r:id="rId27" imgW="2184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98277" y="4765336"/>
                        <a:ext cx="2184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020973"/>
              </p:ext>
            </p:extLst>
          </p:nvPr>
        </p:nvGraphicFramePr>
        <p:xfrm>
          <a:off x="3967163" y="4722813"/>
          <a:ext cx="207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" name="Equation" r:id="rId29" imgW="2070000" imgH="317160" progId="Equation.DSMT4">
                  <p:embed/>
                </p:oleObj>
              </mc:Choice>
              <mc:Fallback>
                <p:oleObj name="Equation" r:id="rId29" imgW="20700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67163" y="4722813"/>
                        <a:ext cx="2070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1854071" y="4670691"/>
            <a:ext cx="203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one episode</a:t>
            </a:r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1407218" y="483830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</a:endParaRPr>
          </a:p>
        </p:txBody>
      </p:sp>
      <p:sp>
        <p:nvSpPr>
          <p:cNvPr id="102" name="下箭头 101"/>
          <p:cNvSpPr/>
          <p:nvPr/>
        </p:nvSpPr>
        <p:spPr>
          <a:xfrm rot="16200000">
            <a:off x="5385105" y="3516627"/>
            <a:ext cx="262676" cy="1182826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8915" y="5298984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probabilities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08903" y="5289108"/>
            <a:ext cx="171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return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895805" y="5111523"/>
            <a:ext cx="190530" cy="20104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952452" y="5111523"/>
            <a:ext cx="155404" cy="20104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6751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4721414" y="611372"/>
            <a:ext cx="2556758" cy="907751"/>
            <a:chOff x="3666731" y="1984470"/>
            <a:chExt cx="2636520" cy="1447800"/>
          </a:xfrm>
        </p:grpSpPr>
        <p:sp>
          <p:nvSpPr>
            <p:cNvPr id="14" name="任意多边形 1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584450" y="611372"/>
            <a:ext cx="2556758" cy="907751"/>
            <a:chOff x="1436370" y="1984470"/>
            <a:chExt cx="2636520" cy="1447800"/>
          </a:xfrm>
        </p:grpSpPr>
        <p:sp>
          <p:nvSpPr>
            <p:cNvPr id="17" name="任意多边形 1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8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995343" y="611372"/>
            <a:ext cx="2556758" cy="907751"/>
            <a:chOff x="8127453" y="1984470"/>
            <a:chExt cx="2636520" cy="1447800"/>
          </a:xfrm>
        </p:grpSpPr>
        <p:sp>
          <p:nvSpPr>
            <p:cNvPr id="20" name="任意多边形 19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858378" y="611372"/>
            <a:ext cx="2556758" cy="907751"/>
            <a:chOff x="5897092" y="1984470"/>
            <a:chExt cx="2636520" cy="1447800"/>
          </a:xfrm>
        </p:grpSpPr>
        <p:sp>
          <p:nvSpPr>
            <p:cNvPr id="23" name="任意多边形 22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4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3240149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2843272" y="2276244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1540689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15052673" y="2276244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573631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7229558" y="2276244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740370" y="1797123"/>
            <a:ext cx="110768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9423684" y="2276244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2583453" y="4000435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21173881" y="4905683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943399" y="4314636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8556644" cy="59415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+mn-ea"/>
                <a:cs typeface="+mn-ea"/>
              </a:rPr>
              <a:t>REINFORCE</a:t>
            </a:r>
            <a:endParaRPr lang="zh-CN" altLang="en-US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90784"/>
              </p:ext>
            </p:extLst>
          </p:nvPr>
        </p:nvGraphicFramePr>
        <p:xfrm>
          <a:off x="12160988" y="-4794787"/>
          <a:ext cx="21542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Equation" r:id="rId4" imgW="2158920" imgH="304560" progId="Equation.DSMT4">
                  <p:embed/>
                </p:oleObj>
              </mc:Choice>
              <mc:Fallback>
                <p:oleObj name="Equation" r:id="rId4" imgW="2158920" imgH="304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988" y="-4794787"/>
                        <a:ext cx="2154237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791321"/>
              </p:ext>
            </p:extLst>
          </p:nvPr>
        </p:nvGraphicFramePr>
        <p:xfrm>
          <a:off x="7969308" y="-2511588"/>
          <a:ext cx="1181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Equation" r:id="rId6" imgW="1180800" imgH="304560" progId="Equation.DSMT4">
                  <p:embed/>
                </p:oleObj>
              </mc:Choice>
              <mc:Fallback>
                <p:oleObj name="Equation" r:id="rId6" imgW="118080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308" y="-2511588"/>
                        <a:ext cx="1181100" cy="30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下箭头 36"/>
          <p:cNvSpPr/>
          <p:nvPr/>
        </p:nvSpPr>
        <p:spPr>
          <a:xfrm>
            <a:off x="8263216" y="-4318644"/>
            <a:ext cx="360000" cy="1440000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932688"/>
              </p:ext>
            </p:extLst>
          </p:nvPr>
        </p:nvGraphicFramePr>
        <p:xfrm>
          <a:off x="6991556" y="-5014073"/>
          <a:ext cx="32940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Equation" r:id="rId8" imgW="3288960" imgH="609480" progId="Equation.DSMT4">
                  <p:embed/>
                </p:oleObj>
              </mc:Choice>
              <mc:Fallback>
                <p:oleObj name="Equation" r:id="rId8" imgW="3288960" imgH="609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556" y="-5014073"/>
                        <a:ext cx="329406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下箭头 37"/>
          <p:cNvSpPr/>
          <p:nvPr/>
        </p:nvSpPr>
        <p:spPr>
          <a:xfrm rot="14400000">
            <a:off x="10778071" y="-6030672"/>
            <a:ext cx="360000" cy="1440000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 rot="19800000">
            <a:off x="9987536" y="-5809921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Greedy Policy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276"/>
              </p:ext>
            </p:extLst>
          </p:nvPr>
        </p:nvGraphicFramePr>
        <p:xfrm>
          <a:off x="11771053" y="-5826442"/>
          <a:ext cx="303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" name="Equation" r:id="rId10" imgW="3035160" imgH="304560" progId="Equation.DSMT4">
                  <p:embed/>
                </p:oleObj>
              </mc:Choice>
              <mc:Fallback>
                <p:oleObj name="Equation" r:id="rId10" imgW="3035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771053" y="-5826442"/>
                        <a:ext cx="3035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下箭头 38"/>
          <p:cNvSpPr/>
          <p:nvPr/>
        </p:nvSpPr>
        <p:spPr>
          <a:xfrm>
            <a:off x="12878107" y="-5533332"/>
            <a:ext cx="360000" cy="720000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303308"/>
              </p:ext>
            </p:extLst>
          </p:nvPr>
        </p:nvGraphicFramePr>
        <p:xfrm>
          <a:off x="11374144" y="-2551401"/>
          <a:ext cx="9969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" name="Equation" r:id="rId12" imgW="1002960" imgH="253800" progId="Equation.DSMT4">
                  <p:embed/>
                </p:oleObj>
              </mc:Choice>
              <mc:Fallback>
                <p:oleObj name="Equation" r:id="rId12" imgW="100296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4144" y="-2551401"/>
                        <a:ext cx="996950" cy="25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下箭头 39"/>
          <p:cNvSpPr/>
          <p:nvPr/>
        </p:nvSpPr>
        <p:spPr>
          <a:xfrm rot="16200000">
            <a:off x="9909338" y="-3052797"/>
            <a:ext cx="360000" cy="1440000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35448" y="-2906593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Function approximation</a:t>
            </a:r>
            <a:endParaRPr lang="zh-CN" altLang="en-US" dirty="0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5848"/>
              </p:ext>
            </p:extLst>
          </p:nvPr>
        </p:nvGraphicFramePr>
        <p:xfrm>
          <a:off x="13252758" y="-4198367"/>
          <a:ext cx="4611843" cy="338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" name="Visio" r:id="rId14" imgW="4859079" imgH="3564180" progId="Visio.Drawing.11">
                  <p:embed/>
                </p:oleObj>
              </mc:Choice>
              <mc:Fallback>
                <p:oleObj name="Visio" r:id="rId14" imgW="4859079" imgH="35641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252758" y="-4198367"/>
                        <a:ext cx="4611843" cy="3382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809338" y="-2106769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RBF neural network</a:t>
            </a:r>
            <a:endParaRPr lang="zh-CN" altLang="en-US" dirty="0"/>
          </a:p>
        </p:txBody>
      </p:sp>
      <p:sp>
        <p:nvSpPr>
          <p:cNvPr id="44" name="下箭头 43"/>
          <p:cNvSpPr/>
          <p:nvPr/>
        </p:nvSpPr>
        <p:spPr>
          <a:xfrm rot="16200000">
            <a:off x="14876807" y="-5352711"/>
            <a:ext cx="360000" cy="1440000"/>
          </a:xfrm>
          <a:prstGeom prst="downArrow">
            <a:avLst/>
          </a:prstGeom>
          <a:gradFill flip="none" rotWithShape="1">
            <a:gsLst>
              <a:gs pos="6000">
                <a:schemeClr val="bg1">
                  <a:lumMod val="75000"/>
                  <a:alpha val="0"/>
                </a:schemeClr>
              </a:gs>
              <a:gs pos="76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71908"/>
              </p:ext>
            </p:extLst>
          </p:nvPr>
        </p:nvGraphicFramePr>
        <p:xfrm>
          <a:off x="15980239" y="-4772411"/>
          <a:ext cx="2222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" name="Equation" r:id="rId16" imgW="2222280" imgH="279360" progId="Equation.DSMT4">
                  <p:embed/>
                </p:oleObj>
              </mc:Choice>
              <mc:Fallback>
                <p:oleObj name="Equation" r:id="rId16" imgW="2222280" imgH="27936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0239" y="-4772411"/>
                        <a:ext cx="22225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8</a:t>
            </a:fld>
            <a:endParaRPr lang="zh-CN" altLang="en-US" dirty="0"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4325" y="-2272565"/>
            <a:ext cx="297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 Policy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1" y="1133498"/>
            <a:ext cx="10058400" cy="43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937975" y="1498563"/>
            <a:ext cx="4660490" cy="377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  <a:ea typeface="+mn-ea"/>
                <a:cs typeface="+mn-ea"/>
              </a:rPr>
              <a:t>03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  <a:ea typeface="+mn-ea"/>
              <a:cs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201" y="2408238"/>
            <a:ext cx="6259513" cy="1443038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463" y="2938463"/>
            <a:ext cx="6396037" cy="144303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431" y="638969"/>
            <a:ext cx="2419350" cy="110331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76260" y="3009900"/>
            <a:ext cx="108555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199" name="矩形 12"/>
          <p:cNvSpPr>
            <a:spLocks noChangeArrowheads="1"/>
          </p:cNvSpPr>
          <p:nvPr/>
        </p:nvSpPr>
        <p:spPr bwMode="auto">
          <a:xfrm>
            <a:off x="5439606" y="3230096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chemeClr val="bg2"/>
                </a:solidFill>
                <a:latin typeface="+mn-ea"/>
                <a:cs typeface="+mn-ea"/>
              </a:rPr>
              <a:t>Demo</a:t>
            </a:r>
            <a:endParaRPr lang="zh-CN" altLang="en-US" sz="2800" b="1" dirty="0">
              <a:solidFill>
                <a:schemeClr val="bg2"/>
              </a:solidFill>
              <a:latin typeface="+mn-ea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62405" y="2797175"/>
            <a:ext cx="0" cy="14255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1716544" y="3017044"/>
            <a:ext cx="950913" cy="949325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</a:endParaRPr>
          </a:p>
        </p:txBody>
      </p:sp>
      <p:sp>
        <p:nvSpPr>
          <p:cNvPr id="13" name="灯片编号占位符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40C6DDC8-72A5-49C0-BCC0-6AA2493B5DD1}" type="slidenum">
              <a:rPr lang="zh-CN" altLang="en-US" smtClean="0">
                <a:cs typeface="Arial" pitchFamily="34" charset="0"/>
              </a:rPr>
              <a:pPr algn="r">
                <a:defRPr/>
              </a:pPr>
              <a:t>9</a:t>
            </a:fld>
            <a:endParaRPr lang="zh-CN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第一PPT，www.1ppt.com">
  <a:themeElements>
    <a:clrScheme name="自定义 2312">
      <a:dk1>
        <a:sysClr val="windowText" lastClr="000000"/>
      </a:dk1>
      <a:lt1>
        <a:sysClr val="window" lastClr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Temp">
      <a:majorFont>
        <a:latin typeface="HelveticaInserat-Roman-SemiB"/>
        <a:ea typeface="微软雅黑"/>
        <a:cs typeface=""/>
      </a:majorFont>
      <a:minorFont>
        <a:latin typeface="HelveticaInserat-Roman-Semi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907</Words>
  <Application>Microsoft Office PowerPoint</Application>
  <PresentationFormat>自定义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第一PPT，www.1ppt.com</vt:lpstr>
      <vt:lpstr>Visio</vt:lpstr>
      <vt:lpstr>Equation</vt:lpstr>
      <vt:lpstr>MathType 6.0 Equation</vt:lpstr>
      <vt:lpstr>PowerPoint 演示文稿</vt:lpstr>
      <vt:lpstr>PowerPoint 演示文稿</vt:lpstr>
      <vt:lpstr>PowerPoint 演示文稿</vt:lpstr>
      <vt:lpstr>Introduction</vt:lpstr>
      <vt:lpstr>Policy Gradient</vt:lpstr>
      <vt:lpstr>PowerPoint 演示文稿</vt:lpstr>
      <vt:lpstr>Basic concepts</vt:lpstr>
      <vt:lpstr>REINFORCE</vt:lpstr>
      <vt:lpstr>PowerPoint 演示文稿</vt:lpstr>
      <vt:lpstr>Cart Pole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keywords>www.1ppt.com</cp:keywords>
  <dc:description>www.1ppt.com</dc:description>
  <cp:lastModifiedBy>Administrator</cp:lastModifiedBy>
  <cp:revision>452</cp:revision>
  <dcterms:created xsi:type="dcterms:W3CDTF">2016-06-07T15:36:47Z</dcterms:created>
  <dcterms:modified xsi:type="dcterms:W3CDTF">2019-01-16T12:23:56Z</dcterms:modified>
</cp:coreProperties>
</file>