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73" r:id="rId3"/>
    <p:sldId id="1239" r:id="rId4"/>
    <p:sldId id="1199" r:id="rId5"/>
    <p:sldId id="1136" r:id="rId6"/>
    <p:sldId id="1200" r:id="rId8"/>
    <p:sldId id="1224" r:id="rId9"/>
    <p:sldId id="1181" r:id="rId10"/>
    <p:sldId id="1006" r:id="rId11"/>
    <p:sldId id="1177" r:id="rId12"/>
    <p:sldId id="1178" r:id="rId13"/>
    <p:sldId id="1179" r:id="rId14"/>
    <p:sldId id="1202" r:id="rId15"/>
    <p:sldId id="1220" r:id="rId16"/>
    <p:sldId id="1221" r:id="rId17"/>
    <p:sldId id="1222" r:id="rId18"/>
    <p:sldId id="1216" r:id="rId19"/>
    <p:sldId id="1203" r:id="rId20"/>
    <p:sldId id="1104" r:id="rId21"/>
    <p:sldId id="1191" r:id="rId22"/>
    <p:sldId id="1196" r:id="rId23"/>
    <p:sldId id="1240" r:id="rId24"/>
    <p:sldId id="1241" r:id="rId25"/>
    <p:sldId id="1243" r:id="rId26"/>
    <p:sldId id="1242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中的对象绑定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新创建的对象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并没有类（class）的概念，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而是使用基于原型（prototype）的继承方式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JS中的构造函数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充当了类的角色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，如果不使用 new 调用，则和普通函数一样。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如果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作为构造函数正确调用时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绑定到新创建的对象上</a:t>
            </a:r>
            <a:endParaRPr kumimoji="0"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三、构造函数中的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 descr="02OLZ9HCUUST$M3[5$(C_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093720"/>
            <a:ext cx="4782820" cy="283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13841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call/applay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间接调用的函数中的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（指代第一个参数）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），也有属性和方法（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length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等）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中函数可以通过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进行间接调用，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动态的指定由谁来调用此函数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四、间接调用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altLang="zh-CN" b="0" dirty="0">
                <a:solidFill>
                  <a:srgbClr val="C00000"/>
                </a:solidFill>
              </a:rPr>
              <a:t>call</a:t>
            </a:r>
            <a:r>
              <a:rPr kumimoji="0" lang="zh-CN" altLang="en-US" b="0" dirty="0">
                <a:solidFill>
                  <a:srgbClr val="C00000"/>
                </a:solidFill>
              </a:rPr>
              <a:t>、</a:t>
            </a:r>
            <a:r>
              <a:rPr kumimoji="0" lang="en-US" altLang="zh-CN" b="0" dirty="0">
                <a:solidFill>
                  <a:srgbClr val="C00000"/>
                </a:solidFill>
              </a:rPr>
              <a:t>apply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691130"/>
            <a:ext cx="6071235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间接调用中的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不进行作用域传递、</a:t>
            </a:r>
            <a:r>
              <a:rPr kumimoji="0" lang="zh-CN" dirty="0">
                <a:solidFill>
                  <a:schemeClr val="tx1"/>
                </a:solidFill>
                <a:sym typeface="+mn-ea"/>
              </a:rPr>
              <a:t>函数嵌套中的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存在缺陷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75420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（有函数嵌套的情况下）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7785" y="3880485"/>
            <a:ext cx="4026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</a:t>
            </a:r>
            <a:r>
              <a:rPr lang="en-US" altLang="zh-CN" sz="2400"/>
              <a:t>moveToX</a:t>
            </a:r>
            <a:r>
              <a:rPr lang="zh-CN" altLang="en-US" sz="2400"/>
              <a:t>函数作为</a:t>
            </a:r>
            <a:r>
              <a:rPr lang="zh-CN" altLang="en-US" sz="2400">
                <a:solidFill>
                  <a:schemeClr val="accent3"/>
                </a:solidFill>
              </a:rPr>
              <a:t>一般函数</a:t>
            </a:r>
            <a:r>
              <a:rPr lang="zh-CN" altLang="en-US" sz="2400"/>
              <a:t>看待，此函数中的</a:t>
            </a:r>
            <a:r>
              <a:rPr lang="en-US" altLang="zh-CN" sz="2400"/>
              <a:t>this</a:t>
            </a:r>
            <a:r>
              <a:rPr lang="zh-CN" altLang="en-US" sz="2400"/>
              <a:t>此时指向的是全局对象</a:t>
            </a:r>
            <a:r>
              <a:rPr lang="en-US" altLang="zh-CN" sz="2400"/>
              <a:t>window</a:t>
            </a:r>
            <a:r>
              <a:rPr lang="zh-CN" altLang="en-US" sz="2400"/>
              <a:t>而不是</a:t>
            </a:r>
            <a:r>
              <a:rPr lang="en-US" altLang="zh-CN" sz="2400"/>
              <a:t>point</a:t>
            </a:r>
            <a:endParaRPr lang="en-US" altLang="zh-CN" sz="2400"/>
          </a:p>
        </p:txBody>
      </p:sp>
      <p:pic>
        <p:nvPicPr>
          <p:cNvPr id="8" name="图片 7" descr="DS]3HVZJM)~IN3KP0Y[))SY"/>
          <p:cNvPicPr>
            <a:picLocks noChangeAspect="1"/>
          </p:cNvPicPr>
          <p:nvPr/>
        </p:nvPicPr>
        <p:blipFill>
          <a:blip r:embed="rId1"/>
          <a:srcRect l="5073"/>
          <a:stretch>
            <a:fillRect/>
          </a:stretch>
        </p:blipFill>
        <p:spPr>
          <a:xfrm>
            <a:off x="1066165" y="1516380"/>
            <a:ext cx="5089525" cy="462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581785"/>
            <a:ext cx="5543550" cy="185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10870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函数嵌套时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使用变量替代的方法（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that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self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FVCT%CT)1GIEGRM7%LFQF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564640"/>
            <a:ext cx="4911090" cy="1194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7785" y="2816860"/>
            <a:ext cx="36150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方法中嵌套的函数中的</a:t>
            </a:r>
            <a:r>
              <a:rPr lang="en-US" altLang="zh-CN" sz="2400"/>
              <a:t>that</a:t>
            </a:r>
            <a:r>
              <a:rPr lang="zh-CN" altLang="en-US" sz="2400"/>
              <a:t>此时指向的是</a:t>
            </a:r>
            <a:r>
              <a:rPr lang="en-US" altLang="zh-CN" sz="2400"/>
              <a:t>point</a:t>
            </a:r>
            <a:r>
              <a:rPr lang="zh-CN" altLang="en-US" sz="2400"/>
              <a:t>对象。</a:t>
            </a:r>
            <a:endParaRPr lang="zh-CN" altLang="en-US" sz="2400"/>
          </a:p>
          <a:p>
            <a:br>
              <a:rPr lang="zh-CN" altLang="en-US" sz="2400"/>
            </a:br>
            <a:r>
              <a:rPr lang="zh-CN" altLang="en-US" sz="2400"/>
              <a:t>这是软绑定形式，</a:t>
            </a:r>
            <a:r>
              <a:rPr lang="zh-CN" altLang="en-US" sz="2400">
                <a:sym typeface="+mn-ea"/>
              </a:rPr>
              <a:t>除此之外，</a:t>
            </a:r>
            <a:r>
              <a:rPr lang="zh-CN" altLang="en-US" sz="2400"/>
              <a:t>还可以通过函数对象的</a:t>
            </a:r>
            <a:r>
              <a:rPr lang="en-US" altLang="zh-CN" sz="2400"/>
              <a:t>bind</a:t>
            </a:r>
            <a:r>
              <a:rPr lang="zh-CN" altLang="en-US" sz="2400"/>
              <a:t>方法进行硬绑定</a:t>
            </a: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547495"/>
            <a:ext cx="5082540" cy="4658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dirty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同样存在函数嵌套缺陷，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解决办法同上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  <a:sym typeface="+mn-ea"/>
              </a:rPr>
              <a:t>（有函数嵌套的情况下）</a:t>
            </a:r>
            <a:endParaRPr lang="zh-CN" altLang="en-US" dirty="0"/>
          </a:p>
        </p:txBody>
      </p:sp>
      <p:pic>
        <p:nvPicPr>
          <p:cNvPr id="2" name="图片 1" descr="O22MYX2@P$LL%TB0{TBZKP3"/>
          <p:cNvPicPr>
            <a:picLocks noChangeAspect="1"/>
          </p:cNvPicPr>
          <p:nvPr/>
        </p:nvPicPr>
        <p:blipFill>
          <a:blip r:embed="rId1"/>
          <a:srcRect l="5386"/>
          <a:stretch>
            <a:fillRect/>
          </a:stretch>
        </p:blipFill>
        <p:spPr>
          <a:xfrm>
            <a:off x="1056640" y="1551940"/>
            <a:ext cx="4660265" cy="4449445"/>
          </a:xfrm>
          <a:prstGeom prst="rect">
            <a:avLst/>
          </a:prstGeom>
        </p:spPr>
      </p:pic>
      <p:pic>
        <p:nvPicPr>
          <p:cNvPr id="5" name="图片 4" descr="5DPHS5AA(Q@2}065VQ~FO5W"/>
          <p:cNvPicPr>
            <a:picLocks noChangeAspect="1"/>
          </p:cNvPicPr>
          <p:nvPr/>
        </p:nvPicPr>
        <p:blipFill>
          <a:blip r:embed="rId2"/>
          <a:srcRect l="4539"/>
          <a:stretch>
            <a:fillRect/>
          </a:stretch>
        </p:blipFill>
        <p:spPr>
          <a:xfrm>
            <a:off x="5840095" y="1551940"/>
            <a:ext cx="6076315" cy="4608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55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构造函数中的函数嵌套中的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20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函数对象的内部方法 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[[call]]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函数对象有一个叫[[Call]]内部方法，函数的执行其实是通过[[Call]]方法来执行的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[[Call]]方法接收两个参数thisArg和argumentList</a:t>
            </a:r>
            <a:br>
              <a:rPr kumimoji="0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- thisArg和this的指向有直接关系，argumentList为函数的实参列表</a:t>
            </a:r>
            <a:endParaRPr kumimoji="0" 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chemeClr val="tx1"/>
                </a:solidFill>
                <a:sym typeface="+mn-ea"/>
              </a:rPr>
              <a:t>thisArg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种情况的对应关系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普通方法调用thisArg为undefined。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通过call或apply调用，thisArg既为第一个参数。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通过对象调用，thisArg指向该对象。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在构造方法中，thisArg为新构造的对象</a:t>
            </a:r>
            <a:endParaRPr kumimoji="0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总原则：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指的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是调用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函数的那个对象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补充：JS this本质概述</a:t>
            </a:r>
            <a:endParaRPr kumimoji="0" lang="zh-CN" alt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，思考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思考：将一个对象方法赋值给某个变量后，变量调用时，此时的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指的是什么，是否会有问题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更为深入理解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b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https://segmentfault.com/a/1190000003906484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https://segmentfault.com/a/1190000003802851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http://es5.github.io/#x15.3</a:t>
            </a:r>
            <a:endParaRPr kumimoji="0"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补充内容：函数对象的</a:t>
            </a:r>
            <a:r>
              <a:rPr kumimoji="0" lang="en-US" altLang="zh-CN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方法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后，函数中的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指向绑定的对象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 descr="41F99RLVHMU%(Q@GEBXXQ}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541145"/>
            <a:ext cx="7035800" cy="348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中的对象绑定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</a:t>
            </a:r>
            <a:r>
              <a:rPr lang="zh-CN" altLang="en-US" sz="2800" b="1">
                <a:solidFill>
                  <a:srgbClr val="FF0000"/>
                </a:solidFill>
              </a:rPr>
              <a:t>对象软绑定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对象硬绑定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</a:t>
            </a:r>
            <a:r>
              <a:rPr lang="zh-CN" altLang="en-US" sz="2800" b="1">
                <a:solidFill>
                  <a:schemeClr val="tx1"/>
                </a:solidFill>
              </a:rPr>
              <a:t>对象软绑定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对象硬绑定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</a:rPr>
              <a:t>简介及特点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缺陷及解决方法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293225" cy="5144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等面向对象语言中的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 等面向对象的语言中，this 关键字的含义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是明确且具体的，即指代当前对象，一般在编译期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就已经确定下来，称为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编译期绑定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6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JavaScript 中，this 是动态绑定，或称为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运行期绑定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的。由于其运行期绑定的特性，JavaScript 中的 this 含义要丰富得多，它可以是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全局对象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当前对象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任意对象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，这完全取决于函数的调用方式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不进行作用域传递（函数嵌套时的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缺陷）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语言中的</a:t>
            </a:r>
            <a:r>
              <a:rPr kumimoji="0" lang="en-US" altLang="zh-CN" dirty="0"/>
              <a:t>this</a:t>
            </a:r>
            <a:r>
              <a:rPr kumimoji="0" lang="zh-CN" altLang="en-US" dirty="0"/>
              <a:t>和其他语言中区别</a:t>
            </a:r>
            <a:endParaRPr lang="zh-CN" altLang="en-US" dirty="0"/>
          </a:p>
        </p:txBody>
      </p:sp>
      <p:pic>
        <p:nvPicPr>
          <p:cNvPr id="4" name="图片 3" descr="JBS)X_HB2BQ1XOAO6X8D1TO"/>
          <p:cNvPicPr>
            <a:picLocks noChangeAspect="1"/>
          </p:cNvPicPr>
          <p:nvPr/>
        </p:nvPicPr>
        <p:blipFill>
          <a:blip r:embed="rId1"/>
          <a:srcRect l="10284"/>
          <a:stretch>
            <a:fillRect/>
          </a:stretch>
        </p:blipFill>
        <p:spPr>
          <a:xfrm>
            <a:off x="6901180" y="1125855"/>
            <a:ext cx="325437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一般函数中的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对象方法中的this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间接调用中的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25255" cy="490220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</a:t>
            </a:r>
            <a:r>
              <a:rPr kumimoji="0" lang="en-US" altLang="zh-CN" dirty="0"/>
              <a:t>的this</a:t>
            </a:r>
            <a:r>
              <a:rPr kumimoji="0" lang="en-US" altLang="zh-CN" dirty="0">
                <a:sym typeface="+mn-ea"/>
              </a:rPr>
              <a:t>主要有以下4种应用场景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（非严格松散模式下）指代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在函数内添加、删除、修改全局对象属性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（非严格松散模式下）</a:t>
            </a:r>
            <a:endParaRPr lang="zh-CN" altLang="en-US" dirty="0"/>
          </a:p>
        </p:txBody>
      </p:sp>
      <p:pic>
        <p:nvPicPr>
          <p:cNvPr id="2" name="图片 1" descr="Q()%{37OK76XUR5CGPRH5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17955"/>
            <a:ext cx="4692650" cy="1486535"/>
          </a:xfrm>
          <a:prstGeom prst="rect">
            <a:avLst/>
          </a:prstGeom>
        </p:spPr>
      </p:pic>
      <p:pic>
        <p:nvPicPr>
          <p:cNvPr id="5" name="图片 4" descr="$8P_EGTIB@$GNW9%70PZRP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3470275"/>
            <a:ext cx="454152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（非严格模式下）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（严格模式）</a:t>
            </a:r>
            <a:endParaRPr lang="zh-CN" altLang="en-US" dirty="0"/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函数作为对象的一个属性时，称之为对象的方法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调用此方法的对象（无嵌套的情况下）</a:t>
            </a:r>
            <a:b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2576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二、对象方法中的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（无函数嵌套的情况下）</a:t>
            </a:r>
            <a:endParaRPr lang="zh-CN" altLang="en-US" dirty="0"/>
          </a:p>
        </p:txBody>
      </p:sp>
      <p:pic>
        <p:nvPicPr>
          <p:cNvPr id="4" name="图片 3" descr="HDYBU@BNI3@YE%9CG%C$8C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2159000"/>
            <a:ext cx="8590915" cy="377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对象方法中的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WPS 演示</Application>
  <PresentationFormat>宽屏</PresentationFormat>
  <Paragraphs>149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JavaScript进阶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2883</cp:revision>
  <cp:lastPrinted>2411-12-30T00:00:00Z</cp:lastPrinted>
  <dcterms:created xsi:type="dcterms:W3CDTF">2003-05-12T10:17:00Z</dcterms:created>
  <dcterms:modified xsi:type="dcterms:W3CDTF">2017-09-06T07:39:19Z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