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9" r:id="rId3"/>
    <p:sldId id="1194" r:id="rId5"/>
    <p:sldId id="1195" r:id="rId6"/>
    <p:sldId id="1196" r:id="rId7"/>
    <p:sldId id="1197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206" r:id="rId19"/>
    <p:sldId id="1339" r:id="rId20"/>
    <p:sldId id="1391" r:id="rId21"/>
    <p:sldId id="1392" r:id="rId22"/>
    <p:sldId id="1393" r:id="rId23"/>
    <p:sldId id="1394" r:id="rId24"/>
    <p:sldId id="1395" r:id="rId25"/>
    <p:sldId id="1396" r:id="rId26"/>
    <p:sldId id="1397" r:id="rId27"/>
    <p:sldId id="1398" r:id="rId28"/>
    <p:sldId id="1399" r:id="rId29"/>
    <p:sldId id="1400" r:id="rId30"/>
    <p:sldId id="1401" r:id="rId31"/>
    <p:sldId id="1428" r:id="rId32"/>
    <p:sldId id="1402" r:id="rId33"/>
    <p:sldId id="1404" r:id="rId34"/>
    <p:sldId id="1208" r:id="rId35"/>
    <p:sldId id="1227" r:id="rId36"/>
    <p:sldId id="1228" r:id="rId37"/>
    <p:sldId id="1248" r:id="rId38"/>
    <p:sldId id="1249" r:id="rId39"/>
    <p:sldId id="1229" r:id="rId40"/>
    <p:sldId id="1250" r:id="rId41"/>
    <p:sldId id="1230" r:id="rId42"/>
    <p:sldId id="1232" r:id="rId43"/>
    <p:sldId id="1233" r:id="rId44"/>
    <p:sldId id="1231" r:id="rId45"/>
    <p:sldId id="1213" r:id="rId46"/>
    <p:sldId id="1214" r:id="rId47"/>
    <p:sldId id="1215" r:id="rId48"/>
    <p:sldId id="1216" r:id="rId49"/>
    <p:sldId id="1217" r:id="rId50"/>
    <p:sldId id="1218" r:id="rId51"/>
    <p:sldId id="1221" r:id="rId52"/>
    <p:sldId id="1222" r:id="rId53"/>
    <p:sldId id="1223" r:id="rId54"/>
    <p:sldId id="1224" r:id="rId55"/>
    <p:sldId id="1225" r:id="rId56"/>
    <p:sldId id="1226" r:id="rId5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95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2"/>
        <p:guide pos="2123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所谓“闭包”，就是在构造函数体内定义另外的函数作为目标对象的方法函数，而这个对象的方法函数反过来引用外层函数体中的临时变量。这使得只要目标 对象在生存期内始终能保持其方法，就能间接保持原构造函数体当时用到的临时变量值。尽管最开始的构造函数调用已经结束，临时变量的名称也都消失了，但在目 标对象的方法内却始终能引用到该变量的值，而且该值只能通这种方法来访问。即使再次调用相同的构造函数，但只会生成新对象和方法，新的临时变量只是对应新 的值，和上次那次调用的是各自独立的。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50215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中的</a:t>
            </a:r>
            <a:r>
              <a:rPr lang="en-US" altLang="zh-CN">
                <a:latin typeface="+mj-ea"/>
                <a:ea typeface="+mj-ea"/>
                <a:sym typeface="+mn-ea"/>
              </a:rPr>
              <a:t>IIFE</a:t>
            </a:r>
            <a:r>
              <a:rPr lang="zh-CN" altLang="en-US">
                <a:latin typeface="+mj-ea"/>
                <a:ea typeface="+mj-ea"/>
                <a:sym typeface="+mn-ea"/>
              </a:rPr>
              <a:t>模式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闭包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396113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作用域及执行上下文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>
                <a:sym typeface="+mn-ea"/>
              </a:rPr>
              <a:t>Have a </a:t>
            </a:r>
            <a:r>
              <a:rPr kumimoji="0" lang="en-US" altLang="zh-CN" sz="5400" dirty="0">
                <a:solidFill>
                  <a:srgbClr val="FF0000"/>
                </a:solidFill>
                <a:sym typeface="+mn-ea"/>
              </a:rPr>
              <a:t>Break</a:t>
            </a:r>
            <a:r>
              <a:rPr kumimoji="0" lang="zh-CN" altLang="en-US" sz="5400" dirty="0">
                <a:sym typeface="+mn-ea"/>
              </a:rPr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先执行函数，再进行运算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253746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实体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闭包是在其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词法上下文中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引用了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自由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变量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80835" y="2741295"/>
            <a:ext cx="24580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相关词法上下文中的自由变量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5595" y="5396230"/>
            <a:ext cx="24580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2319655"/>
            <a:ext cx="441007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实例 一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闭包的概念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1720215"/>
            <a:ext cx="7277735" cy="4105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5595" y="5396230"/>
            <a:ext cx="24580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实例 二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闭包的概念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455" y="1740535"/>
            <a:ext cx="8193405" cy="3977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5595" y="5396230"/>
            <a:ext cx="24580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69657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如果一个函数访问了它的外部变量，它就是一个闭包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外部函数不是必需的。通过访问外部变量，一个闭包可以维持（keep alive）这些变量。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在内部函数和外部函数的例子中，外部函数可以创建局部变量，并且最终退出；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如果任何一个或多个内部函数在它退出后却没有退出，那么内部函数就维持了外部函数的局部数据</a:t>
            </a:r>
            <a:endParaRPr kumimoji="0"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在JS中，每个function都是闭包，它总是能访问在它外部定义的数据</a:t>
            </a:r>
            <a:endParaRPr kumimoji="0"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闭包的形式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96200" y="2435225"/>
            <a:ext cx="23615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左侧实例中：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屏蔽特性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657" y="839982"/>
            <a:ext cx="9776460" cy="6098344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</a:rPr>
              <a:t>隐藏</a:t>
            </a:r>
            <a:r>
              <a:rPr lang="zh-CN" altLang="en-US" sz="3200" dirty="0">
                <a:solidFill>
                  <a:schemeClr val="tx1"/>
                </a:solidFill>
              </a:rPr>
              <a:t>一个变量（在全局执行环境中不能直接访问）并且能通过闭包里的内层函数在外部间接访问这个</a:t>
            </a:r>
            <a:r>
              <a:rPr lang="zh-CN" altLang="en-US" sz="3200" dirty="0" smtClean="0">
                <a:solidFill>
                  <a:schemeClr val="tx1"/>
                </a:solidFill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避免全局变量冲突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访问速度快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kumimoji="0"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3742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隐藏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一个变量（在全局执行环境中不能直接访问）并且能通过闭包里的内层函数在外部间接访问这个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变量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避免全局变量冲突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闭包的作用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09651" y="22860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1809751" y="1500188"/>
            <a:ext cx="8949267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闭包的概念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闭包的形式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闭包的作用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闭包的常用场景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lstStyle/>
          <a:p>
            <a:r>
              <a:rPr kumimoji="0" lang="zh-CN" altLang="en-US" b="0" dirty="0" smtClean="0">
                <a:solidFill>
                  <a:srgbClr val="C00000"/>
                </a:solidFill>
              </a:rPr>
              <a:t>闭包的形式（</a:t>
            </a:r>
            <a:r>
              <a:rPr kumimoji="0" lang="en-US" altLang="zh-CN" b="0" dirty="0">
                <a:solidFill>
                  <a:srgbClr val="C00000"/>
                </a:solidFill>
              </a:rPr>
              <a:t>1</a:t>
            </a:r>
            <a:r>
              <a:rPr kumimoji="0" lang="zh-CN" altLang="en-US" b="0" dirty="0" smtClean="0">
                <a:solidFill>
                  <a:srgbClr val="C00000"/>
                </a:solidFill>
              </a:rPr>
              <a:t>）</a:t>
            </a:r>
            <a:endParaRPr kumimoji="0" lang="zh-CN" altLang="en-US" b="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1" y="834788"/>
            <a:ext cx="4682145" cy="47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35835" y="2564604"/>
            <a:ext cx="4610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这</a:t>
            </a:r>
            <a:r>
              <a:rPr lang="zh-CN" altLang="en-US" sz="2800" dirty="0">
                <a:solidFill>
                  <a:srgbClr val="FF0000"/>
                </a:solidFill>
              </a:rPr>
              <a:t>段代码有两个特点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-</a:t>
            </a:r>
            <a:r>
              <a:rPr lang="zh-CN" altLang="en-US" sz="2800" dirty="0" smtClean="0"/>
              <a:t>函数</a:t>
            </a:r>
            <a:r>
              <a:rPr lang="en-US" altLang="zh-CN" sz="2800" dirty="0"/>
              <a:t>b</a:t>
            </a:r>
            <a:r>
              <a:rPr lang="zh-CN" altLang="en-US" sz="2800" dirty="0"/>
              <a:t>嵌套在函数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内部</a:t>
            </a:r>
            <a:endParaRPr lang="zh-CN" altLang="en-US" sz="2800" dirty="0"/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-</a:t>
            </a:r>
            <a:r>
              <a:rPr lang="zh-CN" altLang="en-US" sz="2800" dirty="0" smtClean="0"/>
              <a:t>函数</a:t>
            </a:r>
            <a:r>
              <a:rPr lang="en-US" altLang="zh-CN" sz="2800" dirty="0"/>
              <a:t>a</a:t>
            </a:r>
            <a:r>
              <a:rPr lang="zh-CN" altLang="en-US" sz="2800" dirty="0"/>
              <a:t>返回函数</a:t>
            </a:r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lstStyle/>
          <a:p>
            <a:r>
              <a:rPr kumimoji="0" lang="zh-CN" altLang="en-US" b="0" dirty="0" smtClean="0">
                <a:solidFill>
                  <a:srgbClr val="C00000"/>
                </a:solidFill>
              </a:rPr>
              <a:t>闭包的形式（</a:t>
            </a:r>
            <a:r>
              <a:rPr kumimoji="0" lang="en-US" altLang="zh-CN" b="0" dirty="0" smtClean="0">
                <a:solidFill>
                  <a:srgbClr val="C00000"/>
                </a:solidFill>
              </a:rPr>
              <a:t>1</a:t>
            </a:r>
            <a:r>
              <a:rPr kumimoji="0" lang="zh-CN" altLang="en-US" b="0" dirty="0" smtClean="0">
                <a:solidFill>
                  <a:srgbClr val="C00000"/>
                </a:solidFill>
              </a:rPr>
              <a:t>）分析</a:t>
            </a:r>
            <a:endParaRPr kumimoji="0" lang="zh-CN" altLang="en-US" b="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3077" name="Picture 5" descr="jsclos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77" y="2276472"/>
            <a:ext cx="4504738" cy="345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7590" y="2276472"/>
            <a:ext cx="280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引用关系如图：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591" y="1195977"/>
            <a:ext cx="8879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执行完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c=a()</a:t>
            </a:r>
            <a:r>
              <a:rPr lang="zh-CN" altLang="en-US" sz="2400" dirty="0"/>
              <a:t>后，变量</a:t>
            </a:r>
            <a:r>
              <a:rPr lang="en-US" altLang="zh-CN" sz="2400" dirty="0"/>
              <a:t>c</a:t>
            </a:r>
            <a:r>
              <a:rPr lang="zh-CN" altLang="en-US" sz="2400" dirty="0"/>
              <a:t>实际上是指向了函数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中用到了变量</a:t>
            </a:r>
            <a:r>
              <a:rPr lang="en-US" altLang="zh-CN" sz="2400" dirty="0"/>
              <a:t>i</a:t>
            </a:r>
            <a:r>
              <a:rPr lang="zh-CN" altLang="en-US" sz="2400" dirty="0"/>
              <a:t>，再执行</a:t>
            </a:r>
            <a:r>
              <a:rPr lang="en-US" altLang="zh-CN" sz="2400" dirty="0"/>
              <a:t>c()</a:t>
            </a:r>
            <a:r>
              <a:rPr lang="zh-CN" altLang="en-US" sz="2400" dirty="0"/>
              <a:t>后就会弹出一个窗口显示</a:t>
            </a:r>
            <a:r>
              <a:rPr lang="en-US" altLang="zh-CN" sz="2400" dirty="0"/>
              <a:t>i</a:t>
            </a:r>
            <a:r>
              <a:rPr lang="zh-CN" altLang="en-US" sz="2400" dirty="0"/>
              <a:t>的值</a:t>
            </a:r>
            <a:r>
              <a:rPr lang="en-US" altLang="zh-CN" sz="2400" dirty="0"/>
              <a:t>(</a:t>
            </a:r>
            <a:r>
              <a:rPr lang="zh-CN" altLang="en-US" sz="2400" dirty="0"/>
              <a:t>第一次为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构造函数体内定义另外的函数作为目标对象的方法函数，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而该方法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函数反过来引用外层函数体中的临时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只要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目标对象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在生存期内始终能保持其方法，就能间接保持原构造函数体当时用到的临时变量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值，而且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该值只能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通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该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方法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来访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再次调用相同的构造函数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，只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会生成新对象和方法，新的临时变量只是对应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新的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值，和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上次调用</a:t>
            </a:r>
            <a:r>
              <a:rPr lang="zh-CN" altLang="en-US" kern="1200" dirty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的是各自</a:t>
            </a:r>
            <a:r>
              <a:rPr lang="zh-CN" alt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独立的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闭包的形式（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）分析</a:t>
            </a:r>
            <a:endParaRPr kumimoji="0"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lstStyle/>
          <a:p>
            <a:r>
              <a:rPr kumimoji="0" lang="zh-CN" altLang="en-US" b="0" dirty="0" smtClean="0">
                <a:solidFill>
                  <a:srgbClr val="C00000"/>
                </a:solidFill>
              </a:rPr>
              <a:t>闭包的形式（</a:t>
            </a:r>
            <a:r>
              <a:rPr kumimoji="0" lang="en-US" altLang="zh-CN" b="0" dirty="0">
                <a:solidFill>
                  <a:srgbClr val="C00000"/>
                </a:solidFill>
              </a:rPr>
              <a:t>2</a:t>
            </a:r>
            <a:r>
              <a:rPr kumimoji="0" lang="zh-CN" altLang="en-US" b="0" dirty="0" smtClean="0">
                <a:solidFill>
                  <a:srgbClr val="C00000"/>
                </a:solidFill>
              </a:rPr>
              <a:t>）</a:t>
            </a:r>
            <a:endParaRPr kumimoji="0" lang="zh-CN" altLang="en-US" b="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81" y="900005"/>
            <a:ext cx="5834673" cy="484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88363" y="2564604"/>
            <a:ext cx="4610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这段代码的特点：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没有返回值</a:t>
            </a:r>
            <a:endParaRPr lang="zh-CN" altLang="en-US" sz="2800" dirty="0"/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-</a:t>
            </a:r>
            <a:r>
              <a:rPr lang="zh-CN" altLang="en-US" sz="2800" dirty="0" smtClean="0"/>
              <a:t>全局变量引用内层函数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58376" y="907845"/>
            <a:ext cx="9776460" cy="6098344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ECMAscript</a:t>
            </a:r>
            <a:r>
              <a:rPr lang="zh-CN" altLang="en-US" dirty="0" smtClean="0">
                <a:solidFill>
                  <a:schemeClr val="tx1"/>
                </a:solidFill>
              </a:rPr>
              <a:t>规定：闭包指的是词法表示包括不被计算的变量的函数，也就是说函数可以使用函数之外的变量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的形式（</a:t>
            </a:r>
            <a:r>
              <a:rPr kumimoji="0" lang="en-US" altLang="zh-CN" dirty="0" smtClean="0"/>
              <a:t>3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55" y="2877302"/>
            <a:ext cx="6426003" cy="249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09651" y="22860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1809751" y="1500188"/>
            <a:ext cx="8949267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闭包的概念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闭包的形式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闭包的作用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闭包的常用场景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选项卡功能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的常用场景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1" y="1988340"/>
            <a:ext cx="3838692" cy="288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76" y="2060372"/>
            <a:ext cx="5172270" cy="290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657" y="9078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插件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的常用场景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81029"/>
            <a:ext cx="8869617" cy="138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657" y="9078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沙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箱模式</a:t>
            </a: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的常用场景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5" y="2204439"/>
            <a:ext cx="8217707" cy="208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函数执行需要内存</a:t>
            </a:r>
            <a:r>
              <a:rPr lang="zh-CN" altLang="en-US" dirty="0" smtClean="0">
                <a:solidFill>
                  <a:schemeClr val="tx1"/>
                </a:solidFill>
              </a:rPr>
              <a:t>，函数</a:t>
            </a:r>
            <a:r>
              <a:rPr lang="zh-CN" altLang="en-US" dirty="0">
                <a:solidFill>
                  <a:schemeClr val="tx1"/>
                </a:solidFill>
              </a:rPr>
              <a:t>中定义的变量，会在函数执行结束后自动回收</a:t>
            </a:r>
            <a:r>
              <a:rPr lang="zh-CN" altLang="en-US" dirty="0" smtClean="0">
                <a:solidFill>
                  <a:schemeClr val="tx1"/>
                </a:solidFill>
              </a:rPr>
              <a:t>，但凡</a:t>
            </a:r>
            <a:r>
              <a:rPr lang="zh-CN" altLang="en-US" dirty="0">
                <a:solidFill>
                  <a:schemeClr val="tx1"/>
                </a:solidFill>
              </a:rPr>
              <a:t>是因为闭包结构的，被引出的数据，如果还有变量引用这些</a:t>
            </a:r>
            <a:r>
              <a:rPr lang="zh-CN" altLang="en-US" dirty="0" smtClean="0">
                <a:solidFill>
                  <a:schemeClr val="tx1"/>
                </a:solidFill>
              </a:rPr>
              <a:t>数据，</a:t>
            </a:r>
            <a:r>
              <a:rPr lang="zh-CN" altLang="en-US" dirty="0">
                <a:solidFill>
                  <a:schemeClr val="tx1"/>
                </a:solidFill>
              </a:rPr>
              <a:t>那么这些数据就不会被回收</a:t>
            </a:r>
            <a:br>
              <a:rPr lang="zh-CN" altLang="en-US" dirty="0"/>
            </a:br>
            <a:endParaRPr kumimoji="0" lang="en-US" altLang="zh-C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的性能问题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86" y="3009638"/>
            <a:ext cx="5114343" cy="265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4622</Words>
  <Application>WPS 演示</Application>
  <PresentationFormat>宽屏</PresentationFormat>
  <Paragraphs>418</Paragraphs>
  <Slides>54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2917</cp:revision>
  <cp:lastPrinted>2411-12-30T00:00:00Z</cp:lastPrinted>
  <dcterms:created xsi:type="dcterms:W3CDTF">2003-05-12T10:17:00Z</dcterms:created>
  <dcterms:modified xsi:type="dcterms:W3CDTF">2017-09-06T03:15:13Z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