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83" r:id="rId3"/>
    <p:sldId id="1065" r:id="rId5"/>
    <p:sldId id="884" r:id="rId6"/>
    <p:sldId id="991" r:id="rId7"/>
    <p:sldId id="891" r:id="rId8"/>
    <p:sldId id="1127" r:id="rId9"/>
    <p:sldId id="1066" r:id="rId10"/>
    <p:sldId id="1037" r:id="rId11"/>
    <p:sldId id="1071" r:id="rId12"/>
    <p:sldId id="1072" r:id="rId13"/>
    <p:sldId id="1096" r:id="rId14"/>
    <p:sldId id="1129" r:id="rId15"/>
    <p:sldId id="1130" r:id="rId16"/>
    <p:sldId id="1131" r:id="rId17"/>
    <p:sldId id="927" r:id="rId18"/>
    <p:sldId id="929" r:id="rId19"/>
    <p:sldId id="1025" r:id="rId20"/>
    <p:sldId id="897" r:id="rId21"/>
    <p:sldId id="1117" r:id="rId22"/>
    <p:sldId id="1118" r:id="rId23"/>
    <p:sldId id="1120" r:id="rId24"/>
    <p:sldId id="1121" r:id="rId25"/>
    <p:sldId id="1123" r:id="rId26"/>
    <p:sldId id="1122" r:id="rId27"/>
    <p:sldId id="1124" r:id="rId28"/>
    <p:sldId id="1132" r:id="rId29"/>
    <p:sldId id="1133" r:id="rId30"/>
    <p:sldId id="1134" r:id="rId31"/>
    <p:sldId id="1125" r:id="rId32"/>
    <p:sldId id="1128" r:id="rId33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4728" autoAdjust="0"/>
  </p:normalViewPr>
  <p:slideViewPr>
    <p:cSldViewPr snapToObjects="1">
      <p:cViewPr varScale="1">
        <p:scale>
          <a:sx n="62" d="100"/>
          <a:sy n="62" d="100"/>
        </p:scale>
        <p:origin x="1104" y="72"/>
      </p:cViewPr>
      <p:guideLst>
        <p:guide orient="horz" pos="1518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11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undefined</a:t>
            </a:r>
            <a:r>
              <a:rPr lang="zh-CN" altLang="en-US" dirty="0"/>
              <a:t>和</a:t>
            </a:r>
            <a:r>
              <a:rPr lang="en-US" altLang="zh-CN" dirty="0"/>
              <a:t>null</a:t>
            </a:r>
            <a:r>
              <a:rPr lang="zh-CN" altLang="en-US" dirty="0"/>
              <a:t>转换为布尔值 都是</a:t>
            </a:r>
            <a:r>
              <a:rPr lang="en-US" altLang="zh-CN" dirty="0"/>
              <a:t>false</a:t>
            </a:r>
            <a:br>
              <a:rPr lang="en-US" altLang="zh-CN" dirty="0"/>
            </a:br>
            <a:r>
              <a:rPr lang="en-US" altLang="zh-CN" dirty="0">
                <a:sym typeface="+mn-ea"/>
              </a:rPr>
              <a:t>undefined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null</a:t>
            </a:r>
            <a:r>
              <a:rPr lang="zh-CN" dirty="0">
                <a:sym typeface="+mn-ea"/>
              </a:rPr>
              <a:t>无法转换为对象类型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unfefined 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没有值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（既不是原始值也不是对象）。访问未初始化的变量、缺失的参数，以及缺失的属性会返回这个。函数中没有任何返回值时也会返回</a:t>
            </a:r>
            <a:r>
              <a:rPr lang="en-US" altLang="zh-CN" dirty="0">
                <a:sym typeface="+mn-ea"/>
              </a:rPr>
              <a:t>undefined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没有对象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。在用到对象的时候他表示空值。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是原型链最顶端的元素，一切皆源于空。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unfefined 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没有值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（既不是原始值也不是对象）。访问未初始化的变量、缺失的参数，以及缺失的属性会返回这个。函数中没有任何返回值时也会返回</a:t>
            </a:r>
            <a:r>
              <a:rPr lang="en-US" altLang="zh-CN" dirty="0">
                <a:sym typeface="+mn-ea"/>
              </a:rPr>
              <a:t>undefined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没有对象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。在用到对象的时候他表示空值。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是原型链最顶端的元素，一切皆源于空。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生日蛋糕包装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1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33620" y="4071620"/>
            <a:ext cx="569087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---JS</a:t>
            </a:r>
            <a:r>
              <a:rPr lang="zh-CN" altLang="en-US" dirty="0">
                <a:latin typeface="+mj-ea"/>
                <a:ea typeface="+mj-ea"/>
              </a:rPr>
              <a:t>数据类型、值与类型转换</a:t>
            </a:r>
            <a:endParaRPr lang="en-US" altLang="zh-CN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833620" y="4838700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---Boolean</a:t>
            </a:r>
            <a:r>
              <a:rPr lang="zh-CN" altLang="en-US" dirty="0">
                <a:latin typeface="微软雅黑" panose="020B0503020204020204" pitchFamily="34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Number</a:t>
            </a:r>
            <a:r>
              <a:rPr lang="zh-CN" altLang="en-US" dirty="0">
                <a:latin typeface="微软雅黑" panose="020B0503020204020204" pitchFamily="34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String</a:t>
            </a:r>
            <a:r>
              <a:rPr lang="zh-CN" altLang="en-US" dirty="0">
                <a:latin typeface="+mj-ea"/>
                <a:ea typeface="+mj-ea"/>
                <a:sym typeface="+mn-ea"/>
              </a:rPr>
              <a:t>进阶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包装对象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数字、布尔、字符串等基本数据类型都有对应的包装对象类型，可以将其包装成对象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</a:rPr>
              <a:t>new Number(20)</a:t>
            </a:r>
            <a:r>
              <a:rPr lang="zh-CN" altLang="en-US" sz="2000" dirty="0">
                <a:solidFill>
                  <a:schemeClr val="tx1"/>
                </a:solidFill>
              </a:rPr>
              <a:t>； </a:t>
            </a:r>
            <a:r>
              <a:rPr lang="en-US" altLang="zh-CN" sz="2000" dirty="0">
                <a:solidFill>
                  <a:schemeClr val="tx1"/>
                </a:solidFill>
              </a:rPr>
              <a:t>new String('SomeStr');//</a:t>
            </a:r>
            <a:r>
              <a:rPr lang="zh-CN" altLang="en-US" sz="2000" dirty="0">
                <a:solidFill>
                  <a:schemeClr val="tx1"/>
                </a:solidFill>
              </a:rPr>
              <a:t>装箱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存储或读取基本类型（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字符串、数字、布尔）值的属性时，会创建临时包装对象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: console.log('Hello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World'.length);</a:t>
            </a:r>
            <a:b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基本类型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其属性不能被改变、添加或删除（原始值不可变性）</a:t>
            </a:r>
            <a:endParaRPr lang="en-US" altLang="zh-CN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临时对象在使用之后立即释放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str=”test”;</a:t>
            </a:r>
            <a:b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       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str.p = 4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；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设置临时对象属性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  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var t = str.p; //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临时对象已释放，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undefined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altLang="en-US" dirty="0" smtClean="0"/>
              <a:t>包装对象（参见《深入理解</a:t>
            </a:r>
            <a:r>
              <a:rPr lang="en-US" altLang="zh-CN" dirty="0" smtClean="0"/>
              <a:t>JS</a:t>
            </a:r>
            <a:r>
              <a:rPr lang="zh-CN" altLang="en-US" dirty="0" smtClean="0"/>
              <a:t>》</a:t>
            </a:r>
            <a:r>
              <a:rPr lang="en-US" altLang="zh-CN" dirty="0" smtClean="0"/>
              <a:t>8.4</a:t>
            </a:r>
            <a:r>
              <a:rPr lang="zh-CN" altLang="en-US" dirty="0" smtClean="0"/>
              <a:t>节）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5512435" y="1058545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的数据类型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不同类型的值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数据类型转换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其他类型转换为</a:t>
            </a:r>
            <a:r>
              <a:rPr lang="en-US" altLang="zh-CN" sz="3200" dirty="0">
                <a:solidFill>
                  <a:schemeClr val="tx1"/>
                </a:solidFill>
              </a:rPr>
              <a:t>Boolean</a:t>
            </a:r>
            <a:r>
              <a:rPr lang="zh-CN" altLang="en-US" sz="3200" dirty="0">
                <a:solidFill>
                  <a:schemeClr val="tx1"/>
                </a:solidFill>
              </a:rPr>
              <a:t>类型</a:t>
            </a: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转换方式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- Boolean</a:t>
            </a:r>
            <a:r>
              <a:rPr lang="zh-CN" altLang="en-US" sz="2400" dirty="0">
                <a:solidFill>
                  <a:schemeClr val="tx1"/>
                </a:solidFill>
              </a:rPr>
              <a:t>（）、</a:t>
            </a:r>
            <a:r>
              <a:rPr lang="en-US" altLang="zh-CN" sz="2400" dirty="0">
                <a:solidFill>
                  <a:schemeClr val="tx1"/>
                </a:solidFill>
              </a:rPr>
              <a:t>value</a:t>
            </a:r>
            <a:r>
              <a:rPr lang="zh-CN" altLang="en-US" sz="2400" dirty="0">
                <a:solidFill>
                  <a:schemeClr val="tx1"/>
                </a:solidFill>
              </a:rPr>
              <a:t>？</a:t>
            </a:r>
            <a:r>
              <a:rPr lang="en-US" altLang="zh-CN" sz="2400" dirty="0">
                <a:solidFill>
                  <a:schemeClr val="tx1"/>
                </a:solidFill>
              </a:rPr>
              <a:t>true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</a:rPr>
              <a:t>false</a:t>
            </a:r>
            <a:r>
              <a:rPr lang="zh-CN" altLang="en-US" sz="2400" dirty="0">
                <a:solidFill>
                  <a:schemeClr val="tx1"/>
                </a:solidFill>
              </a:rPr>
              <a:t>、！！</a:t>
            </a:r>
            <a:r>
              <a:rPr lang="en-US" altLang="zh-CN" sz="2400" dirty="0">
                <a:solidFill>
                  <a:schemeClr val="tx1"/>
                </a:solidFill>
              </a:rPr>
              <a:t>value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JavaScript</a:t>
            </a:r>
            <a:r>
              <a:rPr lang="zh-CN" altLang="en-US" dirty="0" smtClean="0">
                <a:sym typeface="+mn-ea"/>
              </a:rPr>
              <a:t>数据类型转换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4770" y="1583690"/>
            <a:ext cx="8298180" cy="2584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其他类型转换为</a:t>
            </a:r>
            <a:r>
              <a:rPr lang="en-US" altLang="zh-CN" sz="3200" dirty="0">
                <a:solidFill>
                  <a:schemeClr val="tx1"/>
                </a:solidFill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</a:rPr>
              <a:t>类型</a:t>
            </a: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转换方式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- Number</a:t>
            </a:r>
            <a:r>
              <a:rPr lang="zh-CN" altLang="en-US" sz="2400" dirty="0">
                <a:solidFill>
                  <a:schemeClr val="tx1"/>
                </a:solidFill>
              </a:rPr>
              <a:t>（）、</a:t>
            </a:r>
            <a:r>
              <a:rPr lang="en-US" altLang="zh-CN" sz="2400" dirty="0">
                <a:solidFill>
                  <a:schemeClr val="tx1"/>
                </a:solidFill>
              </a:rPr>
              <a:t>+value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parseFloat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parseInt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JavaScript</a:t>
            </a:r>
            <a:r>
              <a:rPr lang="zh-CN" altLang="en-US" dirty="0" smtClean="0">
                <a:sym typeface="+mn-ea"/>
              </a:rPr>
              <a:t>数据类型转换</a:t>
            </a:r>
            <a:endParaRPr lang="zh-CN" altLang="en-US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265" y="1500505"/>
            <a:ext cx="8248015" cy="3048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其他类型转换为</a:t>
            </a: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类型</a:t>
            </a: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转换方式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- String</a:t>
            </a:r>
            <a:r>
              <a:rPr lang="zh-CN" altLang="en-US" sz="2400" dirty="0">
                <a:solidFill>
                  <a:schemeClr val="tx1"/>
                </a:solidFill>
              </a:rPr>
              <a:t>（）、</a:t>
            </a:r>
            <a:r>
              <a:rPr lang="en-US" altLang="zh-CN" sz="2400" dirty="0">
                <a:solidFill>
                  <a:schemeClr val="tx1"/>
                </a:solidFill>
              </a:rPr>
              <a:t>‘’+value</a:t>
            </a:r>
            <a:r>
              <a:rPr lang="zh-CN" altLang="en-US" sz="2400" dirty="0">
                <a:solidFill>
                  <a:schemeClr val="tx1"/>
                </a:solidFill>
              </a:rPr>
              <a:t>、 </a:t>
            </a:r>
            <a:r>
              <a:rPr lang="en-US" altLang="zh-CN" sz="2400" dirty="0">
                <a:solidFill>
                  <a:schemeClr val="tx1"/>
                </a:solidFill>
              </a:rPr>
              <a:t>value.toString();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JavaScript</a:t>
            </a:r>
            <a:r>
              <a:rPr lang="zh-CN" altLang="en-US" dirty="0" smtClean="0">
                <a:sym typeface="+mn-ea"/>
              </a:rPr>
              <a:t>数据类型转换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265" y="1500505"/>
            <a:ext cx="8893810" cy="3002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5399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zh-CN" altLang="en-US" sz="3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数据类型转换</a:t>
            </a:r>
            <a:endParaRPr lang="zh-CN" altLang="en-US" dirty="0" smtClean="0"/>
          </a:p>
        </p:txBody>
      </p:sp>
      <p:pic>
        <p:nvPicPr>
          <p:cNvPr id="4" name="图片 3" descr=")%WXU9G[1PE7[W0V7LZCF_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922655"/>
            <a:ext cx="7137400" cy="5641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隐式类型转换</a:t>
            </a:r>
            <a:br>
              <a:rPr lang="zh-CN" altLang="en-US" sz="3200" dirty="0"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使用关系运算符时的转换（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&gt;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&lt;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、引用类型和基本类型比较时）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使用算数运算符时的转换（</a:t>
            </a:r>
            <a:r>
              <a:rPr lang="en-US" altLang="zh-CN" sz="2000" dirty="0" err="1" smtClean="0">
                <a:sym typeface="+mn-ea"/>
              </a:rPr>
              <a:t>'img'</a:t>
            </a:r>
            <a:r>
              <a:rPr lang="en-US" altLang="zh-CN" sz="2000" dirty="0" smtClean="0">
                <a:sym typeface="+mn-ea"/>
              </a:rPr>
              <a:t>+ </a:t>
            </a:r>
            <a:r>
              <a:rPr lang="en-US" altLang="zh-CN" sz="2000" dirty="0">
                <a:sym typeface="+mn-ea"/>
              </a:rPr>
              <a:t>3 </a:t>
            </a:r>
            <a:r>
              <a:rPr lang="en-US" altLang="zh-CN" sz="2000" dirty="0" smtClean="0">
                <a:sym typeface="+mn-ea"/>
              </a:rPr>
              <a:t>+ '</a:t>
            </a:r>
            <a:r>
              <a:rPr lang="en-US" altLang="zh-CN" sz="2000" dirty="0">
                <a:sym typeface="+mn-ea"/>
              </a:rPr>
              <a:t>.</a:t>
            </a:r>
            <a:r>
              <a:rPr lang="en-US" altLang="zh-CN" sz="2000" dirty="0" smtClean="0">
                <a:sym typeface="+mn-ea"/>
              </a:rPr>
              <a:t>jpg'</a:t>
            </a:r>
            <a:r>
              <a:rPr lang="en-US" altLang="zh-CN" sz="2000" dirty="0">
                <a:sym typeface="+mn-ea"/>
              </a:rPr>
              <a:t>;  “25”-0;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使用逻辑运算符时的转换（</a:t>
            </a:r>
            <a:r>
              <a:rPr lang="en-US" altLang="zh-CN" sz="2000" dirty="0">
                <a:sym typeface="+mn-ea"/>
              </a:rPr>
              <a:t>  !!0; 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执行流程语句时的转换（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if(obj){...}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显式类型转换（使代码更清晰）</a:t>
            </a:r>
            <a:br>
              <a:rPr lang="zh-CN" altLang="en-US" sz="3200" dirty="0"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Boolean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Object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数转为字符串（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toString()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toFixed()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、toPrecision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toExponential()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rgbClr val="FF0000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字符串转为数字（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parseInt()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parseFloat()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对象转换为原始值（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toString()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valueOf()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20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数据类型转换</a:t>
            </a:r>
            <a:endParaRPr lang="zh-CN" altLang="en-US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7985125" y="4244975"/>
            <a:ext cx="2995930" cy="4502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参见权威教程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50-54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页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41745" y="1045845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21575" y="3700145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/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/>
              <a:t>！</a:t>
            </a:r>
            <a:endParaRPr lang="zh-CN" altLang="zh-CN" sz="540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12520" y="923290"/>
            <a:ext cx="9366885" cy="473265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 类对象与内置对象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Object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</a:rPr>
              <a:t>Array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</a:rPr>
              <a:t>Date</a:t>
            </a:r>
            <a:r>
              <a:rPr lang="zh-CN" altLang="en-US" sz="2400" dirty="0" smtClean="0">
                <a:solidFill>
                  <a:schemeClr val="tx1"/>
                </a:solidFill>
              </a:rPr>
              <a:t>等（是对象？、是构造函数？、是类型？）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Math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</a:rPr>
              <a:t>JSON</a:t>
            </a:r>
            <a:r>
              <a:rPr lang="zh-CN" altLang="en-US" sz="2400" dirty="0" smtClean="0">
                <a:solidFill>
                  <a:schemeClr val="tx1"/>
                </a:solidFill>
              </a:rPr>
              <a:t>（是对象？、是构造函数？、是类型</a:t>
            </a:r>
            <a:r>
              <a:rPr lang="en-US" altLang="zh-CN" sz="2400" dirty="0" smtClean="0">
                <a:solidFill>
                  <a:schemeClr val="tx1"/>
                </a:solidFill>
              </a:rPr>
              <a:t>?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 console.log(typeof Boolean);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 console.log(</a:t>
            </a:r>
            <a:r>
              <a:rPr lang="en-US" altLang="zh-CN" sz="2400" dirty="0" smtClean="0">
                <a:solidFill>
                  <a:schemeClr val="tx1"/>
                </a:solidFill>
              </a:rPr>
              <a:t>typeof Number);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 console.log(</a:t>
            </a:r>
            <a:r>
              <a:rPr lang="en-US" altLang="zh-CN" sz="2400" dirty="0" smtClean="0">
                <a:solidFill>
                  <a:schemeClr val="tx1"/>
                </a:solidFill>
              </a:rPr>
              <a:t>typeof String);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思考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79340" y="4143375"/>
            <a:ext cx="68656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---Boolean</a:t>
            </a:r>
            <a:r>
              <a:rPr lang="zh-CN" altLang="en-US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Number</a:t>
            </a:r>
            <a:r>
              <a:rPr lang="zh-CN" altLang="en-US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String</a:t>
            </a:r>
            <a:r>
              <a:rPr lang="zh-CN" altLang="en-US" dirty="0">
                <a:latin typeface="+mj-ea"/>
                <a:ea typeface="+mj-ea"/>
                <a:sym typeface="+mn-ea"/>
              </a:rPr>
              <a:t>进阶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775200" y="4942205"/>
            <a:ext cx="67519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200">
                <a:solidFill>
                  <a:srgbClr val="FF0000"/>
                </a:solidFill>
              </a:rPr>
              <a:t>参见《深入理解</a:t>
            </a:r>
            <a:r>
              <a:rPr lang="en-US" altLang="zh-CN" sz="2200">
                <a:solidFill>
                  <a:srgbClr val="FF0000"/>
                </a:solidFill>
              </a:rPr>
              <a:t>JS</a:t>
            </a:r>
            <a:r>
              <a:rPr lang="zh-CN" altLang="en-US" sz="2200">
                <a:solidFill>
                  <a:srgbClr val="FF0000"/>
                </a:solidFill>
              </a:rPr>
              <a:t>》第</a:t>
            </a:r>
            <a:r>
              <a:rPr lang="en-US" altLang="zh-CN" sz="2200">
                <a:solidFill>
                  <a:srgbClr val="FF0000"/>
                </a:solidFill>
              </a:rPr>
              <a:t>10</a:t>
            </a:r>
            <a:r>
              <a:rPr lang="zh-CN" altLang="en-US" sz="2200">
                <a:solidFill>
                  <a:srgbClr val="FF0000"/>
                </a:solidFill>
              </a:rPr>
              <a:t>章、</a:t>
            </a:r>
            <a:r>
              <a:rPr lang="en-US" altLang="zh-CN" sz="2200">
                <a:solidFill>
                  <a:srgbClr val="FF0000"/>
                </a:solidFill>
              </a:rPr>
              <a:t>11</a:t>
            </a:r>
            <a:r>
              <a:rPr lang="zh-CN" altLang="en-US" sz="2200">
                <a:solidFill>
                  <a:srgbClr val="FF0000"/>
                </a:solidFill>
              </a:rPr>
              <a:t>章、</a:t>
            </a:r>
            <a:r>
              <a:rPr lang="en-US" altLang="zh-CN" sz="2200">
                <a:solidFill>
                  <a:srgbClr val="FF0000"/>
                </a:solidFill>
              </a:rPr>
              <a:t>12</a:t>
            </a:r>
            <a:r>
              <a:rPr lang="zh-CN" altLang="en-US" sz="2200">
                <a:solidFill>
                  <a:srgbClr val="FF0000"/>
                </a:solidFill>
              </a:rPr>
              <a:t>章</a:t>
            </a:r>
            <a:endParaRPr lang="zh-CN" altLang="en-US" sz="22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57734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---JS</a:t>
            </a:r>
            <a:r>
              <a:rPr lang="zh-CN" altLang="en-US" dirty="0">
                <a:latin typeface="+mj-ea"/>
                <a:ea typeface="+mj-ea"/>
                <a:sym typeface="+mn-ea"/>
              </a:rPr>
              <a:t>数据类型、值与类型转换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918710" y="4942205"/>
            <a:ext cx="67519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200">
                <a:solidFill>
                  <a:srgbClr val="FF0000"/>
                </a:solidFill>
              </a:rPr>
              <a:t>参见《深入理解</a:t>
            </a:r>
            <a:r>
              <a:rPr lang="en-US" altLang="zh-CN" sz="2200">
                <a:solidFill>
                  <a:srgbClr val="FF0000"/>
                </a:solidFill>
              </a:rPr>
              <a:t>JS</a:t>
            </a:r>
            <a:r>
              <a:rPr lang="zh-CN" altLang="en-US" sz="2200">
                <a:solidFill>
                  <a:srgbClr val="FF0000"/>
                </a:solidFill>
              </a:rPr>
              <a:t>》第</a:t>
            </a:r>
            <a:r>
              <a:rPr lang="en-US" altLang="zh-CN" sz="2200">
                <a:solidFill>
                  <a:srgbClr val="FF0000"/>
                </a:solidFill>
              </a:rPr>
              <a:t>8</a:t>
            </a:r>
            <a:r>
              <a:rPr lang="zh-CN" altLang="en-US" sz="2200">
                <a:solidFill>
                  <a:srgbClr val="FF0000"/>
                </a:solidFill>
              </a:rPr>
              <a:t>章、《</a:t>
            </a:r>
            <a:r>
              <a:rPr lang="en-US" altLang="zh-CN" sz="2200">
                <a:solidFill>
                  <a:srgbClr val="FF0000"/>
                </a:solidFill>
              </a:rPr>
              <a:t>JS</a:t>
            </a:r>
            <a:r>
              <a:rPr lang="zh-CN" altLang="en-US" sz="2200">
                <a:solidFill>
                  <a:srgbClr val="FF0000"/>
                </a:solidFill>
              </a:rPr>
              <a:t>权威指南》第</a:t>
            </a:r>
            <a:r>
              <a:rPr lang="en-US" altLang="zh-CN" sz="2200">
                <a:solidFill>
                  <a:srgbClr val="FF0000"/>
                </a:solidFill>
              </a:rPr>
              <a:t>3</a:t>
            </a:r>
            <a:r>
              <a:rPr lang="zh-CN" altLang="en-US" sz="2200">
                <a:solidFill>
                  <a:srgbClr val="FF0000"/>
                </a:solidFill>
              </a:rPr>
              <a:t>章</a:t>
            </a:r>
            <a:endParaRPr lang="zh-CN" altLang="en-US" sz="22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Boolean</a:t>
            </a:r>
            <a:endParaRPr lang="en-US" altLang="zh-CN" sz="28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Number</a:t>
            </a:r>
            <a:endParaRPr lang="en-US" altLang="zh-CN" sz="2800" b="1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String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所有对象都是真值</a:t>
            </a: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Boolean</a:t>
            </a:r>
            <a:r>
              <a:rPr lang="zh-CN" altLang="en-US" sz="3200" dirty="0">
                <a:solidFill>
                  <a:schemeClr val="tx1"/>
                </a:solidFill>
              </a:rPr>
              <a:t>函数的使用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- </a:t>
            </a:r>
            <a:r>
              <a:rPr lang="zh-CN" altLang="en-US" sz="2400" dirty="0">
                <a:solidFill>
                  <a:schemeClr val="tx1"/>
                </a:solidFill>
              </a:rPr>
              <a:t>类型转换、实例化布尔对象（原始值的包装对象）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Boolean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4770" y="1608455"/>
            <a:ext cx="4482465" cy="3179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Boolean</a:t>
            </a:r>
            <a:endParaRPr lang="en-US" altLang="zh-CN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Number</a:t>
            </a:r>
            <a:endParaRPr lang="en-US" altLang="zh-CN" sz="2800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String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构造器属性（静态属性）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Number.MAX_VALUE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Number.MIN_VALUE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Number.NaN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Number.NEGATIVE_INFINITY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Number.POSITIVE_INFINITY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原型方法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(Number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对象继承的方法）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Number.prototype.toFixed(...)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Number.prototype.toPrecision(...)</a:t>
            </a:r>
            <a:br>
              <a:rPr lang="en-US" altLang="zh-CN" sz="2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Number.prototype.toString(...)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Number.prototype.toExponential(...)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函数的使用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类型转换、实例化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对象（原始值的包装对象）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Number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9514840" y="2795270"/>
            <a:ext cx="24695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Boolean</a:t>
            </a:r>
            <a:endParaRPr lang="en-US" altLang="zh-CN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Number</a:t>
            </a:r>
            <a:endParaRPr lang="en-US" altLang="zh-CN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String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字符串比较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“B”&gt;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“A”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“B”&gt;“a”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“B”.localeCompare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“A”);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字符串拼接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合并：加号运算符（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+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+=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合并：拼接字符串数组（通过数组方法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push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join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函数的使用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类型转换、实例化字符串对象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7937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字符串构造器方法（静态方法）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String.fromCharCode(97,98,99);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String.fromCharCode.apply(null,[97,98,99]);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字符串原型方法（</a:t>
            </a: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对象继承的方法）之</a:t>
            </a:r>
            <a:r>
              <a:rPr lang="zh-CN" altLang="en-US" sz="3200" dirty="0">
                <a:solidFill>
                  <a:schemeClr val="accent3"/>
                </a:solidFill>
              </a:rPr>
              <a:t>提取字符串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String.prototype.charAt(pos);</a:t>
            </a:r>
            <a:br>
              <a:rPr lang="en-US" altLang="zh-CN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String.prototype.charCodeAt(pos);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String.prototype.slice(start,end?);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String.prototype.substr(start,length?)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String.prototype.substring(start,end?);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String.prototype.split(separator?,limit?);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6931660" y="3584575"/>
            <a:ext cx="24695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7937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字符串原型方法（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对象继承的方法）之</a:t>
            </a:r>
            <a:r>
              <a:rPr lang="zh-CN" altLang="en-US" sz="3200" dirty="0">
                <a:solidFill>
                  <a:schemeClr val="accent3"/>
                </a:solidFill>
                <a:sym typeface="+mn-ea"/>
              </a:rPr>
              <a:t>字符串变换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String.prototype.trim( 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String.prototype.concat(str1?,str2?);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String.prototype.toLowerCase( ); String.prototype.toLocaleLowerCase( 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String.prototype.toUpperCase( ); String.prototype.toLocaleUpperCase( );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字符串原型方法（</a:t>
            </a: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对象继承的方法）之</a:t>
            </a:r>
            <a:r>
              <a:rPr lang="zh-CN" altLang="en-US" sz="3200" dirty="0">
                <a:solidFill>
                  <a:schemeClr val="accent3"/>
                </a:solidFill>
              </a:rPr>
              <a:t>检索和比较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String.prototype.indexOf(searchingString,position?);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String.prototype.lastIndexOf(searchingString,position?);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String.prototype.localeCompare(other);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7379335" y="1767840"/>
            <a:ext cx="24695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demo15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82660" y="4621530"/>
            <a:ext cx="24695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demo16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7937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字符串原型方法（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对象继承的方法）之</a:t>
            </a:r>
            <a:r>
              <a:rPr lang="zh-CN" altLang="en-US" sz="3200" dirty="0">
                <a:solidFill>
                  <a:schemeClr val="accent3"/>
                </a:solidFill>
                <a:sym typeface="+mn-ea"/>
              </a:rPr>
              <a:t>可正则方法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String.prototype.search(regexp);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String.prototype.match(regexp);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String.prototype.replace(regexp); 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911590" y="1856740"/>
            <a:ext cx="24695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demo17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557339" y="3494088"/>
            <a:ext cx="7362825" cy="582612"/>
          </a:xfrm>
        </p:spPr>
        <p:txBody>
          <a:bodyPr anchor="b"/>
          <a:lstStyle/>
          <a:p>
            <a:pPr marL="167005" indent="-167005" algn="ctr" defTabSz="0"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</a:pPr>
            <a:r>
              <a:rPr kumimoji="0" lang="en-US" altLang="zh-CN" sz="5400" dirty="0" smtClean="0">
                <a:solidFill>
                  <a:srgbClr val="C00000"/>
                </a:solidFill>
                <a:cs typeface="+mn-cs"/>
              </a:rPr>
              <a:t>Thank You！</a:t>
            </a:r>
            <a:endParaRPr kumimoji="0" lang="en-US" altLang="zh-CN" sz="5400" dirty="0" smtClean="0">
              <a:solidFill>
                <a:srgbClr val="C00000"/>
              </a:solidFill>
              <a:cs typeface="+mn-cs"/>
            </a:endParaRPr>
          </a:p>
        </p:txBody>
      </p:sp>
      <p:pic>
        <p:nvPicPr>
          <p:cNvPr id="4915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的数据类型</a:t>
            </a:r>
            <a:endParaRPr lang="zh-CN" altLang="en-US" sz="28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不同类型的值</a:t>
            </a:r>
            <a:endParaRPr lang="zh-CN" altLang="en-US" sz="2800" b="1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数据类型转换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br>
              <a:rPr lang="en-US" altLang="zh-CN" sz="320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/>
              <a:t>作业</a:t>
            </a:r>
            <a:endParaRPr kumimoji="0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18286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JavaScript</a:t>
            </a:r>
            <a:r>
              <a:rPr lang="zh-CN" altLang="en-US" sz="3200" dirty="0">
                <a:solidFill>
                  <a:schemeClr val="tx1"/>
                </a:solidFill>
              </a:rPr>
              <a:t>（</a:t>
            </a:r>
            <a:r>
              <a:rPr lang="en-US" altLang="zh-CN" sz="3200" dirty="0">
                <a:solidFill>
                  <a:schemeClr val="tx1"/>
                </a:solidFill>
              </a:rPr>
              <a:t>ES5</a:t>
            </a:r>
            <a:r>
              <a:rPr lang="zh-CN" altLang="en-US" sz="3200" dirty="0">
                <a:solidFill>
                  <a:schemeClr val="tx1"/>
                </a:solidFill>
              </a:rPr>
              <a:t>）数据类型（</a:t>
            </a:r>
            <a:r>
              <a:rPr lang="en-US" altLang="zh-CN" sz="3200" dirty="0">
                <a:solidFill>
                  <a:schemeClr val="accent3"/>
                </a:solidFill>
              </a:rPr>
              <a:t>6</a:t>
            </a:r>
            <a:r>
              <a:rPr lang="zh-CN" altLang="en-US" sz="3200" dirty="0">
                <a:solidFill>
                  <a:schemeClr val="accent3"/>
                </a:solidFill>
              </a:rPr>
              <a:t>种</a:t>
            </a:r>
            <a:r>
              <a:rPr lang="zh-CN" altLang="en-US" sz="3200" dirty="0">
                <a:solidFill>
                  <a:schemeClr val="tx1"/>
                </a:solidFill>
              </a:rPr>
              <a:t>）及其划分（</a:t>
            </a:r>
            <a:r>
              <a:rPr lang="en-US" altLang="zh-CN" sz="3200" dirty="0">
                <a:solidFill>
                  <a:schemeClr val="accent3"/>
                </a:solidFill>
              </a:rPr>
              <a:t>2</a:t>
            </a:r>
            <a:r>
              <a:rPr lang="zh-CN" altLang="en-US" sz="3200" dirty="0">
                <a:solidFill>
                  <a:schemeClr val="accent3"/>
                </a:solidFill>
              </a:rPr>
              <a:t>类</a:t>
            </a:r>
            <a:r>
              <a:rPr lang="zh-CN" altLang="en-US" sz="3200" dirty="0">
                <a:solidFill>
                  <a:schemeClr val="tx1"/>
                </a:solidFill>
              </a:rPr>
              <a:t>）</a:t>
            </a:r>
            <a:br>
              <a:rPr lang="zh-CN" altLang="en-US" sz="3200" dirty="0"/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基本（原始）类型（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Number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String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Bool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Null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Undefined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引用（对象）类型（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Object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Function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等））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数据类型检测方法（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typeof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instanceof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zh-CN" altLang="en-US" dirty="0" smtClean="0"/>
              <a:t>数据类型（参考</a:t>
            </a:r>
            <a:r>
              <a:rPr lang="zh-CN" altLang="en-US" dirty="0" smtClean="0">
                <a:sym typeface="+mn-ea"/>
              </a:rPr>
              <a:t>《深入理解JS》</a:t>
            </a:r>
            <a:r>
              <a:rPr lang="en-US" altLang="zh-CN" dirty="0" smtClean="0">
                <a:sym typeface="+mn-ea"/>
              </a:rPr>
              <a:t>8.1</a:t>
            </a:r>
            <a:r>
              <a:rPr lang="zh-CN" altLang="en-US" dirty="0" smtClean="0">
                <a:sym typeface="+mn-ea"/>
              </a:rPr>
              <a:t>节）</a:t>
            </a:r>
            <a:endParaRPr lang="en-US" altLang="zh-CN" dirty="0" smtClean="0">
              <a:sym typeface="+mn-ea"/>
            </a:endParaRPr>
          </a:p>
        </p:txBody>
      </p:sp>
      <p:pic>
        <p:nvPicPr>
          <p:cNvPr id="6" name="图片 5" descr="C:\Users\qile\Desktop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36688" y="2410143"/>
            <a:ext cx="5897245" cy="29698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01760" y="560768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92675" y="6109335"/>
            <a:ext cx="6751955" cy="4502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>
                <a:solidFill>
                  <a:srgbClr val="FF0000"/>
                </a:solidFill>
              </a:rPr>
              <a:t>参考链接：http://www.jianshu.com/p/75057391ad51</a:t>
            </a:r>
            <a:endParaRPr lang="zh-CN" altLang="en-US" sz="22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41895" y="2455545"/>
            <a:ext cx="357124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latin typeface="+mn-ea"/>
                <a:ea typeface="+mn-ea"/>
                <a:sym typeface="+mn-ea"/>
              </a:rPr>
              <a:t>注意：定义为引用类型的变量，其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引用分配在栈区</a:t>
            </a:r>
            <a:r>
              <a:rPr lang="zh-CN" altLang="en-US" sz="2200">
                <a:latin typeface="+mn-ea"/>
                <a:ea typeface="+mn-ea"/>
                <a:sym typeface="+mn-ea"/>
              </a:rPr>
              <a:t>，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引用的对象分配在堆区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94275" y="4102735"/>
            <a:ext cx="240792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latin typeface="+mn-ea"/>
                <a:ea typeface="+mn-ea"/>
                <a:sym typeface="+mn-ea"/>
              </a:rPr>
              <a:t>注意：定义为基本类型的临时变量分配在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栈区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685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内存分配方式不同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堆区与栈区、存值与存地址、生命周期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dirty="0">
                <a:sym typeface="+mn-ea"/>
              </a:rPr>
              <a:t>基本类型与引用类型的区别</a:t>
            </a:r>
            <a:endParaRPr lang="zh-CN" altLang="en-US" dirty="0" smtClean="0"/>
          </a:p>
        </p:txBody>
      </p:sp>
      <p:pic>
        <p:nvPicPr>
          <p:cNvPr id="4" name="图片 3" descr="C:\Users\qile\Desktop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29385" y="2047558"/>
            <a:ext cx="5935980" cy="39325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22365" y="1617345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685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赋值时不同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赋值、赋地址、深拷贝与浅拷贝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判等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时的</a:t>
            </a:r>
            <a:r>
              <a:rPr sz="3200" dirty="0">
                <a:solidFill>
                  <a:schemeClr val="tx1"/>
                </a:solidFill>
                <a:sym typeface="+mn-ea"/>
              </a:rPr>
              <a:t>不同</a:t>
            </a:r>
            <a:br>
              <a:rPr lang="zh-CN" altLang="en-US" sz="2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cs typeface="+mn-ea"/>
                <a:sym typeface="+mn-ea"/>
              </a:rPr>
              <a:t>值类型是判断变量的值是否相等（值比较）</a:t>
            </a:r>
            <a:br>
              <a:rPr lang="zh-CN" altLang="en-US" sz="22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cs typeface="+mn-ea"/>
                <a:sym typeface="+mn-ea"/>
              </a:rPr>
              <a:t>引用类型是判断所指向的内存空间是否相同（引用比较）</a:t>
            </a:r>
            <a:endParaRPr lang="zh-CN" altLang="en-US" sz="22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函数参数传递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时的不同</a:t>
            </a:r>
            <a:br>
              <a:rPr lang="zh-CN" sz="3200" dirty="0"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值传递</a:t>
            </a:r>
            <a:br>
              <a:rPr lang="zh-CN" altLang="en-US" sz="2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引用传递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dirty="0">
                <a:sym typeface="+mn-ea"/>
              </a:rPr>
              <a:t>基本类型与引用类型的区别</a:t>
            </a:r>
            <a:endParaRPr lang="zh-CN" altLang="en-US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5821045" y="239903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85025" y="419227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69535" y="1089025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的数据类型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不同类型的值</a:t>
            </a:r>
            <a:endParaRPr lang="zh-CN" altLang="en-US" sz="2800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数据类型转换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</a:rPr>
              <a:t>类型的值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整数与浮点数</a:t>
            </a:r>
            <a:b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en-US" altLang="zh-CN" sz="2000" dirty="0">
                <a:solidFill>
                  <a:schemeClr val="accent3"/>
                </a:solidFill>
                <a:cs typeface="+mn-ea"/>
                <a:sym typeface="+mn-ea"/>
              </a:rPr>
              <a:t>NaN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chemeClr val="accent3"/>
                </a:solidFill>
                <a:cs typeface="+mn-ea"/>
                <a:sym typeface="+mn-ea"/>
              </a:rPr>
              <a:t>Infinity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chemeClr val="accent3"/>
                </a:solidFill>
                <a:cs typeface="+mn-ea"/>
                <a:sym typeface="+mn-ea"/>
              </a:rPr>
              <a:t>-Infinity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cs typeface="+mn-ea"/>
                <a:sym typeface="+mn-ea"/>
              </a:rPr>
              <a:t>+0</a:t>
            </a:r>
            <a:r>
              <a:rPr lang="zh-CN" altLang="en-US" sz="2000" dirty="0">
                <a:solidFill>
                  <a:srgbClr val="FF0000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cs typeface="+mn-ea"/>
                <a:sym typeface="+mn-ea"/>
              </a:rPr>
              <a:t>-0</a:t>
            </a:r>
            <a:endParaRPr lang="en-US" altLang="zh-CN" sz="2000" dirty="0">
              <a:solidFill>
                <a:srgbClr val="FF0000"/>
              </a:solidFill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类型的值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空字符、字符和字符串、转义字符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Boolean类型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的值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true、false</a:t>
            </a:r>
            <a:endParaRPr lang="en-US" altLang="zh-CN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Null与Undefined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-null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undefined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585960" cy="490220"/>
          </a:xfrm>
        </p:spPr>
        <p:txBody>
          <a:bodyPr/>
          <a:lstStyle/>
          <a:p>
            <a:r>
              <a:rPr lang="zh-CN" altLang="en-US" dirty="0" smtClean="0"/>
              <a:t>基本数据类型的值（原始值、参考教程</a:t>
            </a:r>
            <a:r>
              <a:rPr lang="en-US" altLang="zh-CN" dirty="0" smtClean="0"/>
              <a:t>8.2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8.3</a:t>
            </a:r>
            <a:r>
              <a:rPr lang="zh-CN" altLang="en-US" dirty="0" smtClean="0"/>
              <a:t>节）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6222365" y="102235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22695" y="261112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66815" y="451485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215245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简单对象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obj = {name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“Jack”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age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20};</a:t>
            </a:r>
            <a:endParaRPr lang="en-US" altLang="zh-CN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arr = </a:t>
            </a:r>
            <a:r>
              <a:rPr lang="en-US" sz="2000" dirty="0">
                <a:solidFill>
                  <a:schemeClr val="tx1"/>
                </a:solidFill>
                <a:cs typeface="+mn-ea"/>
                <a:sym typeface="+mn-ea"/>
              </a:rPr>
              <a:t>[1,2,true,“Hi”];</a:t>
            </a:r>
            <a:endParaRPr lang="en-US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函数对象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foo = function(x,y){...};//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函数也是对象（可执行的对象），也有属性和方法</a:t>
            </a:r>
            <a:endParaRPr lang="zh-CN" altLang="en-US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正则对象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sz="2000" dirty="0">
                <a:solidFill>
                  <a:schemeClr val="tx1"/>
                </a:solidFill>
                <a:cs typeface="+mn-ea"/>
                <a:sym typeface="+mn-ea"/>
              </a:rPr>
              <a:t>var reg = /^a+b+$/;</a:t>
            </a:r>
            <a:endParaRPr lang="en-US" sz="32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744585" cy="490220"/>
          </a:xfrm>
        </p:spPr>
        <p:txBody>
          <a:bodyPr/>
          <a:lstStyle/>
          <a:p>
            <a:r>
              <a:rPr lang="zh-CN" altLang="en-US" dirty="0" smtClean="0"/>
              <a:t>引用数据类型的值（对象、</a:t>
            </a:r>
            <a:r>
              <a:rPr lang="zh-CN" altLang="en-US" dirty="0" smtClean="0">
                <a:sym typeface="+mn-ea"/>
              </a:rPr>
              <a:t>参考教程</a:t>
            </a:r>
            <a:r>
              <a:rPr lang="en-US" altLang="zh-CN" dirty="0" smtClean="0">
                <a:sym typeface="+mn-ea"/>
              </a:rPr>
              <a:t>8.2</a:t>
            </a:r>
            <a:r>
              <a:rPr lang="zh-CN" altLang="en-US" dirty="0" smtClean="0">
                <a:sym typeface="+mn-ea"/>
              </a:rPr>
              <a:t>节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6123305" y="336677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3801</Words>
  <Application>WPS 演示</Application>
  <PresentationFormat>宽屏</PresentationFormat>
  <Paragraphs>275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PowerPoint 演示文稿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2918</cp:revision>
  <cp:lastPrinted>2411-12-30T00:00:00Z</cp:lastPrinted>
  <dcterms:created xsi:type="dcterms:W3CDTF">2003-05-12T10:17:00Z</dcterms:created>
  <dcterms:modified xsi:type="dcterms:W3CDTF">2017-09-12T06:20:20Z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