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1234" r:id="rId3"/>
    <p:sldId id="1235" r:id="rId4"/>
    <p:sldId id="1248" r:id="rId6"/>
    <p:sldId id="1254" r:id="rId7"/>
    <p:sldId id="1260" r:id="rId8"/>
    <p:sldId id="1252" r:id="rId9"/>
    <p:sldId id="1270" r:id="rId10"/>
    <p:sldId id="1271" r:id="rId11"/>
    <p:sldId id="1262" r:id="rId12"/>
    <p:sldId id="1261" r:id="rId13"/>
    <p:sldId id="1250" r:id="rId14"/>
    <p:sldId id="1272" r:id="rId15"/>
    <p:sldId id="1263" r:id="rId16"/>
    <p:sldId id="1251" r:id="rId17"/>
    <p:sldId id="1273" r:id="rId18"/>
    <p:sldId id="1269" r:id="rId19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8545" autoAdjust="0"/>
  </p:normalViewPr>
  <p:slideViewPr>
    <p:cSldViewPr snapToObjects="1">
      <p:cViewPr varScale="1">
        <p:scale>
          <a:sx n="102" d="100"/>
          <a:sy n="102" d="100"/>
        </p:scale>
        <p:origin x="-798" y="-96"/>
      </p:cViewPr>
      <p:guideLst>
        <p:guide orient="horz" pos="1572"/>
        <p:guide pos="1856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16"/>
        <p:guide pos="2113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---JS</a:t>
            </a:r>
            <a:r>
              <a:rPr>
                <a:latin typeface="+mj-ea"/>
                <a:ea typeface="+mj-ea"/>
              </a:rPr>
              <a:t>事件</a:t>
            </a:r>
            <a:r>
              <a:rPr lang="zh-CN">
                <a:latin typeface="+mj-ea"/>
                <a:ea typeface="+mj-ea"/>
              </a:rPr>
              <a:t>及事件流</a:t>
            </a:r>
            <a:endParaRPr lang="zh-CN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事件及事件对象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JS</a:t>
            </a:r>
            <a:r>
              <a:rPr lang="zh-CN" altLang="en-US" sz="2800" b="1"/>
              <a:t>事件响应</a:t>
            </a:r>
            <a:endParaRPr lang="zh-CN" altLang="en-US" sz="2800" b="1"/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rgbClr val="FF0000"/>
                </a:solidFill>
              </a:rPr>
              <a:t>事件流（冒泡、捕获）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什么是事件流（冒泡方式，捕获方式）</a:t>
            </a:r>
            <a:endParaRPr lang="zh-CN" sz="3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事件流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38975" y="6196330"/>
            <a:ext cx="43624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  <a:sym typeface="+mn-ea"/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index04.html 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和 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demo04.js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4" name="图片 3" descr="VOCN]RDVVH5)E`1OM7KH1V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3270" y="1533525"/>
            <a:ext cx="5497830" cy="49898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457950" y="1710690"/>
            <a:ext cx="4796155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>
                <a:solidFill>
                  <a:schemeClr val="tx1"/>
                </a:solidFill>
              </a:rPr>
              <a:t>事件流</a:t>
            </a:r>
            <a:r>
              <a:rPr sz="2000">
                <a:solidFill>
                  <a:schemeClr val="tx1"/>
                </a:solidFill>
              </a:rPr>
              <a:t>指从页面中接收事件的顺序</a:t>
            </a:r>
            <a:r>
              <a:rPr lang="zh-CN" sz="2000">
                <a:solidFill>
                  <a:schemeClr val="tx1"/>
                </a:solidFill>
              </a:rPr>
              <a:t>包括（</a:t>
            </a:r>
            <a:r>
              <a:rPr sz="2000">
                <a:solidFill>
                  <a:schemeClr val="accent3"/>
                </a:solidFill>
              </a:rPr>
              <a:t>冒泡流</a:t>
            </a:r>
            <a:r>
              <a:rPr sz="2000">
                <a:solidFill>
                  <a:schemeClr val="tx1"/>
                </a:solidFill>
              </a:rPr>
              <a:t>和</a:t>
            </a:r>
            <a:r>
              <a:rPr sz="2000">
                <a:solidFill>
                  <a:schemeClr val="accent3"/>
                </a:solidFill>
              </a:rPr>
              <a:t>捕获流</a:t>
            </a:r>
            <a:r>
              <a:rPr lang="zh-CN" sz="2000">
                <a:solidFill>
                  <a:schemeClr val="tx1"/>
                </a:solidFill>
              </a:rPr>
              <a:t>）</a:t>
            </a:r>
            <a:endParaRPr lang="zh-CN" sz="2000">
              <a:solidFill>
                <a:schemeClr val="tx1"/>
              </a:solidFill>
            </a:endParaRPr>
          </a:p>
          <a:p>
            <a:endParaRPr lang="zh-CN" sz="2000">
              <a:solidFill>
                <a:schemeClr val="tx1"/>
              </a:solidFill>
            </a:endParaRPr>
          </a:p>
          <a:p>
            <a:r>
              <a:rPr lang="zh-CN" altLang="en-US" sz="2000">
                <a:solidFill>
                  <a:schemeClr val="accent3"/>
                </a:solidFill>
                <a:sym typeface="+mn-ea"/>
              </a:rPr>
              <a:t>IE</a:t>
            </a:r>
            <a:r>
              <a:rPr lang="zh-CN" altLang="en-US" sz="2000">
                <a:sym typeface="+mn-ea"/>
              </a:rPr>
              <a:t> 提出的是冒泡流，而 </a:t>
            </a:r>
            <a:r>
              <a:rPr lang="zh-CN" altLang="en-US" sz="2000">
                <a:solidFill>
                  <a:schemeClr val="accent3"/>
                </a:solidFill>
                <a:sym typeface="+mn-ea"/>
              </a:rPr>
              <a:t>Netscape </a:t>
            </a:r>
            <a:r>
              <a:rPr lang="zh-CN" altLang="en-US" sz="2000">
                <a:sym typeface="+mn-ea"/>
              </a:rPr>
              <a:t>提出的是捕获流</a:t>
            </a:r>
            <a:endParaRPr lang="zh-CN" altLang="en-US" sz="2000">
              <a:solidFill>
                <a:schemeClr val="tx1"/>
              </a:solidFill>
            </a:endParaRPr>
          </a:p>
          <a:p>
            <a:endParaRPr lang="zh-CN" altLang="en-US" sz="2000">
              <a:solidFill>
                <a:schemeClr val="tx1"/>
              </a:solidFill>
            </a:endParaRPr>
          </a:p>
          <a:p>
            <a:r>
              <a:rPr lang="zh-CN" altLang="en-US" sz="2000">
                <a:solidFill>
                  <a:schemeClr val="tx1"/>
                </a:solidFill>
              </a:rPr>
              <a:t>当页面中发生某种事件（比如鼠标点击，鼠标滑过等）时，子元素和父元素都会接收到该事件，具体顺序是怎样的呢？冒泡和捕获则描述了两种不同的顺序 </a:t>
            </a:r>
            <a:endParaRPr lang="zh-CN" altLang="en-US" sz="2000">
              <a:solidFill>
                <a:schemeClr val="tx1"/>
              </a:solidFill>
            </a:endParaRPr>
          </a:p>
          <a:p>
            <a:endParaRPr lang="zh-CN" altLang="en-US" sz="2000">
              <a:solidFill>
                <a:schemeClr val="tx1"/>
              </a:solidFill>
            </a:endParaRPr>
          </a:p>
          <a:p>
            <a:r>
              <a:rPr lang="zh-CN" altLang="en-US" sz="2000">
                <a:solidFill>
                  <a:schemeClr val="tx1"/>
                </a:solidFill>
              </a:rPr>
              <a:t>冒泡：从最具体的节点到最不具体节点</a:t>
            </a:r>
            <a:endParaRPr lang="zh-CN" altLang="en-US" sz="2000">
              <a:solidFill>
                <a:schemeClr val="tx1"/>
              </a:solidFill>
            </a:endParaRPr>
          </a:p>
          <a:p>
            <a:r>
              <a:rPr lang="zh-CN" altLang="en-US" sz="2000">
                <a:solidFill>
                  <a:schemeClr val="tx1"/>
                </a:solidFill>
              </a:rPr>
              <a:t>捕获：从最不具体的节点到最具体节点</a:t>
            </a:r>
            <a:endParaRPr lang="zh-CN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再谈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DOM2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级事件响应（在不同阶段，对事件的响应）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事件流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862320" y="6052820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index05.html </a:t>
            </a:r>
            <a:r>
              <a:rPr lang="zh-CN" altLang="en-US" sz="2000">
                <a:solidFill>
                  <a:srgbClr val="FF0000"/>
                </a:solidFill>
              </a:rPr>
              <a:t>和 </a:t>
            </a:r>
            <a:r>
              <a:rPr lang="en-US" altLang="zh-CN" sz="2000">
                <a:solidFill>
                  <a:srgbClr val="FF0000"/>
                </a:solidFill>
              </a:rPr>
              <a:t>demo05.js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4" name="图片 3" descr="BHEO8E2MP5UPQRR[PFHQKW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1575" y="1753235"/>
            <a:ext cx="9159240" cy="4043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事件对象的属性及方法与事件流（查看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Event.prototype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事件对象的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target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属性、bubbles（表示该事件是否冒泡）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事件对象的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stopPropagation( 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方法（用于阻止事件冒泡）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事件流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575300" y="6124575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index06.html </a:t>
            </a:r>
            <a:r>
              <a:rPr lang="zh-CN" altLang="en-US" sz="2000">
                <a:solidFill>
                  <a:srgbClr val="FF0000"/>
                </a:solidFill>
              </a:rPr>
              <a:t>和 </a:t>
            </a:r>
            <a:r>
              <a:rPr lang="en-US" altLang="zh-CN" sz="2000">
                <a:solidFill>
                  <a:srgbClr val="FF0000"/>
                </a:solidFill>
              </a:rPr>
              <a:t>demo06.js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4" name="图片 3" descr="~53DH6JF0G$%K9NC(MSND}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1400" y="2663825"/>
            <a:ext cx="10109200" cy="31699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02300" y="4627245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tx1"/>
                </a:solidFill>
              </a:rPr>
              <a:t>stopPropagation </a:t>
            </a:r>
            <a:r>
              <a:rPr lang="zh-CN" altLang="en-US" sz="2000">
                <a:solidFill>
                  <a:schemeClr val="tx1"/>
                </a:solidFill>
              </a:rPr>
              <a:t>阻止事件冒泡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42280" y="4969510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chemeClr val="tx1"/>
                </a:solidFill>
              </a:rPr>
              <a:t>preventDefault </a:t>
            </a:r>
            <a:r>
              <a:rPr lang="zh-CN" altLang="en-US" sz="2000">
                <a:solidFill>
                  <a:schemeClr val="tx1"/>
                </a:solidFill>
              </a:rPr>
              <a:t>阻止默认响应</a:t>
            </a:r>
            <a:endParaRPr lang="zh-CN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事件对象兼容性问题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srcElement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属性 用于获取事件的目标对象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cancelBubble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属性 用于阻止事件冒泡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returnValue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属性 用于阻止事件的默认行为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解决事件对象兼容问题的方法（同解决事件响应的兼容问题）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事件参考链接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https://developer.mozilla.org/zh-CN/docs/Web/API/Event/Event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https://developer.mozilla.org/zh-CN/docs/Web/API/EventTarget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zh-CN" altLang="en-US" dirty="0"/>
              <a:t>补充：事件相关参考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查看慕课网上的视频（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1-3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章必看，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4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5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章选看）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https://www.imooc.com/learn/138</a:t>
            </a:r>
            <a:endParaRPr lang="en-US" altLang="zh-CN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安装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Node.js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（安装成功后，查看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Node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npm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的版本）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en-US" altLang="zh-CN" sz="24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zh-CN" altLang="en-US" dirty="0"/>
              <a:t>作业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事件及事件对象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JS</a:t>
            </a:r>
            <a:r>
              <a:rPr lang="zh-CN" altLang="en-US" sz="2800" b="1"/>
              <a:t>事件响应</a:t>
            </a:r>
            <a:endParaRPr lang="zh-CN" altLang="en-US" sz="2800" b="1"/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JS</a:t>
            </a:r>
            <a:r>
              <a:rPr lang="zh-CN" altLang="en-US" sz="2800" b="1"/>
              <a:t>事件流（冒泡、捕获）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什么是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JS</a:t>
            </a:r>
            <a:r>
              <a:rPr lang="zh-CN" sz="3200" dirty="0">
                <a:solidFill>
                  <a:schemeClr val="tx1"/>
                </a:solidFill>
                <a:sym typeface="+mn-ea"/>
              </a:rPr>
              <a:t>事件</a:t>
            </a:r>
            <a:br>
              <a:rPr lang="zh-CN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JS事件是浏览器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或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用户自身执行的某种动作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（包括前端中的事件、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Node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中的事件等）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前端事件主要包括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BOM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或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DOM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中发生的特定的交互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常见事件（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load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click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mouseover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keydown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keyup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等）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事件及事件对象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575300" y="6124575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index01.html </a:t>
            </a:r>
            <a:r>
              <a:rPr lang="zh-CN" altLang="en-US" sz="2000">
                <a:solidFill>
                  <a:srgbClr val="FF0000"/>
                </a:solidFill>
              </a:rPr>
              <a:t>和 </a:t>
            </a:r>
            <a:r>
              <a:rPr lang="en-US" altLang="zh-CN" sz="2000">
                <a:solidFill>
                  <a:srgbClr val="FF0000"/>
                </a:solidFill>
              </a:rPr>
              <a:t>demo01.js  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5" name="图片 4" descr="5JUE}NXAZ{L{AS6EV29_8[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7625" y="3174365"/>
            <a:ext cx="8361045" cy="2702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事件对象（包含事件中相应的信息）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当事件发生时会产生对应的事件对象（如：鼠标事件对象、键盘事件对象等）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事件对象（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Event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）包含对应事件的相关信息（如触发的元素、坐标信息、键值信息等）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理解事件对象的继承关系（例如：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Event--UIEvent--MouseEvent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事件及事件对象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575300" y="6124575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index02.html </a:t>
            </a:r>
            <a:r>
              <a:rPr lang="zh-CN" altLang="en-US" sz="2000">
                <a:solidFill>
                  <a:srgbClr val="FF0000"/>
                </a:solidFill>
              </a:rPr>
              <a:t>和 </a:t>
            </a:r>
            <a:r>
              <a:rPr lang="en-US" altLang="zh-CN" sz="2000">
                <a:solidFill>
                  <a:srgbClr val="FF0000"/>
                </a:solidFill>
              </a:rPr>
              <a:t>demo02.js  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4" name="图片 3" descr="Z)NTHRKZQ0A(8Y7M3M8[U}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6650" y="3027045"/>
            <a:ext cx="8326755" cy="30524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354185" y="2990215"/>
            <a:ext cx="22129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sym typeface="+mn-ea"/>
              </a:rPr>
              <a:t>除了默认的事件外，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用户也可自定义事件对象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409430" y="4337050"/>
            <a:ext cx="221297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sym typeface="+mn-ea"/>
              </a:rPr>
              <a:t>本节介绍基本的事件对象属性，与事件流相关的属性、方法参见事件流章节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事件及事件对象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JS</a:t>
            </a:r>
            <a:r>
              <a:rPr lang="zh-CN" altLang="en-US" sz="2800" b="1">
                <a:solidFill>
                  <a:srgbClr val="FF0000"/>
                </a:solidFill>
              </a:rPr>
              <a:t>事件响应处理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事件流（冒泡、捕获）</a:t>
            </a:r>
            <a:endParaRPr lang="zh-CN" altLang="en-US" sz="2800" b="1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事件响应处理方式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HTML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事件响应处理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DOM0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级事件响应处理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DOM2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级事件响应处理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事件响应处理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575300" y="6124575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index03.html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4765" y="3176270"/>
            <a:ext cx="7746365" cy="25920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事件响应方式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HTML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事件响应处理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DOM0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级事件响应处理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（比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HTML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事件响应处理的去耦合性要好很多）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DOM2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级事件响应处理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JS</a:t>
            </a:r>
            <a:r>
              <a:rPr lang="zh-CN" altLang="en-US" dirty="0">
                <a:sym typeface="+mn-ea"/>
              </a:rPr>
              <a:t>事件响应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575300" y="6124575"/>
            <a:ext cx="54438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index03.html </a:t>
            </a:r>
            <a:r>
              <a:rPr lang="zh-CN" altLang="en-US" sz="2000">
                <a:solidFill>
                  <a:srgbClr val="FF0000"/>
                </a:solidFill>
              </a:rPr>
              <a:t>和 </a:t>
            </a:r>
            <a:r>
              <a:rPr lang="en-US" altLang="zh-CN" sz="2000">
                <a:solidFill>
                  <a:srgbClr val="FF0000"/>
                </a:solidFill>
              </a:rPr>
              <a:t>demo03.js</a:t>
            </a:r>
            <a:r>
              <a:rPr lang="zh-CN" altLang="en-US" sz="2000">
                <a:solidFill>
                  <a:srgbClr val="FF0000"/>
                </a:solidFill>
              </a:rPr>
              <a:t>中的测试</a:t>
            </a:r>
            <a:r>
              <a:rPr lang="en-US" altLang="zh-CN" sz="2000">
                <a:solidFill>
                  <a:srgbClr val="FF0000"/>
                </a:solidFill>
              </a:rPr>
              <a:t>2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060" y="3053715"/>
            <a:ext cx="8275955" cy="29991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事件响应方式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HTML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事件响应处理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DOM0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级事响应件处理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>
                <a:solidFill>
                  <a:schemeClr val="accent3"/>
                </a:solidFill>
                <a:sym typeface="+mn-ea"/>
              </a:rPr>
              <a:t>DOM2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级事件响应处理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（比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DOM0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级事响应件处理更强，可以重复，支持自定义事件）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JS</a:t>
            </a:r>
            <a:r>
              <a:rPr lang="zh-CN" altLang="en-US" dirty="0">
                <a:sym typeface="+mn-ea"/>
              </a:rPr>
              <a:t>事件响应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575300" y="6052820"/>
            <a:ext cx="59321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index03.html </a:t>
            </a:r>
            <a:r>
              <a:rPr lang="zh-CN" altLang="en-US" sz="2000">
                <a:solidFill>
                  <a:srgbClr val="FF0000"/>
                </a:solidFill>
              </a:rPr>
              <a:t>和 </a:t>
            </a:r>
            <a:r>
              <a:rPr lang="en-US" altLang="zh-CN" sz="2000">
                <a:solidFill>
                  <a:srgbClr val="FF0000"/>
                </a:solidFill>
              </a:rPr>
              <a:t>demo03.js</a:t>
            </a:r>
            <a:r>
              <a:rPr lang="zh-CN" altLang="en-US" sz="2000">
                <a:solidFill>
                  <a:srgbClr val="FF0000"/>
                </a:solidFill>
              </a:rPr>
              <a:t>中的测试</a:t>
            </a:r>
            <a:r>
              <a:rPr lang="en-US" altLang="zh-CN" sz="2000">
                <a:solidFill>
                  <a:srgbClr val="FF0000"/>
                </a:solidFill>
              </a:rPr>
              <a:t>3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6185" y="2947670"/>
            <a:ext cx="9351645" cy="30340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事件响应的兼容性问题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老版本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IE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不支持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addEventListener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removeEventListener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老版本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IE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支持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attachEvent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detachEvent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一些更特殊的浏览器可能两者都不支持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JS</a:t>
            </a:r>
            <a:r>
              <a:rPr lang="zh-CN" altLang="en-US" dirty="0">
                <a:sym typeface="+mn-ea"/>
              </a:rPr>
              <a:t>事件响应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7120" y="3039110"/>
            <a:ext cx="8738235" cy="34772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15430" y="4978400"/>
            <a:ext cx="509397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>
                <a:solidFill>
                  <a:schemeClr val="tx1"/>
                </a:solidFill>
              </a:rPr>
              <a:t>解决去除事件监听兼容性问题，与解决添加事件监听兼容性问题的方法类似：</a:t>
            </a:r>
            <a:endParaRPr lang="zh-CN" altLang="en-US" sz="1800">
              <a:solidFill>
                <a:schemeClr val="tx1"/>
              </a:solidFill>
            </a:endParaRPr>
          </a:p>
          <a:p>
            <a:r>
              <a:rPr lang="zh-CN" altLang="en-US" sz="1800" dirty="0">
                <a:sym typeface="+mn-ea"/>
              </a:rPr>
              <a:t>写一个可写一个</a:t>
            </a:r>
            <a:r>
              <a:rPr lang="en-US" altLang="zh-CN" sz="1800" dirty="0">
                <a:sym typeface="+mn-ea"/>
              </a:rPr>
              <a:t>removeEvent</a:t>
            </a:r>
            <a:r>
              <a:rPr lang="zh-CN" altLang="en-US" sz="1800" dirty="0">
                <a:sym typeface="+mn-ea"/>
              </a:rPr>
              <a:t>函数</a:t>
            </a:r>
            <a:r>
              <a:rPr lang="zh-CN" altLang="en-US" sz="1800" dirty="0">
                <a:sym typeface="+mn-ea"/>
              </a:rPr>
              <a:t>，然后</a:t>
            </a:r>
            <a:br>
              <a:rPr lang="zh-CN" altLang="en-US" sz="1800" dirty="0">
                <a:sym typeface="+mn-ea"/>
              </a:rPr>
            </a:br>
            <a:r>
              <a:rPr lang="zh-CN" altLang="en-US" sz="1800" dirty="0">
                <a:sym typeface="+mn-ea"/>
              </a:rPr>
              <a:t>将</a:t>
            </a:r>
            <a:r>
              <a:rPr lang="en-US" altLang="zh-CN" sz="1800" dirty="0">
                <a:sym typeface="+mn-ea"/>
              </a:rPr>
              <a:t>addEventListener</a:t>
            </a:r>
            <a:r>
              <a:rPr lang="zh-CN" altLang="en-US" sz="1800" dirty="0">
                <a:sym typeface="+mn-ea"/>
              </a:rPr>
              <a:t>改为</a:t>
            </a:r>
            <a:r>
              <a:rPr lang="en-US" altLang="zh-CN" sz="1800" dirty="0">
                <a:sym typeface="+mn-ea"/>
              </a:rPr>
              <a:t>removeEventListener</a:t>
            </a:r>
            <a:endParaRPr lang="en-US" altLang="zh-CN" sz="1800" dirty="0">
              <a:sym typeface="+mn-ea"/>
            </a:endParaRPr>
          </a:p>
          <a:p>
            <a:r>
              <a:rPr lang="zh-CN" altLang="en-US" sz="1800" dirty="0">
                <a:sym typeface="+mn-ea"/>
              </a:rPr>
              <a:t>将</a:t>
            </a:r>
            <a:r>
              <a:rPr lang="en-US" altLang="zh-CN" sz="1800" dirty="0">
                <a:sym typeface="+mn-ea"/>
              </a:rPr>
              <a:t>attachEvent</a:t>
            </a:r>
            <a:r>
              <a:rPr lang="zh-CN" altLang="en-US" sz="1800" dirty="0">
                <a:sym typeface="+mn-ea"/>
              </a:rPr>
              <a:t>改为</a:t>
            </a:r>
            <a:r>
              <a:rPr lang="en-US" altLang="zh-CN" sz="1800" dirty="0">
                <a:sym typeface="+mn-ea"/>
              </a:rPr>
              <a:t>detachEvent</a:t>
            </a:r>
            <a:br>
              <a:rPr lang="zh-CN" altLang="en-US" sz="1800" dirty="0">
                <a:solidFill>
                  <a:srgbClr val="FF0000"/>
                </a:solidFill>
                <a:sym typeface="+mn-ea"/>
              </a:rPr>
            </a:b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思考：最后</a:t>
            </a: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else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里怎么改</a:t>
            </a:r>
            <a:endParaRPr lang="zh-CN" altLang="en-US" sz="1800" dirty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1879</Words>
  <Application>WPS 演示</Application>
  <PresentationFormat>自定义</PresentationFormat>
  <Paragraphs>128</Paragraphs>
  <Slides>16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Arial Unicode MS</vt:lpstr>
      <vt:lpstr>Office 主题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3136</cp:revision>
  <cp:lastPrinted>2411-12-30T00:00:00Z</cp:lastPrinted>
  <dcterms:created xsi:type="dcterms:W3CDTF">2003-05-12T10:17:00Z</dcterms:created>
  <dcterms:modified xsi:type="dcterms:W3CDTF">2018-05-24T02:17:38Z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