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0"/>
  </p:handoutMasterIdLst>
  <p:sldIdLst>
    <p:sldId id="773" r:id="rId3"/>
    <p:sldId id="1262" r:id="rId4"/>
    <p:sldId id="1263" r:id="rId5"/>
    <p:sldId id="1285" r:id="rId7"/>
    <p:sldId id="1308" r:id="rId8"/>
    <p:sldId id="1286" r:id="rId9"/>
    <p:sldId id="1309" r:id="rId10"/>
    <p:sldId id="1332" r:id="rId11"/>
    <p:sldId id="1335" r:id="rId12"/>
    <p:sldId id="1334" r:id="rId13"/>
    <p:sldId id="1336" r:id="rId14"/>
    <p:sldId id="1338" r:id="rId15"/>
    <p:sldId id="1339" r:id="rId16"/>
    <p:sldId id="1341" r:id="rId17"/>
    <p:sldId id="1337" r:id="rId18"/>
    <p:sldId id="1340" r:id="rId19"/>
    <p:sldId id="1264" r:id="rId20"/>
    <p:sldId id="1225" r:id="rId21"/>
    <p:sldId id="1226" r:id="rId22"/>
    <p:sldId id="1244" r:id="rId23"/>
    <p:sldId id="1362" r:id="rId24"/>
    <p:sldId id="1241" r:id="rId25"/>
    <p:sldId id="1242" r:id="rId26"/>
    <p:sldId id="1243" r:id="rId27"/>
    <p:sldId id="1227" r:id="rId28"/>
    <p:sldId id="1353" r:id="rId29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8545" autoAdjust="0"/>
  </p:normalViewPr>
  <p:slideViewPr>
    <p:cSldViewPr snapToObjects="1">
      <p:cViewPr varScale="1">
        <p:scale>
          <a:sx n="65" d="100"/>
          <a:sy n="65" d="100"/>
        </p:scale>
        <p:origin x="852" y="66"/>
      </p:cViewPr>
      <p:guideLst>
        <p:guide orient="horz" pos="1564"/>
        <p:guide pos="1857"/>
        <p:guide pos="750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16"/>
        <p:guide pos="2139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 eaLnBrk="0" hangingPunct="0"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D9AFD278-84AA-4CAA-9049-809825956FE0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30C94F-1E7C-47E3-9C60-176A530B03BF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43A45880-9E2A-43E4-955C-AEB11E14255E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/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365116" y="4700905"/>
            <a:ext cx="52863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/>
          </a:p>
          <a:p>
            <a:endParaRPr lang="en-US" altLang="zh-CN">
              <a:latin typeface="微软雅黑" panose="020B0503020204020204" pitchFamily="34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accent3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accent3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accent3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正则表达式对象的属性（源自RegExp.prototype）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global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ignore case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multiline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false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lastIndex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表示当前匹配内容的最后一个字符的下一个位置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sourse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正则表达式文本字符串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Demo7 </a:t>
            </a:r>
            <a:r>
              <a:rPr lang="zh-CN" altLang="en-US" sz="2000">
                <a:solidFill>
                  <a:srgbClr val="FF0000"/>
                </a:solidFill>
              </a:rPr>
              <a:t>正则表达式对象的属性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3827145"/>
            <a:ext cx="9199245" cy="1840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test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exec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），可获得详细信息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Demo8 </a:t>
            </a:r>
            <a:r>
              <a:rPr lang="zh-CN" altLang="en-US" sz="2000">
                <a:solidFill>
                  <a:srgbClr val="FF0000"/>
                </a:solidFill>
              </a:rPr>
              <a:t>正则表达式相关的原型方法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095" y="3584575"/>
            <a:ext cx="10098405" cy="2244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1601470"/>
            <a:ext cx="7637145" cy="1048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String.prototype.search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String.prototype.match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465" y="4191000"/>
            <a:ext cx="10396220" cy="12954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1645285"/>
            <a:ext cx="9843135" cy="131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4458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String.prototype.replace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字符串与正则相关的原型方法（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String.prototype.split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Demo9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3975735"/>
            <a:ext cx="6071870" cy="1786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25" y="1621155"/>
            <a:ext cx="9803130" cy="146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及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相关的正则方法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正则表达式应用案例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常用正则表达式</a:t>
            </a:r>
            <a:br>
              <a:rPr 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/\w+((-\w+)|(\.\w+))*\@[A-Za-z0-9]+((\.|-)[A-Za-z0-9]+)*\.[A-Za-z0-9]+/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（邮箱）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/^[A-Za-z0-9_-]+$/ （密码）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/((?:(?:25[0-5]|2[0-4]\d|[01]?\d?\d)\.){3}(?:25[0-5]|2[0-4]\d|[01]?\d?\d))/ 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地址）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/(.*)\.(rar|zip|7zip|tgz)$/ （压缩格式）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/(.*)\.(jpg|bmp|gif|ico|pcx|jpeg|tif|png|raw|tga)$/ （图片判断）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/^#[a-fA-F0-9]{6}$/ （颜色值）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/^[A-Za-z0-9_\-\u4e00-\u9fa5]+$/ （用户名）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/0?(13|14|15|18)[0-9]{9}/ （手机号）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/^[A-Za-z0-9_()（）\-\u4e00-\u9fa5]+$/ （公司名称）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集成开发环境中的应用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RegExp及String相关的正则方法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04815" y="5507990"/>
            <a:ext cx="56280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参考链接：</a:t>
            </a:r>
            <a:endParaRPr lang="zh-CN" sz="2000">
              <a:solidFill>
                <a:srgbClr val="FF0000"/>
              </a:solidFill>
            </a:endParaRPr>
          </a:p>
          <a:p>
            <a:r>
              <a:rPr sz="2000">
                <a:solidFill>
                  <a:srgbClr val="FF0000"/>
                </a:solidFill>
              </a:rPr>
              <a:t>http://www1.qdfuns.com/tools.php?mod=regex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9474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Demo10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字符串与正则相关的原型方法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</a:t>
            </a:r>
            <a:r>
              <a:rPr lang="en-US">
                <a:sym typeface="+mn-ea"/>
              </a:rPr>
              <a:t>Error</a:t>
            </a:r>
            <a:r>
              <a:rPr lang="zh-CN" altLang="en-US">
                <a:sym typeface="+mn-ea"/>
              </a:rPr>
              <a:t>及异常处理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异常处理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6" y="4143375"/>
            <a:ext cx="52863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---RegExp</a:t>
            </a:r>
            <a:r>
              <a:rPr lang="zh-CN" altLang="en-US">
                <a:sym typeface="+mn-ea"/>
              </a:rPr>
              <a:t>正则表达式</a:t>
            </a:r>
            <a:endParaRPr lang="zh-CN" altLang="en-US" dirty="0">
              <a:latin typeface="+mj-ea"/>
              <a:ea typeface="+mj-ea"/>
              <a:sym typeface="+mn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中异常处理概述及异常处理的语法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3921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Demo11 </a:t>
            </a:r>
            <a:r>
              <a:rPr lang="zh-CN" altLang="en-US" sz="2000">
                <a:solidFill>
                  <a:srgbClr val="FF0000"/>
                </a:solidFill>
              </a:rPr>
              <a:t>异常处理语法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1652270"/>
            <a:ext cx="6022340" cy="4344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9895" y="4657725"/>
            <a:ext cx="4561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无论是否捕获到异常，</a:t>
            </a:r>
            <a:r>
              <a:rPr lang="en-US" altLang="zh-CN" sz="2000">
                <a:solidFill>
                  <a:srgbClr val="FF0000"/>
                </a:solidFill>
              </a:rPr>
              <a:t>finally</a:t>
            </a:r>
            <a:r>
              <a:rPr lang="zh-CN" altLang="en-US" sz="2000">
                <a:solidFill>
                  <a:srgbClr val="FF0000"/>
                </a:solidFill>
              </a:rPr>
              <a:t>都会执行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中异常处理的案例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异常处理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52895" y="6037580"/>
            <a:ext cx="46062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LS</a:t>
            </a:r>
            <a:r>
              <a:rPr lang="zh-CN" altLang="en-US" sz="2000">
                <a:solidFill>
                  <a:srgbClr val="FF0000"/>
                </a:solidFill>
              </a:rPr>
              <a:t>中的</a:t>
            </a:r>
            <a:r>
              <a:rPr lang="en-US" altLang="zh-CN" sz="2000">
                <a:solidFill>
                  <a:srgbClr val="FF0000"/>
                </a:solidFill>
              </a:rPr>
              <a:t>Demo12 </a:t>
            </a:r>
            <a:r>
              <a:rPr lang="zh-CN" altLang="en-US" sz="2000">
                <a:solidFill>
                  <a:srgbClr val="FF0000"/>
                </a:solidFill>
              </a:rPr>
              <a:t>和 </a:t>
            </a:r>
            <a:r>
              <a:rPr lang="en-US" altLang="zh-CN" sz="2000">
                <a:solidFill>
                  <a:srgbClr val="FF0000"/>
                </a:solidFill>
              </a:rPr>
              <a:t>index.html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1557020"/>
            <a:ext cx="9592945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异常处理</a:t>
            </a:r>
            <a:endParaRPr lang="zh-CN" altLang="en-US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  <a:sym typeface="+mn-ea"/>
              </a:rPr>
              <a:t>Error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对象及其子对象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629265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中的错误概述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 JavaScript 引擎执行 JavaScript 代码时，会发生各种错误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可能是语法错误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、或是由于浏览器差异产生的错误、或是来自服务器或用户导致的错误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有些错误是可以控制和避免的，有些是不可控的（比如来自用户输入等第三方的操作）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中对错误的处理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优化代码避免可控错误，对不可控错误需要使用异常处理来进行处理，避免程序直接崩溃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当运行时错误产生时，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会抛出一个错误对象，可以对此对象进行捕获和处理</a:t>
            </a:r>
            <a:br>
              <a:rPr lang="en-US" altLang="zh-CN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也可以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通过Error的构造器new一个错误对象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，当检测到异常时或不满足逻辑时，手动抛出错误对象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所有错误对象的基础原型是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Error.prototype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，默认的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“Error”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message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属性为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“”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中的错误以及</a:t>
            </a:r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Demo13 JS</a:t>
            </a:r>
            <a:r>
              <a:rPr lang="zh-CN" altLang="en-US" sz="2000">
                <a:solidFill>
                  <a:srgbClr val="FF0000"/>
                </a:solidFill>
              </a:rPr>
              <a:t>中的错误及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对象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的子类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ReferenceError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RangeError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范围错误、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TypeError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类型错误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URIError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资源定位错误、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EvalError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eval( 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有关的错误、其他错误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accent3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Error</a:t>
            </a:r>
            <a:r>
              <a:rPr lang="zh-CN" altLang="en-US" dirty="0"/>
              <a:t>对象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575300" y="6196330"/>
            <a:ext cx="50330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Demo14 </a:t>
            </a:r>
            <a:r>
              <a:rPr lang="zh-CN" altLang="en-US" sz="2000">
                <a:solidFill>
                  <a:srgbClr val="FF0000"/>
                </a:solidFill>
              </a:rPr>
              <a:t>其他类</a:t>
            </a:r>
            <a:r>
              <a:rPr lang="en-US" altLang="zh-CN" sz="2000">
                <a:solidFill>
                  <a:srgbClr val="FF0000"/>
                </a:solidFill>
              </a:rPr>
              <a:t>Error</a:t>
            </a:r>
            <a:r>
              <a:rPr lang="zh-CN" altLang="en-US" sz="2000">
                <a:solidFill>
                  <a:srgbClr val="FF0000"/>
                </a:solidFill>
              </a:rPr>
              <a:t>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665" y="2602865"/>
            <a:ext cx="7894955" cy="322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602865"/>
            <a:ext cx="6508750" cy="3228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55" y="2602865"/>
            <a:ext cx="8776970" cy="306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47041" y="3068835"/>
            <a:ext cx="709791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CN" sz="5400" dirty="0"/>
              <a:t>Thank </a:t>
            </a:r>
            <a:r>
              <a:rPr kumimoji="0" lang="en-US" altLang="zh-CN" sz="5400" dirty="0">
                <a:solidFill>
                  <a:srgbClr val="FF0000"/>
                </a:solidFill>
              </a:rPr>
              <a:t>You</a:t>
            </a:r>
            <a:r>
              <a:rPr kumimoji="0" lang="zh-CN" altLang="en-US" sz="5400" dirty="0"/>
              <a:t>！</a:t>
            </a:r>
            <a:endParaRPr kumimoji="0" lang="zh-CN" altLang="zh-CN" sz="5400" dirty="0"/>
          </a:p>
        </p:txBody>
      </p:sp>
      <p:pic>
        <p:nvPicPr>
          <p:cNvPr id="3891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98613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sz="3200" dirty="0">
                <a:solidFill>
                  <a:schemeClr val="tx1"/>
                </a:solidFill>
                <a:sym typeface="+mn-ea"/>
              </a:rPr>
              <a:t>阅读《深入理解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》第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19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章 正则表达式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正则表达式简介及正则对象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ym typeface="+mn-ea"/>
              </a:rPr>
              <a:t>RegExp</a:t>
            </a:r>
            <a:r>
              <a:rPr lang="zh-CN" altLang="en-US" sz="2800" b="1">
                <a:sym typeface="+mn-ea"/>
              </a:rPr>
              <a:t>及</a:t>
            </a:r>
            <a:r>
              <a:rPr lang="en-US" altLang="zh-CN" sz="2800" b="1">
                <a:sym typeface="+mn-ea"/>
              </a:rPr>
              <a:t>String</a:t>
            </a:r>
            <a:r>
              <a:rPr lang="zh-CN" altLang="en-US" sz="2800" b="1">
                <a:sym typeface="+mn-ea"/>
              </a:rPr>
              <a:t>相关的正则方法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sym typeface="+mn-ea"/>
              </a:rPr>
              <a:t>正则表达式应用案例</a:t>
            </a:r>
            <a:endParaRPr lang="en-US" altLang="zh-CN" sz="28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zh-CN" altLang="en-US" sz="3200" dirty="0" smtClean="0">
                <a:solidFill>
                  <a:srgbClr val="C00000"/>
                </a:solidFill>
                <a:cs typeface="+mn-cs"/>
                <a:sym typeface="+mn-ea"/>
              </a:rPr>
              <a:t>内容提纲</a:t>
            </a: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977646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什么是正则表达式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正则表达式是对字符串和特殊字符操作的一种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逻辑公式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，是对字符串执行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模式匹配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的工具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- 正则表达式通常被用来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检索、替换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那些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符合某个模式(规则)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的文本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中正则表达式是一个描述字符模式的</a:t>
            </a:r>
            <a:r>
              <a:rPr lang="zh-CN" altLang="en-US" sz="1800" dirty="0">
                <a:solidFill>
                  <a:schemeClr val="accent3"/>
                </a:solidFill>
                <a:sym typeface="+mn-ea"/>
              </a:rPr>
              <a:t>对象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，可以通过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字面量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RegExp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构造器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来生成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egular </a:t>
            </a:r>
            <a:r>
              <a:rPr lang="en-US" altLang="zh-CN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720" y="2844800"/>
            <a:ext cx="8999855" cy="3003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Demo1 </a:t>
            </a:r>
            <a:r>
              <a:rPr lang="zh-CN" altLang="en-US" sz="2000">
                <a:solidFill>
                  <a:srgbClr val="FF0000"/>
                </a:solidFill>
              </a:rPr>
              <a:t>创建</a:t>
            </a:r>
            <a:r>
              <a:rPr lang="en-US" altLang="zh-CN" sz="2000">
                <a:solidFill>
                  <a:srgbClr val="FF0000"/>
                </a:solidFill>
              </a:rPr>
              <a:t>JS</a:t>
            </a:r>
            <a:r>
              <a:rPr lang="zh-CN" altLang="en-US" sz="2000">
                <a:solidFill>
                  <a:srgbClr val="FF0000"/>
                </a:solidFill>
              </a:rPr>
              <a:t>正则表达式对象的两种方式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120775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正则的语法概述和修饰符（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全局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,i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忽略大小写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,m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包含换行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3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用正则对象来匹配字符串，也可以调用字符串方法来匹配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9197975" cy="49022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正则表达式（regular expression）简介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618615"/>
            <a:ext cx="7218045" cy="1403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Demo2 </a:t>
            </a:r>
            <a:r>
              <a:rPr lang="zh-CN" altLang="en-US" sz="2000">
                <a:solidFill>
                  <a:srgbClr val="FF0000"/>
                </a:solidFill>
              </a:rPr>
              <a:t>正则的语法和修饰符 正则测试方法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20" y="4606925"/>
            <a:ext cx="6708140" cy="15132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99480" y="2623185"/>
            <a:ext cx="5490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chemeClr val="tx1"/>
                </a:solidFill>
                <a:sym typeface="+mn-ea"/>
              </a:rPr>
              <a:t>正则表达式在线分析工具</a:t>
            </a:r>
            <a:r>
              <a:rPr lang="zh-CN" sz="2000">
                <a:solidFill>
                  <a:srgbClr val="FF0000"/>
                </a:solidFill>
                <a:sym typeface="+mn-ea"/>
              </a:rPr>
              <a:t> </a:t>
            </a:r>
            <a:r>
              <a:rPr sz="2000">
                <a:solidFill>
                  <a:srgbClr val="FF0000"/>
                </a:solidFill>
                <a:sym typeface="+mn-ea"/>
              </a:rPr>
              <a:t>https://regexper.com/</a:t>
            </a:r>
            <a:endParaRPr lang="en-US" altLang="zh-CN" sz="200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3878580"/>
            <a:ext cx="8068310" cy="615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06560" y="398653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方式一 字符串方法</a:t>
            </a:r>
            <a:endParaRPr lang="zh-CN" sz="200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41970" y="5261610"/>
            <a:ext cx="2564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solidFill>
                  <a:srgbClr val="FF0000"/>
                </a:solidFill>
              </a:rPr>
              <a:t>方式二 正则对象方法</a:t>
            </a:r>
            <a:endParaRPr 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正则表达式的元字符 及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相关字符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元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 3  5 a b c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</a:t>
            </a:r>
            <a:br>
              <a:rPr 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转义字符：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\v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\0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\cX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\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相关的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定义特殊字符：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\D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\W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\B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（注意大小写的含义）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正则对象相关字符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9490" y="2853690"/>
            <a:ext cx="10182860" cy="2667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27735" y="5634990"/>
            <a:ext cx="10553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tx1"/>
                </a:solidFill>
              </a:rPr>
              <a:t>https://developer.mozilla.org/zh-CN/docs/Web/JavaScript/Guide/Regular_Expressions#note</a:t>
            </a:r>
            <a:endParaRPr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Demo3 </a:t>
            </a:r>
            <a:r>
              <a:rPr lang="zh-CN" altLang="en-US" sz="2000">
                <a:solidFill>
                  <a:srgbClr val="FF0000"/>
                </a:solidFill>
              </a:rPr>
              <a:t>特殊字符实例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847070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一 （字符类）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中的任意一个字符，可以配合范围符号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[a-c3-9]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[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代表字符类取反，如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[^abc]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代表非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abc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中的任意一个字符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- 代表范围，如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[a-z]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[a-z0-9A-Z]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一个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代表一个除了回车和换行符之外的所有字符 等效于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[^\r\n]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（注意与</a:t>
            </a:r>
            <a:r>
              <a:rPr lang="en-US" altLang="zh-CN" sz="2000" dirty="0">
                <a:solidFill>
                  <a:schemeClr val="accent3"/>
                </a:solidFill>
                <a:sym typeface="+mn-ea"/>
              </a:rPr>
              <a:t>*</a:t>
            </a:r>
            <a:r>
              <a:rPr lang="zh-CN" altLang="en-US" sz="2000" dirty="0">
                <a:solidFill>
                  <a:schemeClr val="accent3"/>
                </a:solidFill>
                <a:sym typeface="+mn-ea"/>
              </a:rPr>
              <a:t>的区别和含义）</a:t>
            </a:r>
            <a:endParaRPr lang="zh-CN" altLang="en-US" sz="2000" dirty="0">
              <a:solidFill>
                <a:schemeClr val="accent3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二 （边界相关）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边界字符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 $ \b \B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（注意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^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代表的意义与在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中代表的意义不同）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正则表达式特殊字符 三 （量词） </a:t>
            </a: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？出现0次或1次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（最多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 +出现1次或多次（至少1次）   *出现0次或多次（任意次）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{n} 出现n次       {n,m} 出现n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m次      {n,}出现至少n次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076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Demo4 Part1</a:t>
            </a:r>
            <a:r>
              <a:rPr lang="zh-CN" altLang="en-US" sz="2000">
                <a:solidFill>
                  <a:srgbClr val="FF0000"/>
                </a:solidFill>
              </a:rPr>
              <a:t>到</a:t>
            </a:r>
            <a:r>
              <a:rPr lang="en-US" altLang="zh-CN" sz="2000">
                <a:solidFill>
                  <a:srgbClr val="FF0000"/>
                </a:solidFill>
              </a:rPr>
              <a:t>Part3 </a:t>
            </a:r>
            <a:r>
              <a:rPr lang="zh-CN" altLang="en-US" sz="2000">
                <a:solidFill>
                  <a:srgbClr val="FF0000"/>
                </a:solidFill>
              </a:rPr>
              <a:t>字符类 边界相关 量词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正则表达式贪婪模式与非贪婪模式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“12345678”.replace(/\d{3,6}/,'X');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返回多少？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默认为贪婪模式（即尽可能多的匹配），在量词后加？可设置为非贪婪模式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思考：匹配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Name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连续出现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次的正则，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/Name{3}/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，这样可以么？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使用小括号来进行分组 ，如：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/(Name){3}/g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、分组中的或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|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Demo5 </a:t>
            </a:r>
            <a:r>
              <a:rPr lang="zh-CN" altLang="en-US" sz="2000">
                <a:solidFill>
                  <a:srgbClr val="FF0000"/>
                </a:solidFill>
              </a:rPr>
              <a:t>贪婪模式与非贪婪模式 正则的分组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4596765"/>
            <a:ext cx="2341880" cy="10521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015" y="4482465"/>
            <a:ext cx="3012440" cy="12382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77895" y="4888230"/>
            <a:ext cx="215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/abcdef|ghijk/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45905" y="4902835"/>
            <a:ext cx="2367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/abc(def|ghi)jk/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927735" y="783590"/>
            <a:ext cx="10254615" cy="526923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反向引用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思考：如何将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2017-10-23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转成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10/23/2017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正则表达式的分组的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忽略分组</a:t>
            </a:r>
            <a:br>
              <a:rPr lang="zh-CN" altLang="en-US" sz="3200" dirty="0">
                <a:solidFill>
                  <a:schemeClr val="accent3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在分组内加上？：即可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br>
              <a:rPr lang="en-US" altLang="zh-CN" sz="3200" dirty="0">
                <a:solidFill>
                  <a:schemeClr val="tx1"/>
                </a:solidFill>
                <a:sym typeface="+mn-ea"/>
              </a:rPr>
            </a:b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altLang="zh-CN" sz="18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正则表达式定义及作用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29505" y="6124575"/>
            <a:ext cx="62528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参见实例</a:t>
            </a:r>
            <a:r>
              <a:rPr lang="en-US" altLang="zh-CN" sz="2000">
                <a:solidFill>
                  <a:srgbClr val="FF0000"/>
                </a:solidFill>
              </a:rPr>
              <a:t>Demo6 </a:t>
            </a:r>
            <a:r>
              <a:rPr lang="zh-CN" altLang="en-US" sz="2000">
                <a:solidFill>
                  <a:srgbClr val="FF0000"/>
                </a:solidFill>
              </a:rPr>
              <a:t>正则的分组的反向引用 和 忽略分组 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2088515"/>
            <a:ext cx="9512935" cy="82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4263390"/>
            <a:ext cx="9516745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3331</Words>
  <Application>WPS 演示</Application>
  <PresentationFormat>宽屏</PresentationFormat>
  <Paragraphs>197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Arial Unicode MS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3087</cp:revision>
  <cp:lastPrinted>2411-12-30T00:00:00Z</cp:lastPrinted>
  <dcterms:created xsi:type="dcterms:W3CDTF">2003-05-12T10:17:00Z</dcterms:created>
  <dcterms:modified xsi:type="dcterms:W3CDTF">2017-10-24T14:41:43Z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