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1226" r:id="rId3"/>
    <p:sldId id="1227" r:id="rId4"/>
    <p:sldId id="1231" r:id="rId6"/>
    <p:sldId id="1237" r:id="rId7"/>
    <p:sldId id="1238" r:id="rId8"/>
    <p:sldId id="1243" r:id="rId9"/>
    <p:sldId id="1239" r:id="rId10"/>
    <p:sldId id="1240" r:id="rId11"/>
    <p:sldId id="1229" r:id="rId12"/>
    <p:sldId id="1228" r:id="rId13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88545" autoAdjust="0"/>
  </p:normalViewPr>
  <p:slideViewPr>
    <p:cSldViewPr snapToObjects="1">
      <p:cViewPr varScale="1">
        <p:scale>
          <a:sx n="102" d="100"/>
          <a:sy n="102" d="100"/>
        </p:scale>
        <p:origin x="-798" y="-96"/>
      </p:cViewPr>
      <p:guideLst>
        <p:guide orient="horz" pos="1530"/>
        <p:guide pos="1856"/>
        <p:guide pos="751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16"/>
        <p:guide pos="2141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---JSON</a:t>
            </a:r>
            <a:r>
              <a:rPr lang="zh-CN" altLang="en-US">
                <a:latin typeface="+mj-ea"/>
                <a:ea typeface="+mj-ea"/>
                <a:sym typeface="+mn-ea"/>
              </a:rPr>
              <a:t>对象</a:t>
            </a:r>
            <a:endParaRPr lang="zh-CN" altLang="en-US" dirty="0">
              <a:latin typeface="微软雅黑" panose="020B0503020204020204" pitchFamily="34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JSON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简介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JSON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对象方法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JSON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案例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sz="3200" dirty="0">
                <a:solidFill>
                  <a:schemeClr val="tx1"/>
                </a:solidFill>
                <a:sym typeface="+mn-ea"/>
              </a:rPr>
              <a:t>JSON(JavaScript Object Notation, JS 对象标记) </a:t>
            </a:r>
            <a:br>
              <a:rPr sz="3200" dirty="0">
                <a:solidFill>
                  <a:schemeClr val="tx1"/>
                </a:solidFill>
                <a:sym typeface="+mn-ea"/>
              </a:rPr>
            </a:br>
            <a:r>
              <a:rPr lang="en-US" sz="2000" dirty="0">
                <a:solidFill>
                  <a:schemeClr val="tx1"/>
                </a:solidFill>
                <a:sym typeface="+mn-ea"/>
              </a:rPr>
              <a:t>- </a:t>
            </a:r>
            <a:r>
              <a:rPr sz="2000" dirty="0">
                <a:solidFill>
                  <a:schemeClr val="tx1"/>
                </a:solidFill>
                <a:sym typeface="+mn-ea"/>
              </a:rPr>
              <a:t>JSON是一种轻量级的</a:t>
            </a:r>
            <a:r>
              <a:rPr sz="2000" dirty="0">
                <a:solidFill>
                  <a:srgbClr val="FF0000"/>
                </a:solidFill>
                <a:sym typeface="+mn-ea"/>
              </a:rPr>
              <a:t>数据交换格式</a:t>
            </a:r>
            <a:r>
              <a:rPr lang="zh-CN" sz="2000" dirty="0">
                <a:solidFill>
                  <a:schemeClr val="tx1"/>
                </a:solidFill>
                <a:sym typeface="+mn-ea"/>
              </a:rPr>
              <a:t>（其他数据格式，如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XML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等，也可作为数据的载体）</a:t>
            </a:r>
            <a:br>
              <a:rPr 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JSON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的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使用完全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独立于编程语言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的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文本格式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来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存储和传输数据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简洁和清晰的层次结构使得 JSON 成为理想的数据交换格式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易于读写和解析，并可有效地提升网络传输效率（轻量）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JSON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与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对象的关系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JS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中一切都是对象（如何理解这句话），任何支持的类型都可以通过对象来表示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JSON 是 </a:t>
            </a:r>
            <a:r>
              <a:rPr lang="en-US" altLang="zh-CN" sz="2000" dirty="0">
                <a:solidFill>
                  <a:schemeClr val="accent3"/>
                </a:solidFill>
                <a:sym typeface="+mn-ea"/>
              </a:rPr>
              <a:t>JS 对象的字符串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形式的</a:t>
            </a:r>
            <a:r>
              <a:rPr lang="en-US" altLang="zh-CN" sz="2000" dirty="0">
                <a:solidFill>
                  <a:schemeClr val="accent3"/>
                </a:solidFill>
                <a:sym typeface="+mn-ea"/>
              </a:rPr>
              <a:t>表示法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，使用文本表示 JS 对象的信息，本质是一个字符串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JSON</a:t>
            </a:r>
            <a:r>
              <a:rPr lang="zh-CN" altLang="en-US" dirty="0"/>
              <a:t>简介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575300" y="6196330"/>
            <a:ext cx="5033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Demo02 JSON</a:t>
            </a:r>
            <a:r>
              <a:rPr lang="zh-CN" altLang="en-US" sz="2000">
                <a:solidFill>
                  <a:srgbClr val="FF0000"/>
                </a:solidFill>
              </a:rPr>
              <a:t>简介</a:t>
            </a:r>
            <a:r>
              <a:rPr lang="en-US" altLang="zh-CN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9515" y="5220335"/>
            <a:ext cx="10733405" cy="6299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JSON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简介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JSON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对象方法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JSON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案例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sz="3200" dirty="0">
                <a:solidFill>
                  <a:schemeClr val="tx1"/>
                </a:solidFill>
                <a:sym typeface="+mn-ea"/>
              </a:rPr>
              <a:t>JSON</a:t>
            </a:r>
            <a:r>
              <a:rPr lang="en-US" sz="3200" dirty="0">
                <a:solidFill>
                  <a:schemeClr val="tx1"/>
                </a:solidFill>
                <a:sym typeface="+mn-ea"/>
              </a:rPr>
              <a:t>.stringify(value,replacer?,space?)</a:t>
            </a:r>
            <a:br>
              <a:rPr sz="3200" dirty="0">
                <a:solidFill>
                  <a:schemeClr val="tx1"/>
                </a:solidFill>
                <a:sym typeface="+mn-ea"/>
              </a:rPr>
            </a:br>
            <a:endParaRPr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JSON.parse(text,reviver?)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JSON</a:t>
            </a:r>
            <a:r>
              <a:rPr lang="zh-CN" altLang="en-US" dirty="0"/>
              <a:t>对象方法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575300" y="6196330"/>
            <a:ext cx="5033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Demo3 JSON</a:t>
            </a:r>
            <a:r>
              <a:rPr lang="zh-CN" altLang="en-US" sz="2000">
                <a:solidFill>
                  <a:srgbClr val="FF0000"/>
                </a:solidFill>
              </a:rPr>
              <a:t>对象方法</a:t>
            </a:r>
            <a:r>
              <a:rPr lang="en-US" altLang="zh-CN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2685" y="1713865"/>
            <a:ext cx="9244965" cy="14706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685" y="4126230"/>
            <a:ext cx="10454640" cy="1355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sz="3200" dirty="0">
                <a:solidFill>
                  <a:schemeClr val="tx1"/>
                </a:solidFill>
                <a:sym typeface="+mn-ea"/>
              </a:rPr>
              <a:t>JSON</a:t>
            </a:r>
            <a:r>
              <a:rPr lang="en-US" sz="3200" dirty="0">
                <a:solidFill>
                  <a:schemeClr val="tx1"/>
                </a:solidFill>
                <a:sym typeface="+mn-ea"/>
              </a:rPr>
              <a:t>.stringify(value,replacer?,space?)</a:t>
            </a:r>
            <a:br>
              <a:rPr sz="3200" dirty="0">
                <a:solidFill>
                  <a:schemeClr val="tx1"/>
                </a:solidFill>
                <a:sym typeface="+mn-ea"/>
              </a:rPr>
            </a:br>
            <a:endParaRPr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JSON.parse(text,reviver?)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JSON</a:t>
            </a:r>
            <a:r>
              <a:rPr lang="zh-CN" altLang="en-US" dirty="0"/>
              <a:t>对象方法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575300" y="6196330"/>
            <a:ext cx="5033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Demo3 JSON</a:t>
            </a:r>
            <a:r>
              <a:rPr lang="zh-CN" altLang="en-US" sz="2000">
                <a:solidFill>
                  <a:srgbClr val="FF0000"/>
                </a:solidFill>
              </a:rPr>
              <a:t>对象方法</a:t>
            </a:r>
            <a:r>
              <a:rPr lang="en-US" altLang="zh-CN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2685" y="1713865"/>
            <a:ext cx="9244965" cy="14706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685" y="4126230"/>
            <a:ext cx="10454640" cy="1355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JSON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简介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JSON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对象方法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JSON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案例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sz="3200" dirty="0">
                <a:solidFill>
                  <a:schemeClr val="tx1"/>
                </a:solidFill>
                <a:sym typeface="+mn-ea"/>
              </a:rPr>
              <a:t>JSON</a:t>
            </a:r>
            <a:r>
              <a:rPr lang="zh-CN" sz="3200" dirty="0">
                <a:solidFill>
                  <a:schemeClr val="tx1"/>
                </a:solidFill>
                <a:sym typeface="+mn-ea"/>
              </a:rPr>
              <a:t>案例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-</a:t>
            </a:r>
            <a:r>
              <a:rPr lang="zh-CN" sz="3200" dirty="0">
                <a:solidFill>
                  <a:schemeClr val="tx1"/>
                </a:solidFill>
                <a:sym typeface="+mn-ea"/>
              </a:rPr>
              <a:t>前后端之间的数据传输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JSON</a:t>
            </a:r>
            <a:r>
              <a:rPr lang="zh-CN" altLang="en-US" dirty="0"/>
              <a:t>案例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9705" y="1704975"/>
            <a:ext cx="8281670" cy="40405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705" y="1561465"/>
            <a:ext cx="9669145" cy="49047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850380" y="6323330"/>
            <a:ext cx="5033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</a:t>
            </a:r>
            <a:r>
              <a:rPr lang="en-US" sz="2000">
                <a:solidFill>
                  <a:srgbClr val="FF0000"/>
                </a:solidFill>
              </a:rPr>
              <a:t>NodeJsonTest</a:t>
            </a:r>
            <a:r>
              <a:rPr lang="zh-CN" altLang="en-US" sz="2000">
                <a:solidFill>
                  <a:srgbClr val="FF0000"/>
                </a:solidFill>
              </a:rPr>
              <a:t>实例</a:t>
            </a:r>
            <a:r>
              <a:rPr lang="en-US" altLang="zh-CN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endParaRPr lang="en-US" altLang="zh-CN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复习本章内容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查看深入理解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JavaScript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中的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JSON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章节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3200" dirty="0">
              <a:solidFill>
                <a:schemeClr val="accent3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672</Words>
  <Application>WPS 演示</Application>
  <PresentationFormat>自定义</PresentationFormat>
  <Paragraphs>64</Paragraphs>
  <Slides>10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Arial Unicode MS</vt:lpstr>
      <vt:lpstr>Office 主题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2964</cp:revision>
  <cp:lastPrinted>2411-12-30T00:00:00Z</cp:lastPrinted>
  <dcterms:created xsi:type="dcterms:W3CDTF">2003-05-12T10:17:00Z</dcterms:created>
  <dcterms:modified xsi:type="dcterms:W3CDTF">2018-05-16T00:50:45Z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