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1263" r:id="rId3"/>
    <p:sldId id="1264" r:id="rId4"/>
    <p:sldId id="1265" r:id="rId5"/>
    <p:sldId id="1326" r:id="rId6"/>
    <p:sldId id="1327" r:id="rId8"/>
    <p:sldId id="1328" r:id="rId9"/>
    <p:sldId id="1329" r:id="rId10"/>
    <p:sldId id="1330" r:id="rId11"/>
    <p:sldId id="1331" r:id="rId12"/>
    <p:sldId id="1332" r:id="rId13"/>
    <p:sldId id="1354" r:id="rId14"/>
    <p:sldId id="1266" r:id="rId15"/>
    <p:sldId id="773" r:id="rId16"/>
    <p:sldId id="1199" r:id="rId17"/>
    <p:sldId id="1288" r:id="rId18"/>
    <p:sldId id="1289" r:id="rId19"/>
    <p:sldId id="1229" r:id="rId20"/>
    <p:sldId id="1216" r:id="rId21"/>
    <p:sldId id="1221" r:id="rId22"/>
    <p:sldId id="1222" r:id="rId23"/>
    <p:sldId id="1286" r:id="rId24"/>
    <p:sldId id="1225" r:id="rId25"/>
    <p:sldId id="1226" r:id="rId26"/>
    <p:sldId id="1287" r:id="rId27"/>
    <p:sldId id="1104" r:id="rId28"/>
    <p:sldId id="1258" r:id="rId29"/>
    <p:sldId id="1259" r:id="rId30"/>
    <p:sldId id="1260" r:id="rId31"/>
    <p:sldId id="1261" r:id="rId32"/>
    <p:sldId id="1253" r:id="rId33"/>
    <p:sldId id="1254" r:id="rId34"/>
    <p:sldId id="1262" r:id="rId35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30"/>
        <p:guide pos="1857"/>
        <p:guide pos="75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72"/>
        <p:guide pos="2164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14185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en-US" sz="4800" b="1" dirty="0">
              <a:sym typeface="+mn-ea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377055" y="3497580"/>
            <a:ext cx="738441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对内置对象的扩展</a:t>
            </a:r>
            <a:endParaRPr lang="en-US" alt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377056" y="4071620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对函数的扩展</a:t>
            </a:r>
            <a:endParaRPr lang="en-US" altLang="zh-CN"/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384040" y="4650105"/>
            <a:ext cx="66725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新增数据类型和数据结构</a:t>
            </a:r>
            <a:endParaRPr lang="zh-CN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7365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属性的简洁表示法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ES6允许在对象之中，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直接写入变量和函数，作为对象的属性和方法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只写属性名不写属性值时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属性值等于属性名所代表的变量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简洁的对象表示法，使得创建对象和返回对象更为简洁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Object</a:t>
            </a:r>
            <a:r>
              <a:rPr kumimoji="0" lang="zh-CN" altLang="en-US" dirty="0">
                <a:sym typeface="+mn-ea"/>
              </a:rPr>
              <a:t>的扩展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5728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Part1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Object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270" y="3001010"/>
            <a:ext cx="7566660" cy="2943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7365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ES6允许字面量定义对象时，用表达式作为对象的属性名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en-US" altLang="zh-CN" sz="2400" dirty="0" smtClean="0">
                <a:solidFill>
                  <a:schemeClr val="tx1"/>
                </a:solidFill>
                <a:sym typeface="+mn-ea"/>
              </a:rPr>
            </a:br>
            <a:br>
              <a:rPr kumimoji="0" lang="en-US" altLang="zh-CN" sz="2400" dirty="0" smtClean="0">
                <a:solidFill>
                  <a:schemeClr val="tx1"/>
                </a:solidFill>
                <a:sym typeface="+mn-ea"/>
              </a:rPr>
            </a:br>
            <a:br>
              <a:rPr kumimoji="0" lang="en-US" altLang="zh-CN" sz="2400" dirty="0" smtClean="0">
                <a:solidFill>
                  <a:schemeClr val="tx1"/>
                </a:solidFill>
                <a:sym typeface="+mn-ea"/>
              </a:rPr>
            </a:br>
            <a:endParaRPr kumimoji="0" lang="en-US" altLang="zh-CN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Object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新增的静态方法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Object.is(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Object.assign( )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Object.setPrototypeOf(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Object.getPrototypeOf( )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Object.values(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Object.entries( )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Object</a:t>
            </a:r>
            <a:r>
              <a:rPr kumimoji="0" lang="zh-CN" altLang="en-US" dirty="0">
                <a:sym typeface="+mn-ea"/>
              </a:rPr>
              <a:t>的扩展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24145" y="6137275"/>
            <a:ext cx="6109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Part2 Part3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Object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9520" y="1783080"/>
            <a:ext cx="6809105" cy="21183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62520" y="1989455"/>
            <a:ext cx="30918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200">
                <a:solidFill>
                  <a:srgbClr val="FF0000"/>
                </a:solidFill>
                <a:latin typeface="+mn-ea"/>
                <a:ea typeface="+mn-ea"/>
              </a:rPr>
              <a:t>属性名表达式与简洁表示法，不能同时使用</a:t>
            </a:r>
            <a:endParaRPr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Have a </a:t>
            </a:r>
            <a:r>
              <a:rPr kumimoji="0" lang="en-US" altLang="zh-CN" sz="5400" dirty="0">
                <a:solidFill>
                  <a:srgbClr val="FF0000"/>
                </a:solidFill>
              </a:rPr>
              <a:t>Break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>
                <a:sym typeface="+mn-ea"/>
              </a:rPr>
              <a:t>ES6</a:t>
            </a:r>
            <a:r>
              <a:rPr lang="zh-CN">
                <a:sym typeface="+mn-ea"/>
              </a:rPr>
              <a:t>对函数的扩展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ES6 </a:t>
            </a:r>
            <a:r>
              <a:rPr lang="zh-CN" altLang="en-US" sz="2800" b="1">
                <a:solidFill>
                  <a:srgbClr val="FF0000"/>
                </a:solidFill>
              </a:rPr>
              <a:t>新增的箭头函数</a:t>
            </a:r>
            <a:endParaRPr lang="en-US" altLang="zh-CN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对函数参数默认值的扩展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</a:t>
            </a:r>
            <a:r>
              <a:rPr lang="zh-CN" altLang="en-US" sz="2800" b="1"/>
              <a:t>中的</a:t>
            </a:r>
            <a:r>
              <a:rPr lang="en-US" altLang="zh-CN" sz="2800" b="1"/>
              <a:t>Rest</a:t>
            </a:r>
            <a:r>
              <a:rPr lang="zh-CN" altLang="en-US" sz="2800" b="1"/>
              <a:t>与</a:t>
            </a:r>
            <a:r>
              <a:rPr lang="en-US" altLang="zh-CN" sz="2800" b="1"/>
              <a:t>Spread</a:t>
            </a:r>
            <a:r>
              <a:rPr lang="zh-CN" altLang="en-US" sz="2800" b="1">
                <a:sym typeface="+mn-ea"/>
              </a:rPr>
              <a:t>操作符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4324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ES6中提供了新的语法规则来描述函数（箭头函数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=&gt;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箭头函数语法简单地描述为：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参数</a:t>
            </a:r>
            <a:r>
              <a:rPr kumimoji="0" lang="en-US" altLang="zh-CN" sz="2000" dirty="0" smtClean="0">
                <a:solidFill>
                  <a:srgbClr val="FF0000"/>
                </a:solidFill>
              </a:rPr>
              <a:t> =&gt; 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函数体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或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 （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参数）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 =&gt; { 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函数体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 }</a:t>
            </a:r>
            <a:b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优点：可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减少冗余的代码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（如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function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关键字等）节省空间，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避免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指向错误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如果箭头函数不需要参数或需要多个参数，就使用一个圆括号代表参数部分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12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2"/>
                </a:solidFill>
                <a:sym typeface="+mn-ea"/>
              </a:rPr>
              <a:t>// ES5 的写法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var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max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= 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function (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a,b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) {</a:t>
            </a:r>
            <a:b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      return 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a&gt;b?a:b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;</a:t>
            </a:r>
            <a:b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}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;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2"/>
                </a:solidFill>
                <a:sym typeface="+mn-ea"/>
              </a:rPr>
              <a:t>// ES6 的写法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var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max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= 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(a,b)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 =&gt; 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a&gt;b?a:b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;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新增的箭头函数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065520"/>
            <a:ext cx="42049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箭头函数实例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87437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箭头函数需注意的几个点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函数内的 this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是与函数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定义时所在的对象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绑定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，而不是使用时所在的对象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（避免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缺陷）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大括号被解释为代码块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，所以如果箭头函数直接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返回一个对象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需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在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对象外面加上括号</a:t>
            </a:r>
            <a:br>
              <a:rPr kumimoji="0" lang="zh-CN" altLang="en-US" sz="12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新增的箭头函数</a:t>
            </a:r>
            <a:endParaRPr kumimoji="0" lang="zh-CN" altLang="en-US" dirty="0">
              <a:sym typeface="+mn-ea"/>
            </a:endParaRPr>
          </a:p>
        </p:txBody>
      </p:sp>
      <p:pic>
        <p:nvPicPr>
          <p:cNvPr id="3" name="图片 2" descr="C:\Users\qile\Desktop\捕获1.PNG捕获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14755" y="2368550"/>
            <a:ext cx="7371715" cy="3652520"/>
          </a:xfrm>
          <a:prstGeom prst="rect">
            <a:avLst/>
          </a:prstGeom>
        </p:spPr>
      </p:pic>
      <p:pic>
        <p:nvPicPr>
          <p:cNvPr id="5" name="图片 4" descr="C:\Users\qile\Desktop\捕获2.PNG捕获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31265" y="2368550"/>
            <a:ext cx="9312910" cy="3652520"/>
          </a:xfrm>
          <a:prstGeom prst="rect">
            <a:avLst/>
          </a:prstGeom>
        </p:spPr>
      </p:pic>
      <p:pic>
        <p:nvPicPr>
          <p:cNvPr id="6" name="图片 5" descr="C:\Users\qile\Desktop\捕获3.PNG捕获3"/>
          <p:cNvPicPr>
            <a:picLocks noChangeAspect="1"/>
          </p:cNvPicPr>
          <p:nvPr/>
        </p:nvPicPr>
        <p:blipFill>
          <a:blip r:embed="rId3"/>
          <a:srcRect r="6075"/>
          <a:stretch>
            <a:fillRect/>
          </a:stretch>
        </p:blipFill>
        <p:spPr>
          <a:xfrm>
            <a:off x="1234440" y="2368550"/>
            <a:ext cx="10671175" cy="36525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53805" y="5755005"/>
            <a:ext cx="30714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箭头函数注意的几个点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新增的箭头函数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对函数参数默认值的扩展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</a:t>
            </a:r>
            <a:r>
              <a:rPr lang="zh-CN" altLang="en-US" sz="2800" b="1"/>
              <a:t>中的</a:t>
            </a:r>
            <a:r>
              <a:rPr lang="en-US" altLang="zh-CN" sz="2800" b="1"/>
              <a:t>Rest</a:t>
            </a:r>
            <a:r>
              <a:rPr lang="zh-CN" altLang="en-US" sz="2800" b="1"/>
              <a:t>与</a:t>
            </a:r>
            <a:r>
              <a:rPr lang="en-US" altLang="zh-CN" sz="2800" b="1"/>
              <a:t>Spread</a:t>
            </a:r>
            <a:r>
              <a:rPr lang="zh-CN" altLang="en-US" sz="2800" b="1">
                <a:sym typeface="+mn-ea"/>
              </a:rPr>
              <a:t>操作符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93470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中不能直接为函数的参数指定默认值，需通过 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|| 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来实现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ES5 函数参数默认值的实现方法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7013" b="33916"/>
          <a:stretch>
            <a:fillRect/>
          </a:stretch>
        </p:blipFill>
        <p:spPr>
          <a:xfrm>
            <a:off x="1162685" y="1807210"/>
            <a:ext cx="6556375" cy="3343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36535" y="1945640"/>
            <a:ext cx="34245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</a:rPr>
              <a:t>案例中：未传实参的话，形参初始为</a:t>
            </a:r>
            <a:r>
              <a:rPr lang="en-US" altLang="zh-CN" sz="2000">
                <a:solidFill>
                  <a:schemeClr val="tx1"/>
                </a:solidFill>
              </a:rPr>
              <a:t>undefined</a:t>
            </a:r>
            <a:r>
              <a:rPr lang="zh-CN" altLang="en-US" sz="2000">
                <a:solidFill>
                  <a:schemeClr val="tx1"/>
                </a:solidFill>
              </a:rPr>
              <a:t>，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  <a:sym typeface="+mn-ea"/>
              </a:rPr>
              <a:t>undefined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转为布尔类型为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false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，根据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||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短路原则直接返回右操作数，相当于给参数指定了默认值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90090" y="5293995"/>
            <a:ext cx="801370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3"/>
                </a:solidFill>
              </a:rPr>
              <a:t>问题：思考</a:t>
            </a:r>
            <a:r>
              <a:rPr lang="en-US" altLang="zh-CN">
                <a:solidFill>
                  <a:schemeClr val="accent3"/>
                </a:solidFill>
              </a:rPr>
              <a:t>sum(1,0,0)</a:t>
            </a:r>
            <a:r>
              <a:rPr lang="zh-CN" altLang="en-US">
                <a:solidFill>
                  <a:schemeClr val="accent3"/>
                </a:solidFill>
              </a:rPr>
              <a:t>返回多少？</a:t>
            </a:r>
            <a:r>
              <a:rPr lang="en-US" altLang="zh-CN">
                <a:solidFill>
                  <a:schemeClr val="accent3"/>
                </a:solidFill>
              </a:rPr>
              <a:t>1</a:t>
            </a:r>
            <a:r>
              <a:rPr lang="zh-CN" altLang="en-US">
                <a:solidFill>
                  <a:schemeClr val="accent3"/>
                </a:solidFill>
              </a:rPr>
              <a:t>还是</a:t>
            </a:r>
            <a:r>
              <a:rPr lang="en-US" altLang="zh-CN">
                <a:solidFill>
                  <a:schemeClr val="accent3"/>
                </a:solidFill>
              </a:rPr>
              <a:t>10</a:t>
            </a:r>
            <a:endParaRPr lang="en-US" altLang="zh-CN">
              <a:solidFill>
                <a:schemeClr val="accent3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065520"/>
            <a:ext cx="63836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ES5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实现参数的默认值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7466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</a:rPr>
              <a:t>ES6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允许为函数的参数设置默认值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直接写在参数定义的后面，比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更加直观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不会出现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ES5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中实参转换为布尔类型的问题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对函数参数默认值的扩展</a:t>
            </a:r>
            <a:endParaRPr kumimoji="0"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9995" y="2608580"/>
            <a:ext cx="6461760" cy="31813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05145" y="6065520"/>
            <a:ext cx="63690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ES6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实现参数的默认值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3995420" y="4143375"/>
            <a:ext cx="73126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</a:t>
            </a:r>
            <a:r>
              <a:rPr>
                <a:sym typeface="+mn-ea"/>
              </a:rPr>
              <a:t>ES6</a:t>
            </a:r>
            <a:r>
              <a:rPr lang="zh-CN">
                <a:sym typeface="+mn-ea"/>
              </a:rPr>
              <a:t>对内置对象的扩展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7466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</a:rPr>
              <a:t>ES6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函数的参数默认值注意事项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带默认值的</a:t>
            </a:r>
            <a:r>
              <a:rPr kumimoji="0" lang="zh-CN" sz="2000" dirty="0" smtClean="0">
                <a:solidFill>
                  <a:schemeClr val="tx1"/>
                </a:solidFill>
              </a:rPr>
              <a:t>参数变量是默认声明的，所以函数体内不能再用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let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或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const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重复声明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sz="2000">
                <a:solidFill>
                  <a:schemeClr val="tx1"/>
                </a:solidFill>
                <a:sym typeface="+mn-ea"/>
              </a:rPr>
              <a:t>参数一般有顺序，</a:t>
            </a:r>
            <a:r>
              <a:rPr lang="zh-CN" sz="2000">
                <a:solidFill>
                  <a:schemeClr val="accent3"/>
                </a:solidFill>
                <a:sym typeface="+mn-ea"/>
              </a:rPr>
              <a:t>有默认值的参数</a:t>
            </a:r>
            <a:r>
              <a:rPr lang="zh-CN" sz="2000">
                <a:solidFill>
                  <a:schemeClr val="tx1"/>
                </a:solidFill>
                <a:sym typeface="+mn-ea"/>
              </a:rPr>
              <a:t>应该是</a:t>
            </a:r>
            <a:r>
              <a:rPr lang="zh-CN" sz="2000">
                <a:solidFill>
                  <a:schemeClr val="accent3"/>
                </a:solidFill>
                <a:sym typeface="+mn-ea"/>
              </a:rPr>
              <a:t>尾参数</a:t>
            </a:r>
            <a:r>
              <a:rPr lang="zh-CN" sz="2000">
                <a:solidFill>
                  <a:schemeClr val="tx1"/>
                </a:solidFill>
                <a:sym typeface="+mn-ea"/>
              </a:rPr>
              <a:t>，这样可以使有默认值的用默认值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   没有默认值的用传递的值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对函数参数默认值的扩展</a:t>
            </a:r>
            <a:endParaRPr kumimoji="0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3037840"/>
            <a:ext cx="4104005" cy="19532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94300" y="6065520"/>
            <a:ext cx="68097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ES6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实现参数的默认值的注意事项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960" y="3037840"/>
            <a:ext cx="6102985" cy="2861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新增的箭头函数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对函数参数默认值的扩展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ES6 </a:t>
            </a:r>
            <a:r>
              <a:rPr lang="zh-CN" altLang="en-US" sz="2800" b="1">
                <a:solidFill>
                  <a:srgbClr val="FF0000"/>
                </a:solidFill>
              </a:rPr>
              <a:t>中的</a:t>
            </a:r>
            <a:r>
              <a:rPr lang="en-US" altLang="zh-CN" sz="2800" b="1">
                <a:solidFill>
                  <a:srgbClr val="FF0000"/>
                </a:solidFill>
              </a:rPr>
              <a:t>Rest</a:t>
            </a:r>
            <a:r>
              <a:rPr lang="zh-CN" altLang="en-US" sz="2800" b="1">
                <a:solidFill>
                  <a:srgbClr val="FF0000"/>
                </a:solidFill>
              </a:rPr>
              <a:t>与</a:t>
            </a:r>
            <a:r>
              <a:rPr lang="en-US" altLang="zh-CN" sz="2800" b="1">
                <a:solidFill>
                  <a:srgbClr val="FF0000"/>
                </a:solidFill>
              </a:rPr>
              <a:t>Spread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操作符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280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...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Rest（剩余操作符）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主要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用在</a:t>
            </a:r>
            <a:r>
              <a:rPr kumimoji="0" lang="zh-CN" sz="2000" dirty="0" smtClean="0">
                <a:solidFill>
                  <a:schemeClr val="accent3"/>
                </a:solidFill>
                <a:sym typeface="+mn-ea"/>
              </a:rPr>
              <a:t>函数参数的声明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中，可获得隐含的实参，取代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中函数隐藏变量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arguments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sz="2000">
                <a:solidFill>
                  <a:schemeClr val="tx1"/>
                </a:solidFill>
                <a:sym typeface="+mn-ea"/>
              </a:rPr>
              <a:t>arguments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（获得所有实参）</a:t>
            </a:r>
            <a:r>
              <a:rPr sz="2000">
                <a:solidFill>
                  <a:schemeClr val="tx1"/>
                </a:solidFill>
                <a:sym typeface="+mn-ea"/>
              </a:rPr>
              <a:t>是个</a:t>
            </a:r>
            <a:r>
              <a:rPr lang="zh-CN" sz="2000">
                <a:solidFill>
                  <a:schemeClr val="accent3"/>
                </a:solidFill>
                <a:sym typeface="+mn-ea"/>
              </a:rPr>
              <a:t>类数组</a:t>
            </a:r>
            <a:r>
              <a:rPr sz="2000">
                <a:solidFill>
                  <a:schemeClr val="accent3"/>
                </a:solidFill>
                <a:sym typeface="+mn-ea"/>
              </a:rPr>
              <a:t>对象</a:t>
            </a:r>
            <a:r>
              <a:rPr sz="2000">
                <a:solidFill>
                  <a:schemeClr val="tx1"/>
                </a:solidFill>
                <a:sym typeface="+mn-ea"/>
              </a:rPr>
              <a:t>，</a:t>
            </a:r>
            <a:r>
              <a:rPr lang="zh-CN" sz="2000">
                <a:solidFill>
                  <a:schemeClr val="tx1"/>
                </a:solidFill>
                <a:sym typeface="+mn-ea"/>
              </a:rPr>
              <a:t>缺点</a:t>
            </a:r>
            <a:r>
              <a:rPr sz="2000">
                <a:solidFill>
                  <a:schemeClr val="tx1"/>
                </a:solidFill>
                <a:sym typeface="+mn-ea"/>
              </a:rPr>
              <a:t>不能像操作数组那样直接</a:t>
            </a:r>
            <a:r>
              <a:rPr lang="zh-CN" sz="2000">
                <a:solidFill>
                  <a:schemeClr val="tx1"/>
                </a:solidFill>
                <a:sym typeface="+mn-ea"/>
              </a:rPr>
              <a:t>操作</a:t>
            </a:r>
            <a:br>
              <a:rPr sz="2000">
                <a:solidFill>
                  <a:schemeClr val="tx1"/>
                </a:solidFill>
                <a:sym typeface="+mn-ea"/>
              </a:rPr>
            </a:br>
            <a:r>
              <a:rPr lang="en-US" sz="200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...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Rest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比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arguments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更灵活，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</a:t>
            </a:r>
            <a:r>
              <a:rPr lang="en-US" sz="2000">
                <a:solidFill>
                  <a:schemeClr val="tx1"/>
                </a:solidFill>
                <a:sym typeface="+mn-ea"/>
              </a:rPr>
              <a:t>Rest操作符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需</a:t>
            </a:r>
            <a:r>
              <a:rPr lang="en-US" sz="2000">
                <a:solidFill>
                  <a:schemeClr val="tx1"/>
                </a:solidFill>
                <a:sym typeface="+mn-ea"/>
              </a:rPr>
              <a:t>放在了函数形参的最后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，实例如下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中的Rest与Spread操作符</a:t>
            </a:r>
            <a:endParaRPr kumimoji="0"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2060" y="3012440"/>
            <a:ext cx="5946140" cy="26111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94300" y="6065520"/>
            <a:ext cx="48590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...Rest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7466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...</a:t>
            </a:r>
            <a:r>
              <a:rPr lang="zh-CN" sz="3200">
                <a:solidFill>
                  <a:schemeClr val="tx1"/>
                </a:solidFill>
                <a:sym typeface="+mn-ea"/>
              </a:rPr>
              <a:t>Spread（扩展操作符）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主要</a:t>
            </a:r>
            <a:r>
              <a:rPr lang="zh-CN" sz="2000">
                <a:solidFill>
                  <a:schemeClr val="tx1"/>
                </a:solidFill>
                <a:sym typeface="+mn-ea"/>
              </a:rPr>
              <a:t>用在</a:t>
            </a:r>
            <a:r>
              <a:rPr lang="zh-CN" sz="2000">
                <a:solidFill>
                  <a:schemeClr val="accent3"/>
                </a:solidFill>
                <a:sym typeface="+mn-ea"/>
              </a:rPr>
              <a:t>函数的调用中</a:t>
            </a:r>
            <a:r>
              <a:rPr lang="zh-CN" sz="2000">
                <a:solidFill>
                  <a:schemeClr val="tx1"/>
                </a:solidFill>
                <a:sym typeface="+mn-ea"/>
              </a:rPr>
              <a:t>使用（虽然也是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...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，但使用的场景不同）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Spread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将一个数组转换为用逗号分隔的参数序列，是</a:t>
            </a:r>
            <a:r>
              <a:rPr lang="en-US" altLang="zh-CN" sz="2000">
                <a:solidFill>
                  <a:schemeClr val="accent3"/>
                </a:solidFill>
                <a:sym typeface="+mn-ea"/>
              </a:rPr>
              <a:t>...Rest</a:t>
            </a:r>
            <a:r>
              <a:rPr lang="zh-CN" altLang="en-US" sz="2000">
                <a:solidFill>
                  <a:schemeClr val="accent3"/>
                </a:solidFill>
                <a:sym typeface="+mn-ea"/>
              </a:rPr>
              <a:t>的逆过程</a:t>
            </a:r>
            <a:br>
              <a:rPr lang="zh-CN" altLang="en-US" sz="2000">
                <a:solidFill>
                  <a:schemeClr val="accent3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在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call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apply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的转换过程中十分有用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中的Rest与Spread操作符</a:t>
            </a:r>
            <a:endParaRPr kumimoji="0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8405" y="2969260"/>
            <a:ext cx="7077075" cy="26574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94300" y="6065520"/>
            <a:ext cx="48590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...Spread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新增的箭头函数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对函数参数默认值的扩展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中的</a:t>
            </a:r>
            <a:r>
              <a:rPr lang="en-US" altLang="zh-CN" sz="2800" b="1">
                <a:solidFill>
                  <a:schemeClr val="tx1"/>
                </a:solidFill>
              </a:rPr>
              <a:t>Rest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Spread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操作符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240530" y="4219575"/>
            <a:ext cx="66725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新增数据类型和数据结构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新增数据类型（</a:t>
            </a:r>
            <a:r>
              <a:rPr lang="en-US" altLang="zh-CN" sz="2800" b="1">
                <a:solidFill>
                  <a:srgbClr val="FF0000"/>
                </a:solidFill>
              </a:rPr>
              <a:t>Symbol</a:t>
            </a:r>
            <a:r>
              <a:rPr lang="zh-CN" altLang="en-US" sz="2800" b="1">
                <a:solidFill>
                  <a:srgbClr val="FF0000"/>
                </a:solidFill>
              </a:rPr>
              <a:t>）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新增数据结构（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Map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Set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新增遍历语法</a:t>
            </a:r>
            <a:r>
              <a:rPr lang="en-US" altLang="zh-CN" sz="2800" b="1"/>
              <a:t>for...of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新增数据类型（</a:t>
            </a:r>
            <a:r>
              <a:rPr lang="en-US" altLang="zh-CN" sz="2800" b="1">
                <a:solidFill>
                  <a:schemeClr val="tx1"/>
                </a:solidFill>
              </a:rPr>
              <a:t>Symbol</a:t>
            </a:r>
            <a:r>
              <a:rPr lang="zh-CN" altLang="en-US" sz="2800" b="1">
                <a:solidFill>
                  <a:schemeClr val="tx1"/>
                </a:solidFill>
              </a:rPr>
              <a:t>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新增数据结构（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Map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、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Set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新增遍历语法</a:t>
            </a:r>
            <a:r>
              <a:rPr lang="en-US" altLang="zh-CN" sz="2800" b="1"/>
              <a:t>for...of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新增数据类型（</a:t>
            </a:r>
            <a:r>
              <a:rPr lang="en-US" altLang="zh-CN" sz="2800" b="1">
                <a:solidFill>
                  <a:schemeClr val="tx1"/>
                </a:solidFill>
              </a:rPr>
              <a:t>Symbol</a:t>
            </a:r>
            <a:r>
              <a:rPr lang="zh-CN" altLang="en-US" sz="2800" b="1">
                <a:solidFill>
                  <a:schemeClr val="tx1"/>
                </a:solidFill>
              </a:rPr>
              <a:t>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新增数据结构（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Map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Set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新增遍历语法</a:t>
            </a:r>
            <a:r>
              <a:rPr lang="en-US" altLang="zh-CN" sz="2800" b="1">
                <a:solidFill>
                  <a:srgbClr val="FF0000"/>
                </a:solidFill>
              </a:rPr>
              <a:t>for...of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ES6 </a:t>
            </a:r>
            <a:r>
              <a:rPr lang="zh-CN" altLang="en-US" sz="2800" b="1">
                <a:solidFill>
                  <a:srgbClr val="FF0000"/>
                </a:solidFill>
              </a:rPr>
              <a:t>对</a:t>
            </a:r>
            <a:r>
              <a:rPr lang="en-US" altLang="zh-CN" sz="2800" b="1">
                <a:solidFill>
                  <a:srgbClr val="FF0000"/>
                </a:solidFill>
              </a:rPr>
              <a:t>String</a:t>
            </a:r>
            <a:r>
              <a:rPr lang="zh-CN" altLang="en-US" sz="2800" b="1">
                <a:solidFill>
                  <a:srgbClr val="FF0000"/>
                </a:solidFill>
              </a:rPr>
              <a:t>和</a:t>
            </a:r>
            <a:r>
              <a:rPr lang="en-US" altLang="zh-CN" sz="2800" b="1">
                <a:solidFill>
                  <a:srgbClr val="FF0000"/>
                </a:solidFill>
              </a:rPr>
              <a:t>RegExp</a:t>
            </a:r>
            <a:r>
              <a:rPr lang="zh-CN" altLang="en-US" sz="2800" b="1">
                <a:solidFill>
                  <a:srgbClr val="FF0000"/>
                </a:solidFill>
              </a:rPr>
              <a:t>的扩展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的扩展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</a:t>
            </a:r>
            <a:r>
              <a:rPr lang="zh-CN" altLang="en-US" sz="2800" b="1"/>
              <a:t>对</a:t>
            </a:r>
            <a:r>
              <a:rPr lang="en-US" altLang="zh-CN" sz="2800" b="1"/>
              <a:t>Array</a:t>
            </a:r>
            <a:r>
              <a:rPr lang="zh-CN" altLang="en-US" sz="2800" b="1"/>
              <a:t>和</a:t>
            </a:r>
            <a:r>
              <a:rPr lang="en-US" altLang="zh-CN" sz="2800" b="1">
                <a:sym typeface="+mn-ea"/>
              </a:rPr>
              <a:t>Object</a:t>
            </a:r>
            <a:r>
              <a:rPr lang="zh-CN" altLang="en-US" sz="2800" b="1"/>
              <a:t>的扩展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41717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>
                <a:solidFill>
                  <a:schemeClr val="tx1"/>
                </a:solidFill>
              </a:rPr>
              <a:t>你是如何遍历数组中的元素的？</a:t>
            </a:r>
            <a:endParaRPr kumimoji="0" lang="zh-CN" sz="320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sz="3200">
                <a:solidFill>
                  <a:schemeClr val="tx1"/>
                </a:solidFill>
                <a:sym typeface="+mn-ea"/>
              </a:rPr>
              <a:t>当 JavaScript </a:t>
            </a:r>
            <a:r>
              <a:rPr lang="zh-CN" sz="3200">
                <a:solidFill>
                  <a:schemeClr val="tx1"/>
                </a:solidFill>
                <a:sym typeface="+mn-ea"/>
              </a:rPr>
              <a:t>刚</a:t>
            </a:r>
            <a:r>
              <a:rPr sz="3200">
                <a:solidFill>
                  <a:schemeClr val="tx1"/>
                </a:solidFill>
                <a:sym typeface="+mn-ea"/>
              </a:rPr>
              <a:t>被发布的时候</a:t>
            </a:r>
            <a:r>
              <a:rPr lang="zh-CN" sz="3200">
                <a:solidFill>
                  <a:schemeClr val="tx1"/>
                </a:solidFill>
                <a:sym typeface="+mn-ea"/>
              </a:rPr>
              <a:t>，可能如下这么写</a:t>
            </a:r>
            <a:br>
              <a:rPr sz="32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for (var index = 0; index &lt; myArray.length; index++) {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     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console.log(myArray[index]);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}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从 ES5 开始，你可能使用内置的 forEach 方法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myArray.forEach(function (value) {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      console.log(value);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});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缺点：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不能通过使用 break 语句退出循环或者使用 return 语句从封闭函数中返回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</a:t>
            </a:r>
            <a:r>
              <a:rPr kumimoji="0" lang="zh-CN" altLang="en-US" dirty="0">
                <a:sym typeface="+mn-ea"/>
              </a:rPr>
              <a:t>新增的遍历语法</a:t>
            </a:r>
            <a:r>
              <a:rPr kumimoji="0" lang="en-US" altLang="zh-CN" dirty="0">
                <a:sym typeface="+mn-ea"/>
              </a:rPr>
              <a:t>for...of</a:t>
            </a:r>
            <a:endParaRPr kumimoji="0" lang="en-US" altLang="zh-CN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41717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sz="3200">
                <a:solidFill>
                  <a:schemeClr val="tx1"/>
                </a:solidFill>
                <a:sym typeface="+mn-ea"/>
              </a:rPr>
              <a:t>当</a:t>
            </a:r>
            <a:r>
              <a:rPr lang="zh-CN" sz="320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for...in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会如何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for (var index in myArray) {  </a:t>
            </a:r>
            <a:r>
              <a:rPr lang="zh-CN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// 不要用</a:t>
            </a:r>
            <a:r>
              <a:rPr lang="en-US" altLang="zh-CN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for...in</a:t>
            </a:r>
            <a:r>
              <a:rPr lang="zh-CN" altLang="en-US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变量数组，</a:t>
            </a:r>
            <a:r>
              <a:rPr lang="en-US" altLang="zh-CN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for...in</a:t>
            </a:r>
            <a:r>
              <a:rPr lang="zh-CN" altLang="en-US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可用来遍历对象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      console.log(myArray[index]);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}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分配给索引的值为字符串“0”，“1”等等，不是真正的数字类型的数字。这样使用是不方便，不符合原意的，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比如想的到第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个元素的下一个元素时，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你可能不希望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得到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字符串运算 (“2”+1==“21” )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的结果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4324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ES6中提供了字符串的遍历接口（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可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用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for...of循环遍历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16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16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ES6中提供新的方法用于查找、判断和生成字符串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indexOf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includes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startsWith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endsWith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repeat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String</a:t>
            </a:r>
            <a:r>
              <a:rPr kumimoji="0" lang="zh-CN" altLang="en-US" dirty="0">
                <a:sym typeface="+mn-ea"/>
              </a:rPr>
              <a:t>的扩展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065520"/>
            <a:ext cx="46926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String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1105" y="1668780"/>
            <a:ext cx="5552440" cy="11595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0" y="4201160"/>
            <a:ext cx="5293360" cy="1572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4324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、ES6中通过构造函数实例化正则对象的形式不同</a:t>
            </a: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24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ES6中为正则添加了y修饰符，（粘连sticky）修饰符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ES6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中正则新的增对象属性（sticky属性、flags属性）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RegExp</a:t>
            </a:r>
            <a:r>
              <a:rPr kumimoji="0" lang="zh-CN" altLang="en-US" dirty="0">
                <a:sym typeface="+mn-ea"/>
              </a:rPr>
              <a:t>的扩展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46926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RegExp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2860" y="1797050"/>
            <a:ext cx="5846445" cy="13233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0" y="3914775"/>
            <a:ext cx="7376160" cy="1427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对</a:t>
            </a:r>
            <a:r>
              <a:rPr lang="en-US" altLang="zh-CN" sz="2800" b="1">
                <a:solidFill>
                  <a:schemeClr val="tx1"/>
                </a:solidFill>
              </a:rPr>
              <a:t>String</a:t>
            </a:r>
            <a:r>
              <a:rPr lang="zh-CN" altLang="en-US" sz="2800" b="1">
                <a:solidFill>
                  <a:schemeClr val="tx1"/>
                </a:solidFill>
              </a:rPr>
              <a:t>和</a:t>
            </a:r>
            <a:r>
              <a:rPr lang="en-US" altLang="zh-CN" sz="2800" b="1">
                <a:solidFill>
                  <a:schemeClr val="tx1"/>
                </a:solidFill>
              </a:rPr>
              <a:t>RegExp</a:t>
            </a:r>
            <a:r>
              <a:rPr lang="zh-CN" altLang="en-US" sz="2800" b="1">
                <a:solidFill>
                  <a:schemeClr val="tx1"/>
                </a:solidFill>
              </a:rPr>
              <a:t>的扩展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Number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和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Math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的扩展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</a:t>
            </a:r>
            <a:r>
              <a:rPr lang="zh-CN" altLang="en-US" sz="2800" b="1"/>
              <a:t>对</a:t>
            </a:r>
            <a:r>
              <a:rPr lang="en-US" altLang="zh-CN" sz="2800" b="1"/>
              <a:t>Array</a:t>
            </a:r>
            <a:r>
              <a:rPr lang="zh-CN" altLang="en-US" sz="2800" b="1"/>
              <a:t>和</a:t>
            </a:r>
            <a:r>
              <a:rPr lang="en-US" altLang="zh-CN" sz="2800" b="1">
                <a:sym typeface="+mn-ea"/>
              </a:rPr>
              <a:t>Object</a:t>
            </a:r>
            <a:r>
              <a:rPr lang="zh-CN" altLang="en-US" sz="2800" b="1"/>
              <a:t>的扩展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7365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Number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新的静态方法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Number.isFinite( )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Number.isNaN( )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Number.parseInt(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Number.parseFloat( )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（减少全局性方法，使得语言模块化）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Number.isInteger( )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具体参见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Demo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实例</a:t>
            </a: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ES6中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Math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对象新增的方法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Math.trunc(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、Math.sign( ) 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Number</a:t>
            </a:r>
            <a:r>
              <a:rPr kumimoji="0" lang="zh-CN" altLang="en-US" dirty="0">
                <a:sym typeface="+mn-ea"/>
              </a:rPr>
              <a:t>、</a:t>
            </a:r>
            <a:r>
              <a:rPr kumimoji="0" lang="en-US" altLang="zh-CN" dirty="0">
                <a:sym typeface="+mn-ea"/>
              </a:rPr>
              <a:t>Math</a:t>
            </a:r>
            <a:r>
              <a:rPr kumimoji="0" lang="zh-CN" altLang="en-US" dirty="0">
                <a:sym typeface="+mn-ea"/>
              </a:rPr>
              <a:t>的扩展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5728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Number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Math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6190" y="4070985"/>
            <a:ext cx="6154420" cy="1733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对</a:t>
            </a:r>
            <a:r>
              <a:rPr lang="en-US" altLang="zh-CN" sz="2800" b="1">
                <a:solidFill>
                  <a:schemeClr val="tx1"/>
                </a:solidFill>
              </a:rPr>
              <a:t>String</a:t>
            </a:r>
            <a:r>
              <a:rPr lang="zh-CN" altLang="en-US" sz="2800" b="1">
                <a:solidFill>
                  <a:schemeClr val="tx1"/>
                </a:solidFill>
              </a:rPr>
              <a:t>和</a:t>
            </a:r>
            <a:r>
              <a:rPr lang="en-US" altLang="zh-CN" sz="2800" b="1">
                <a:solidFill>
                  <a:schemeClr val="tx1"/>
                </a:solidFill>
              </a:rPr>
              <a:t>RegExp</a:t>
            </a:r>
            <a:r>
              <a:rPr lang="zh-CN" altLang="en-US" sz="2800" b="1">
                <a:solidFill>
                  <a:schemeClr val="tx1"/>
                </a:solidFill>
              </a:rPr>
              <a:t>的扩展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的扩展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ES6 </a:t>
            </a:r>
            <a:r>
              <a:rPr lang="zh-CN" altLang="en-US" sz="2800" b="1">
                <a:solidFill>
                  <a:schemeClr val="accent3"/>
                </a:solidFill>
              </a:rPr>
              <a:t>对</a:t>
            </a:r>
            <a:r>
              <a:rPr lang="en-US" altLang="zh-CN" sz="2800" b="1">
                <a:solidFill>
                  <a:schemeClr val="accent3"/>
                </a:solidFill>
              </a:rPr>
              <a:t>Array</a:t>
            </a:r>
            <a:r>
              <a:rPr lang="zh-CN" altLang="en-US" sz="2800" b="1">
                <a:solidFill>
                  <a:schemeClr val="accent3"/>
                </a:solidFill>
              </a:rPr>
              <a:t>和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Object</a:t>
            </a:r>
            <a:r>
              <a:rPr lang="zh-CN" altLang="en-US" sz="2800" b="1">
                <a:solidFill>
                  <a:schemeClr val="accent3"/>
                </a:solidFill>
              </a:rPr>
              <a:t>的扩展</a:t>
            </a:r>
            <a:endParaRPr lang="zh-CN" altLang="en-US" sz="2800" b="1">
              <a:solidFill>
                <a:schemeClr val="accent3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7365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Array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新增的静态方法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Array.from( )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可将类数组对象或可遍历的对象（包括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Map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）转换为数组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Array.of( ) 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可将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一组值，转换为数组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，弥补数组构造函数Array()的不足</a:t>
            </a: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ES6中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Array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新增的原型方法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Array.prototype.copyWithin( ) 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Array.prototype.find(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Array.prototype.findIndex( )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Array.prototype.fill(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Array.prototype.entries( )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Array.prototype.keys(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Array.prototype.values( )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Array.prototype.includes( )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ES6中空位的数组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Array</a:t>
            </a:r>
            <a:r>
              <a:rPr kumimoji="0" lang="zh-CN" altLang="en-US" dirty="0">
                <a:sym typeface="+mn-ea"/>
              </a:rPr>
              <a:t>的扩展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5728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Array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3666</Words>
  <Application>WPS 演示</Application>
  <PresentationFormat>宽屏</PresentationFormat>
  <Paragraphs>243</Paragraphs>
  <Slides>32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JavaScript进阶（ES6）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3065</cp:revision>
  <cp:lastPrinted>2411-12-30T00:00:00Z</cp:lastPrinted>
  <dcterms:created xsi:type="dcterms:W3CDTF">2003-05-12T10:17:00Z</dcterms:created>
  <dcterms:modified xsi:type="dcterms:W3CDTF">2017-11-05T08:17:17Z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