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9"/>
  </p:handoutMasterIdLst>
  <p:sldIdLst>
    <p:sldId id="773" r:id="rId3"/>
    <p:sldId id="1262" r:id="rId4"/>
    <p:sldId id="1263" r:id="rId5"/>
    <p:sldId id="1285" r:id="rId7"/>
    <p:sldId id="1308" r:id="rId8"/>
    <p:sldId id="1286" r:id="rId9"/>
    <p:sldId id="1309" r:id="rId10"/>
    <p:sldId id="1332" r:id="rId11"/>
    <p:sldId id="1335" r:id="rId12"/>
    <p:sldId id="1334" r:id="rId13"/>
    <p:sldId id="1336" r:id="rId14"/>
    <p:sldId id="1338" r:id="rId15"/>
    <p:sldId id="1339" r:id="rId16"/>
    <p:sldId id="1341" r:id="rId17"/>
    <p:sldId id="1337" r:id="rId18"/>
    <p:sldId id="1340" r:id="rId19"/>
    <p:sldId id="1264" r:id="rId20"/>
    <p:sldId id="1225" r:id="rId21"/>
    <p:sldId id="1226" r:id="rId22"/>
    <p:sldId id="1244" r:id="rId23"/>
    <p:sldId id="1240" r:id="rId24"/>
    <p:sldId id="1241" r:id="rId25"/>
    <p:sldId id="1242" r:id="rId26"/>
    <p:sldId id="1243" r:id="rId27"/>
    <p:sldId id="1227" r:id="rId28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64"/>
        <p:guide pos="1857"/>
        <p:guide pos="750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16"/>
        <p:guide pos="2139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748" cy="5408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8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6573" y="0"/>
            <a:ext cx="2919748" cy="5408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8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238852"/>
            <a:ext cx="2919748" cy="5408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8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6573" y="10238852"/>
            <a:ext cx="2919748" cy="5408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8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RegExp</a:t>
            </a:r>
            <a:r>
              <a:rPr lang="zh-CN" altLang="en-US">
                <a:sym typeface="+mn-ea"/>
              </a:rPr>
              <a:t>正则表达式</a:t>
            </a:r>
            <a:endParaRPr lang="zh-CN" altLang="en-US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5365116" y="4700905"/>
            <a:ext cx="52863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>
                <a:sym typeface="+mn-ea"/>
              </a:rPr>
              <a:t>Error</a:t>
            </a:r>
            <a:r>
              <a:rPr lang="zh-CN" altLang="en-US">
                <a:sym typeface="+mn-ea"/>
              </a:rPr>
              <a:t>及异常处理</a:t>
            </a:r>
            <a:endParaRPr lang="zh-CN" altLang="en-US"/>
          </a:p>
          <a:p>
            <a:endParaRPr lang="en-US" altLang="zh-CN">
              <a:latin typeface="微软雅黑" panose="020B0503020204020204" pitchFamily="34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正则表达式简介及正则对象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RegExp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及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String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相关的正则方法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正则表达式应用案例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25461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正则表达式对象的属性（源自RegExp.prototype）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global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默认为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false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ignore case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默认为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false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multiline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默认为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false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lastIndex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表示当前匹配内容的最后一个字符的下一个位置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sourse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正则表达式文本字符串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RegExp及String相关的正则方法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457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Demo7 </a:t>
            </a:r>
            <a:r>
              <a:rPr lang="zh-CN" altLang="en-US" sz="2000">
                <a:solidFill>
                  <a:srgbClr val="FF0000"/>
                </a:solidFill>
              </a:rPr>
              <a:t>正则表达式对象的属性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8880" y="3827145"/>
            <a:ext cx="9199245" cy="1840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98613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RegExp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原型方法（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test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RegExp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原型方法（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exec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），可获得详细信息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RegExp及String相关的正则方法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457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Demo8 </a:t>
            </a:r>
            <a:r>
              <a:rPr lang="zh-CN" altLang="en-US" sz="2000">
                <a:solidFill>
                  <a:srgbClr val="FF0000"/>
                </a:solidFill>
              </a:rPr>
              <a:t>正则表达式相关的原型方法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095" y="3584575"/>
            <a:ext cx="10098405" cy="2244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95" y="1601470"/>
            <a:ext cx="7637145" cy="1048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124458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字符串与正则相关的原型方法（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String.prototype.search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字符串与正则相关的原型方法（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String.prototype.match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RegExp及String相关的正则方法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457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Demo9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字符串与正则相关的原型方法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465" y="4191000"/>
            <a:ext cx="10396220" cy="1295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65" y="1645285"/>
            <a:ext cx="9843135" cy="1317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124458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字符串与正则相关的原型方法（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String.prototype.replace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字符串与正则相关的原型方法（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String.prototype.split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RegExp及String相关的正则方法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457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Demo9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字符串与正则相关的原型方法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5225" y="3975735"/>
            <a:ext cx="6071870" cy="17868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25" y="1621155"/>
            <a:ext cx="9803130" cy="1461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正则表达式简介及正则对象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RegExp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及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相关的正则方法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正则表达式应用案例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98613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常用正则表达式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/\w+((-w+)|(\.\w+))*\@[A-Za-z0-9]+((\.|-)[A-Za-z0-9]+)*\.[A-Za-z0-9]+/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（邮箱）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/^[A-Za-z0-9_-]+$/ （密码）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/((?:(?:25[0-5]|2[0-4]\d|[01]?\d?\d)\.){3}(?:25[0-5]|2[0-4]\d|[01]?\d?\d))/ 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IP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地址）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/(.*)\.(rar|zip|7zip|tgz)$/ （压缩格式）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/(.*)\.(jpg|bmp|gif|ico|pcx|jpeg|tif|png|raw|tga)$/ （图片判断）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/^#[a-fA-F0-9]{6}$/ （颜色值）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/^[A-Za-z0-9_\-\u4e00-\u9fa5]+$/ （用户名）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/0?(13|14|15|18)[0-9]{9}/ （手机号）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/^[A-Za-z0-9_()（）\-\u4e00-\u9fa5]+$/ （公司名称）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集成开发环境中的应用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RegExp及String相关的正则方法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91835" y="5723255"/>
            <a:ext cx="56280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solidFill>
                  <a:srgbClr val="FF0000"/>
                </a:solidFill>
              </a:rPr>
              <a:t>参考链接：</a:t>
            </a:r>
            <a:endParaRPr lang="zh-CN" sz="2000">
              <a:solidFill>
                <a:srgbClr val="FF0000"/>
              </a:solidFill>
            </a:endParaRPr>
          </a:p>
          <a:p>
            <a:r>
              <a:rPr sz="2000">
                <a:solidFill>
                  <a:srgbClr val="FF0000"/>
                </a:solidFill>
              </a:rPr>
              <a:t>http://www1.qdfuns.com/tools.php?mod=regex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</a:t>
            </a:r>
            <a:r>
              <a:rPr lang="en-US">
                <a:sym typeface="+mn-ea"/>
              </a:rPr>
              <a:t>Error</a:t>
            </a:r>
            <a:r>
              <a:rPr lang="zh-CN" altLang="en-US">
                <a:sym typeface="+mn-ea"/>
              </a:rPr>
              <a:t>及异常处理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异常处理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对象及其子对象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---RegExp</a:t>
            </a:r>
            <a:r>
              <a:rPr lang="zh-CN" altLang="en-US">
                <a:sym typeface="+mn-ea"/>
              </a:rPr>
              <a:t>正则表达式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异常捕获语法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try {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try_statements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}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[catch (exception_var) { // non-standard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catch_statements_1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}]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[finally {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finally_statements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}]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数组的原型方法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数组原型方法（排序和颠倒元素顺序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破坏性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Array.prototype.reverse()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Array.prototype.sort(compareFunction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？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) //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回调函数的写法，</a:t>
            </a:r>
            <a:r>
              <a:rPr lang="zh-CN" altLang="en-US" sz="1800" dirty="0">
                <a:solidFill>
                  <a:schemeClr val="accent3"/>
                </a:solidFill>
                <a:sym typeface="+mn-ea"/>
              </a:rPr>
              <a:t>思考冒泡排序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数组的原型方法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异常处理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对象及其子对象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通用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通过Error的构造器创建一个错误对象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当运行时错误产生时，Error的实例对象会被抛出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基于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的原型继承（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Error.prototype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Error.prototype.name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Error.prototype.message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数组的原型方法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其他类型的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Error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ReferenceError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引用错误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RangeError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范围错误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TypeError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类型错误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URIError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资源定位错误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SyntaxError eval(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解析代码时语法错误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EvalError 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eval(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有关的错误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数组的原型方法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正则表达式简介及正则对象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RegExp</a:t>
            </a:r>
            <a:r>
              <a:rPr lang="zh-CN" altLang="en-US" sz="2800" b="1">
                <a:sym typeface="+mn-ea"/>
              </a:rPr>
              <a:t>及</a:t>
            </a:r>
            <a:r>
              <a:rPr lang="en-US" altLang="zh-CN" sz="2800" b="1">
                <a:sym typeface="+mn-ea"/>
              </a:rPr>
              <a:t>String</a:t>
            </a:r>
            <a:r>
              <a:rPr lang="zh-CN" altLang="en-US" sz="2800" b="1">
                <a:sym typeface="+mn-ea"/>
              </a:rPr>
              <a:t>相关的正则方法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正则表达式应用案例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什么是正则表达式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正则表达式是对字符串和特殊字符操作的一种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逻辑公式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，是对字符串执行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模式匹配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的工具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- 正则表达式通常被用来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检索、替换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那些</a:t>
            </a:r>
            <a:r>
              <a:rPr lang="zh-CN" altLang="en-US" sz="1800" dirty="0">
                <a:solidFill>
                  <a:schemeClr val="accent3"/>
                </a:solidFill>
                <a:sym typeface="+mn-ea"/>
              </a:rPr>
              <a:t>符合某个模式(规则)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的文本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中正则表达式是一个描述字符模式的</a:t>
            </a:r>
            <a:r>
              <a:rPr lang="zh-CN" altLang="en-US" sz="1800" dirty="0">
                <a:solidFill>
                  <a:schemeClr val="accent3"/>
                </a:solidFill>
                <a:sym typeface="+mn-ea"/>
              </a:rPr>
              <a:t>对象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，可以通过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字面量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RegExp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构造器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来生成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197975" cy="49022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正则表达式（</a:t>
            </a:r>
            <a:r>
              <a:rPr lang="en-US" altLang="zh-CN" dirty="0">
                <a:sym typeface="+mn-ea"/>
              </a:rPr>
              <a:t>R</a:t>
            </a:r>
            <a:r>
              <a:rPr lang="zh-CN" altLang="en-US" dirty="0">
                <a:sym typeface="+mn-ea"/>
              </a:rPr>
              <a:t>egular </a:t>
            </a:r>
            <a:r>
              <a:rPr lang="en-US" altLang="zh-CN" dirty="0">
                <a:sym typeface="+mn-ea"/>
              </a:rPr>
              <a:t>E</a:t>
            </a:r>
            <a:r>
              <a:rPr lang="zh-CN" altLang="en-US" dirty="0">
                <a:sym typeface="+mn-ea"/>
              </a:rPr>
              <a:t>xpression）简介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5720" y="2844800"/>
            <a:ext cx="8999855" cy="3003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29505" y="612076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Demo1 </a:t>
            </a:r>
            <a:r>
              <a:rPr lang="zh-CN" altLang="en-US" sz="2000">
                <a:solidFill>
                  <a:srgbClr val="FF0000"/>
                </a:solidFill>
              </a:rPr>
              <a:t>创建</a:t>
            </a:r>
            <a:r>
              <a:rPr lang="en-US" altLang="zh-CN" sz="2000">
                <a:solidFill>
                  <a:srgbClr val="FF0000"/>
                </a:solidFill>
              </a:rPr>
              <a:t>JS</a:t>
            </a:r>
            <a:r>
              <a:rPr lang="zh-CN" altLang="en-US" sz="2000">
                <a:solidFill>
                  <a:srgbClr val="FF0000"/>
                </a:solidFill>
              </a:rPr>
              <a:t>正则表达式对象的两种方式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120775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正则的语法概述和修饰符（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g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全局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,i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忽略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大小写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,m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包含换行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endParaRPr lang="en-US" altLang="zh-CN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用正则对象来匹配字符串，也可以调用字符串方法来匹配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197975" cy="49022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正则表达式（regular expression）简介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220" y="1618615"/>
            <a:ext cx="7218045" cy="14033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29505" y="612076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Demo2 </a:t>
            </a:r>
            <a:r>
              <a:rPr lang="zh-CN" altLang="en-US" sz="2000">
                <a:solidFill>
                  <a:srgbClr val="FF0000"/>
                </a:solidFill>
              </a:rPr>
              <a:t>正则的语法和修饰符 正则测试方法</a:t>
            </a:r>
            <a:endParaRPr lang="zh-CN" altLang="en-US" sz="200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220" y="4606925"/>
            <a:ext cx="6708140" cy="15132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99480" y="2623185"/>
            <a:ext cx="5490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solidFill>
                  <a:schemeClr val="tx1"/>
                </a:solidFill>
                <a:sym typeface="+mn-ea"/>
              </a:rPr>
              <a:t>正则表达式在线分析工具</a:t>
            </a:r>
            <a:r>
              <a:rPr lang="zh-CN" sz="2000">
                <a:solidFill>
                  <a:srgbClr val="FF0000"/>
                </a:solidFill>
                <a:sym typeface="+mn-ea"/>
              </a:rPr>
              <a:t> </a:t>
            </a:r>
            <a:r>
              <a:rPr sz="2000">
                <a:solidFill>
                  <a:srgbClr val="FF0000"/>
                </a:solidFill>
                <a:sym typeface="+mn-ea"/>
              </a:rPr>
              <a:t>https://regexper.com/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220" y="3806825"/>
            <a:ext cx="8068310" cy="615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25461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正则表达式的元字符 及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\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相关字符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元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字符：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1 3  5 a b c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</a:t>
            </a:r>
            <a:br>
              <a:rPr 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转义字符：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\t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\v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\0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\f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\cX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相关的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预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定义特殊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字符：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\d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\D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\w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\W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\s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\S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\b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\B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（注意大小写的含义）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正则对象相关字符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490" y="2853690"/>
            <a:ext cx="10182860" cy="2667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27735" y="5634990"/>
            <a:ext cx="105530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solidFill>
                  <a:schemeClr val="tx1"/>
                </a:solidFill>
              </a:rPr>
              <a:t>https://developer.mozilla.org/zh-CN/docs/Web/JavaScript/Guide/Regular_Expressions#note</a:t>
            </a:r>
            <a:endParaRPr sz="200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29505" y="612076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Demo3 </a:t>
            </a:r>
            <a:r>
              <a:rPr lang="zh-CN" altLang="en-US" sz="2000">
                <a:solidFill>
                  <a:srgbClr val="FF0000"/>
                </a:solidFill>
              </a:rPr>
              <a:t>特殊字符实例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84707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正则表达式特殊字符 一 （字符类）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[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]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代表字符类，如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[abc]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代表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abc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中的任意一个字符，可以配合范围符号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如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[a-c3-9]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[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^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]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代表字符类取反，如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[^abc]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代表非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abc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中的任意一个字符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一个 - 代表范围，如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[a-z]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[a-z0-9A-Z]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一个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.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代表一个除了回车和换行符之外的所有字符 等效于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[^\r\n]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（注意与</a:t>
            </a:r>
            <a:r>
              <a:rPr lang="en-US" altLang="zh-CN" sz="2000" dirty="0">
                <a:solidFill>
                  <a:schemeClr val="accent3"/>
                </a:solidFill>
                <a:sym typeface="+mn-ea"/>
              </a:rPr>
              <a:t>*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的区别和含义）</a:t>
            </a:r>
            <a:endParaRPr lang="zh-CN" altLang="en-US" sz="2000" dirty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正则表达式特殊字符 三 （边界相关） 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边界字符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^ $ \b \B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注意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^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代表的意义与在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 ]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中代表的意义不同）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正则表达式特殊字符 三 （量词） 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？出现0次或1次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（最多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次）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 +出现1次或多次（至少1次）   *出现0次或多次（任意次）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{n} 出现n次       {n,m} 出现n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到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次      {n,}出现至少n次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正则表达式定义及作用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076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Demo4 Part1</a:t>
            </a:r>
            <a:r>
              <a:rPr lang="zh-CN" altLang="en-US" sz="2000">
                <a:solidFill>
                  <a:srgbClr val="FF0000"/>
                </a:solidFill>
              </a:rPr>
              <a:t>到</a:t>
            </a:r>
            <a:r>
              <a:rPr lang="en-US" altLang="zh-CN" sz="2000">
                <a:solidFill>
                  <a:srgbClr val="FF0000"/>
                </a:solidFill>
              </a:rPr>
              <a:t>Part</a:t>
            </a:r>
            <a:r>
              <a:rPr lang="en-US" altLang="zh-CN" sz="2000">
                <a:solidFill>
                  <a:srgbClr val="FF0000"/>
                </a:solidFill>
              </a:rPr>
              <a:t>3 </a:t>
            </a:r>
            <a:r>
              <a:rPr lang="zh-CN" altLang="en-US" sz="2000">
                <a:solidFill>
                  <a:srgbClr val="FF0000"/>
                </a:solidFill>
              </a:rPr>
              <a:t>字符类 </a:t>
            </a:r>
            <a:r>
              <a:rPr lang="zh-CN" altLang="en-US" sz="2000">
                <a:solidFill>
                  <a:srgbClr val="FF0000"/>
                </a:solidFill>
              </a:rPr>
              <a:t>边界相关 量词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25461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正则表达式贪婪模式与非贪婪模式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思考：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“12345678”.replace(/\d{3,6}/,'X');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返回多少？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默认为贪婪模式（即尽可能多的匹配），在量词后加？可设置为非贪婪模式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正则表达式的分组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思考：匹配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Name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连续出现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次的正则，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/Name{3}/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，这样可以么？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使用小括号来进行分组 ，如：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/(Name){3}/g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或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|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、分组中的或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|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正则表达式定义及作用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457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Demo5 </a:t>
            </a:r>
            <a:r>
              <a:rPr lang="zh-CN" altLang="en-US" sz="2000">
                <a:solidFill>
                  <a:srgbClr val="FF0000"/>
                </a:solidFill>
              </a:rPr>
              <a:t>贪婪模式与非贪婪模式 正则的分组</a:t>
            </a:r>
            <a:endParaRPr lang="zh-CN" altLang="en-US" sz="20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7295" y="4596765"/>
            <a:ext cx="2341880" cy="10521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015" y="4482465"/>
            <a:ext cx="3012440" cy="12382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477895" y="4888230"/>
            <a:ext cx="21539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/abcdef|ghijk/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45905" y="4902835"/>
            <a:ext cx="2367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/abc(def|ghi)jk/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25461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正则表达式的分组的</a:t>
            </a:r>
            <a:r>
              <a:rPr lang="zh-CN" altLang="en-US" sz="3200" dirty="0">
                <a:solidFill>
                  <a:schemeClr val="accent3"/>
                </a:solidFill>
                <a:sym typeface="+mn-ea"/>
              </a:rPr>
              <a:t>反向引用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思考：如何将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2017-10-23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转成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10/23/2017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正则表达式的分组的</a:t>
            </a:r>
            <a:r>
              <a:rPr lang="zh-CN" altLang="en-US" sz="3200" dirty="0">
                <a:solidFill>
                  <a:schemeClr val="accent3"/>
                </a:solidFill>
                <a:sym typeface="+mn-ea"/>
              </a:rPr>
              <a:t>忽略分组</a:t>
            </a:r>
            <a:br>
              <a:rPr lang="zh-CN" altLang="en-US" sz="3200" dirty="0">
                <a:solidFill>
                  <a:schemeClr val="accent3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在分组内加上？：即可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正则表达式定义及作用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457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Demo6 </a:t>
            </a:r>
            <a:r>
              <a:rPr lang="zh-CN" altLang="en-US" sz="2000">
                <a:solidFill>
                  <a:srgbClr val="FF0000"/>
                </a:solidFill>
              </a:rPr>
              <a:t>正则的分组的反向引用 和 忽略分组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550" y="2088515"/>
            <a:ext cx="9512935" cy="822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0" y="4263390"/>
            <a:ext cx="9516745" cy="800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3162</Words>
  <Application>WPS 演示</Application>
  <PresentationFormat>宽屏</PresentationFormat>
  <Paragraphs>182</Paragraphs>
  <Slides>25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3035</cp:revision>
  <cp:lastPrinted>2411-12-30T00:00:00Z</cp:lastPrinted>
  <dcterms:created xsi:type="dcterms:W3CDTF">2003-05-12T10:17:00Z</dcterms:created>
  <dcterms:modified xsi:type="dcterms:W3CDTF">2017-10-23T10:49:59Z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