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1239" r:id="rId3"/>
    <p:sldId id="1199" r:id="rId4"/>
    <p:sldId id="1136" r:id="rId5"/>
    <p:sldId id="1200" r:id="rId7"/>
    <p:sldId id="1224" r:id="rId8"/>
    <p:sldId id="1181" r:id="rId9"/>
    <p:sldId id="1006" r:id="rId10"/>
    <p:sldId id="1177" r:id="rId11"/>
    <p:sldId id="1178" r:id="rId12"/>
    <p:sldId id="1179" r:id="rId13"/>
    <p:sldId id="1202" r:id="rId14"/>
    <p:sldId id="1220" r:id="rId15"/>
    <p:sldId id="1221" r:id="rId16"/>
    <p:sldId id="1222" r:id="rId17"/>
    <p:sldId id="1216" r:id="rId18"/>
    <p:sldId id="1203" r:id="rId19"/>
    <p:sldId id="1104" r:id="rId20"/>
    <p:sldId id="1191" r:id="rId21"/>
    <p:sldId id="1196" r:id="rId22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8545" autoAdjust="0"/>
  </p:normalViewPr>
  <p:slideViewPr>
    <p:cSldViewPr snapToObjects="1">
      <p:cViewPr varScale="1">
        <p:scale>
          <a:sx n="65" d="100"/>
          <a:sy n="65" d="100"/>
        </p:scale>
        <p:origin x="852" y="66"/>
      </p:cViewPr>
      <p:guideLst>
        <p:guide orient="horz" pos="1565"/>
        <p:guide pos="1856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90"/>
        <p:guide pos="2141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 Java 等面向对象的语言中，this 关键字的含义是明确且具体的，即指代当前对象。一般在编译期确定下来，或称为编译期绑定。而在 JavaScript 中，this 是动态绑定，或称为运行期绑定的，这就导致 JavaScript 中的 this 关键字有能力具备多重含义，带来灵活性的同时，也为初学者带来不少困惑。</a:t>
            </a:r>
            <a:endParaRPr lang="zh-CN" altLang="en-US" dirty="0"/>
          </a:p>
          <a:p>
            <a:r>
              <a:rPr lang="zh-CN" altLang="en-US" dirty="0"/>
              <a:t>由于其运行期绑定的特性，JavaScript 中的 this 含义要丰富得多，它可以是全局对象、当前对象或者任意对象，这完全取决于函数的调用方式。JavaScript 中函数的调用有以下几种方式：作为对象方法调用，作为函数调用，作为构造函数调用，和使用 apply 或 call 调用。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 Java 等面向对象的语言中，this 关键字的含义是明确且具体的，即指代当前对象。一般在编译期确定下来，或称为编译期绑定。而在 JavaScript 中，this 是动态绑定，或称为运行期绑定的，这就导致 JavaScript 中的 this 关键字有能力具备多重含义，带来灵活性的同时，也为初学者带来不少困惑。</a:t>
            </a:r>
            <a:endParaRPr lang="zh-CN" altLang="en-US" dirty="0"/>
          </a:p>
          <a:p>
            <a:r>
              <a:rPr lang="zh-CN" altLang="en-US" dirty="0"/>
              <a:t>由于其运行期绑定的特性，JavaScript 中的 this 含义要丰富得多，它可以是全局对象、当前对象或者任意对象，这完全取决于函数的调用方式。JavaScript 中函数的调用有以下几种方式：作为对象方法调用，作为函数调用，作为构造函数调用，和使用 apply 或 call 调用。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在浏览器环境下一般函数中的</a:t>
            </a:r>
            <a:r>
              <a:rPr lang="en-US" altLang="zh-CN"/>
              <a:t>this</a:t>
            </a:r>
            <a:r>
              <a:rPr lang="zh-CN" altLang="en-US"/>
              <a:t>指代</a:t>
            </a:r>
            <a:r>
              <a:rPr lang="en-US" altLang="zh-CN"/>
              <a:t>window</a:t>
            </a:r>
            <a:r>
              <a:rPr lang="zh-CN" altLang="en-US"/>
              <a:t>，</a:t>
            </a:r>
            <a:r>
              <a:rPr lang="en-US" altLang="zh-CN"/>
              <a:t>node</a:t>
            </a:r>
            <a:r>
              <a:rPr lang="zh-CN" altLang="en-US"/>
              <a:t>环境下指代的是</a:t>
            </a:r>
            <a:r>
              <a:rPr lang="en-US" altLang="zh-CN"/>
              <a:t>global</a:t>
            </a:r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在浏览器环境下一般函数中的</a:t>
            </a:r>
            <a:r>
              <a:rPr lang="en-US" altLang="zh-CN"/>
              <a:t>this</a:t>
            </a:r>
            <a:r>
              <a:rPr lang="zh-CN" altLang="en-US"/>
              <a:t>指代</a:t>
            </a:r>
            <a:r>
              <a:rPr lang="en-US" altLang="zh-CN"/>
              <a:t>window</a:t>
            </a:r>
            <a:r>
              <a:rPr lang="zh-CN" altLang="en-US"/>
              <a:t>，</a:t>
            </a:r>
            <a:r>
              <a:rPr lang="en-US" altLang="zh-CN"/>
              <a:t>node</a:t>
            </a:r>
            <a:r>
              <a:rPr lang="zh-CN" altLang="en-US"/>
              <a:t>环境下指代的是</a:t>
            </a:r>
            <a:r>
              <a:rPr lang="en-US" altLang="zh-CN"/>
              <a:t>global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jpe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3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358640"/>
            <a:ext cx="5286375" cy="61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</a:rPr>
              <a:t>JS</a:t>
            </a:r>
            <a:r>
              <a:rPr lang="zh-CN" altLang="en-US">
                <a:latin typeface="+mj-ea"/>
                <a:ea typeface="+mj-ea"/>
              </a:rPr>
              <a:t>中的</a:t>
            </a:r>
            <a:r>
              <a:rPr lang="en-US">
                <a:latin typeface="+mj-ea"/>
                <a:ea typeface="+mj-ea"/>
              </a:rPr>
              <a:t>this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23290"/>
            <a:ext cx="10138410" cy="50107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zh-CN" altLang="en-US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en-US" altLang="zh-CN" dirty="0" smtClean="0">
                <a:solidFill>
                  <a:schemeClr val="tx1"/>
                </a:solidFill>
                <a:sym typeface="+mn-ea"/>
              </a:rPr>
              <a:t>call/applay</a:t>
            </a:r>
            <a:r>
              <a:rPr kumimoji="0" lang="zh-CN" altLang="en-US" dirty="0" smtClean="0">
                <a:solidFill>
                  <a:schemeClr val="tx1"/>
                </a:solidFill>
                <a:sym typeface="+mn-ea"/>
              </a:rPr>
              <a:t>间接调用的函数中的</a:t>
            </a:r>
            <a:r>
              <a:rPr kumimoji="0" lang="en-US" altLang="zh-CN" dirty="0" smtClean="0">
                <a:solidFill>
                  <a:schemeClr val="tx1"/>
                </a:solidFill>
                <a:sym typeface="+mn-ea"/>
              </a:rPr>
              <a:t>this</a:t>
            </a:r>
            <a:r>
              <a:rPr kumimoji="0" lang="zh-CN" altLang="en-US" dirty="0" smtClean="0">
                <a:solidFill>
                  <a:schemeClr val="tx1"/>
                </a:solidFill>
                <a:sym typeface="+mn-ea"/>
              </a:rPr>
              <a:t>（指代第一个参数）</a:t>
            </a:r>
            <a:br>
              <a:rPr kumimoji="0" lang="zh-CN" altLang="en-US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en-US" sz="20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中函数也是对象（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函数对象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），也有属性和方法（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length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call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apply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等）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JS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中函数可以通过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call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apply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进行间接调用，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动态的指定由谁来调用此函数</a:t>
            </a:r>
            <a:br>
              <a:rPr kumimoji="0"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kumimoji="0"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p>
            <a:r>
              <a:rPr kumimoji="0" lang="zh-CN" altLang="en-US" b="0" dirty="0">
                <a:solidFill>
                  <a:srgbClr val="C00000"/>
                </a:solidFill>
              </a:rPr>
              <a:t>四、间接调用</a:t>
            </a:r>
            <a:r>
              <a:rPr kumimoji="0" lang="zh-CN" b="0" dirty="0">
                <a:solidFill>
                  <a:srgbClr val="C00000"/>
                </a:solidFill>
              </a:rPr>
              <a:t>中的</a:t>
            </a:r>
            <a:r>
              <a:rPr kumimoji="0" lang="en-US" altLang="zh-CN" b="0" dirty="0">
                <a:solidFill>
                  <a:srgbClr val="C00000"/>
                </a:solidFill>
              </a:rPr>
              <a:t>this</a:t>
            </a:r>
            <a:r>
              <a:rPr kumimoji="0" lang="zh-CN" altLang="en-US" b="0" dirty="0">
                <a:solidFill>
                  <a:srgbClr val="C00000"/>
                </a:solidFill>
              </a:rPr>
              <a:t>（</a:t>
            </a:r>
            <a:r>
              <a:rPr kumimoji="0" lang="en-US" altLang="zh-CN" b="0" dirty="0">
                <a:solidFill>
                  <a:srgbClr val="C00000"/>
                </a:solidFill>
              </a:rPr>
              <a:t>call</a:t>
            </a:r>
            <a:r>
              <a:rPr kumimoji="0" lang="zh-CN" altLang="en-US" b="0" dirty="0">
                <a:solidFill>
                  <a:srgbClr val="C00000"/>
                </a:solidFill>
              </a:rPr>
              <a:t>、</a:t>
            </a:r>
            <a:r>
              <a:rPr kumimoji="0" lang="en-US" altLang="zh-CN" b="0" dirty="0">
                <a:solidFill>
                  <a:srgbClr val="C00000"/>
                </a:solidFill>
              </a:rPr>
              <a:t>apply</a:t>
            </a:r>
            <a:r>
              <a:rPr kumimoji="0" lang="zh-CN" altLang="en-US" b="0" dirty="0">
                <a:solidFill>
                  <a:srgbClr val="C00000"/>
                </a:solidFill>
              </a:rPr>
              <a:t>）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3010" y="2691130"/>
            <a:ext cx="6071235" cy="30537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53025" y="6036945"/>
            <a:ext cx="47936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间接调用中的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this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 this</a:t>
            </a:r>
            <a:r>
              <a:rPr lang="zh-CN" altLang="en-US" sz="2800" b="1">
                <a:solidFill>
                  <a:schemeClr val="tx1"/>
                </a:solidFill>
              </a:rPr>
              <a:t>简介及特点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 this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四种应用场景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JS this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缺陷和解决方法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23290"/>
            <a:ext cx="9940290" cy="50107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dirty="0">
                <a:solidFill>
                  <a:schemeClr val="tx1"/>
                </a:solidFill>
                <a:sym typeface="+mn-ea"/>
              </a:rPr>
              <a:t>this</a:t>
            </a: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不进行作用域传递、</a:t>
            </a:r>
            <a:r>
              <a:rPr kumimoji="0" lang="zh-CN" dirty="0">
                <a:solidFill>
                  <a:schemeClr val="tx1"/>
                </a:solidFill>
                <a:sym typeface="+mn-ea"/>
              </a:rPr>
              <a:t>函数嵌套中的</a:t>
            </a:r>
            <a:r>
              <a:rPr kumimoji="0" lang="en-US" altLang="zh-CN" dirty="0">
                <a:solidFill>
                  <a:schemeClr val="tx1"/>
                </a:solidFill>
                <a:sym typeface="+mn-ea"/>
              </a:rPr>
              <a:t>this</a:t>
            </a: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存在缺陷</a:t>
            </a:r>
            <a:b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9075420" cy="490220"/>
          </a:xfrm>
        </p:spPr>
        <p:txBody>
          <a:bodyPr/>
          <a:p>
            <a:r>
              <a:rPr kumimoji="0" lang="zh-CN" b="0" dirty="0">
                <a:solidFill>
                  <a:srgbClr val="C00000"/>
                </a:solidFill>
              </a:rPr>
              <a:t>对象方法中的</a:t>
            </a:r>
            <a:r>
              <a:rPr kumimoji="0" lang="en-US" altLang="zh-CN" b="0" dirty="0">
                <a:solidFill>
                  <a:srgbClr val="C00000"/>
                </a:solidFill>
              </a:rPr>
              <a:t>this</a:t>
            </a:r>
            <a:r>
              <a:rPr kumimoji="0" lang="zh-CN" altLang="en-US" b="0" dirty="0">
                <a:solidFill>
                  <a:srgbClr val="C00000"/>
                </a:solidFill>
              </a:rPr>
              <a:t>（有函数嵌套的情况下）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407785" y="3880485"/>
            <a:ext cx="40265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moveTo</a:t>
            </a:r>
            <a:r>
              <a:rPr lang="zh-CN" altLang="en-US" sz="2400"/>
              <a:t>方法中嵌套的</a:t>
            </a:r>
            <a:r>
              <a:rPr lang="en-US" altLang="zh-CN" sz="2400"/>
              <a:t>moveToX</a:t>
            </a:r>
            <a:r>
              <a:rPr lang="zh-CN" altLang="en-US" sz="2400"/>
              <a:t>函数作为</a:t>
            </a:r>
            <a:r>
              <a:rPr lang="zh-CN" altLang="en-US" sz="2400">
                <a:solidFill>
                  <a:schemeClr val="accent3"/>
                </a:solidFill>
              </a:rPr>
              <a:t>一般函数</a:t>
            </a:r>
            <a:r>
              <a:rPr lang="zh-CN" altLang="en-US" sz="2400"/>
              <a:t>看待，此函数中的</a:t>
            </a:r>
            <a:r>
              <a:rPr lang="en-US" altLang="zh-CN" sz="2400"/>
              <a:t>this</a:t>
            </a:r>
            <a:r>
              <a:rPr lang="zh-CN" altLang="en-US" sz="2400"/>
              <a:t>此时指向的是全局对象</a:t>
            </a:r>
            <a:r>
              <a:rPr lang="en-US" altLang="zh-CN" sz="2400"/>
              <a:t>window</a:t>
            </a:r>
            <a:r>
              <a:rPr lang="zh-CN" altLang="en-US" sz="2400"/>
              <a:t>而不是</a:t>
            </a:r>
            <a:r>
              <a:rPr lang="en-US" altLang="zh-CN" sz="2400"/>
              <a:t>point</a:t>
            </a:r>
            <a:endParaRPr lang="en-US" altLang="zh-CN" sz="2400"/>
          </a:p>
        </p:txBody>
      </p:sp>
      <p:pic>
        <p:nvPicPr>
          <p:cNvPr id="8" name="图片 7" descr="DS]3HVZJM)~IN3KP0Y[))SY"/>
          <p:cNvPicPr>
            <a:picLocks noChangeAspect="1"/>
          </p:cNvPicPr>
          <p:nvPr/>
        </p:nvPicPr>
        <p:blipFill>
          <a:blip r:embed="rId1"/>
          <a:srcRect l="5073"/>
          <a:stretch>
            <a:fillRect/>
          </a:stretch>
        </p:blipFill>
        <p:spPr>
          <a:xfrm>
            <a:off x="1066165" y="1516380"/>
            <a:ext cx="5089525" cy="462026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195" y="1581785"/>
            <a:ext cx="5543550" cy="18573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11800" y="6108700"/>
            <a:ext cx="62909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前半部分 函数嵌套时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this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缺陷 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23290"/>
            <a:ext cx="9940290" cy="50107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使用变量替代的方法（</a:t>
            </a:r>
            <a:r>
              <a:rPr kumimoji="0" lang="en-US" altLang="zh-CN" dirty="0">
                <a:solidFill>
                  <a:schemeClr val="tx1"/>
                </a:solidFill>
                <a:sym typeface="+mn-ea"/>
              </a:rPr>
              <a:t>that</a:t>
            </a: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dirty="0">
                <a:solidFill>
                  <a:schemeClr val="tx1"/>
                </a:solidFill>
                <a:sym typeface="+mn-ea"/>
              </a:rPr>
              <a:t>self</a:t>
            </a: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82965" cy="490220"/>
          </a:xfrm>
        </p:spPr>
        <p:txBody>
          <a:bodyPr/>
          <a:p>
            <a:r>
              <a:rPr kumimoji="0" lang="zh-CN" b="0" dirty="0">
                <a:solidFill>
                  <a:srgbClr val="C00000"/>
                </a:solidFill>
              </a:rPr>
              <a:t>如何解决对象方法中嵌套函数的</a:t>
            </a:r>
            <a:r>
              <a:rPr kumimoji="0" lang="en-US" altLang="zh-CN" b="0" dirty="0">
                <a:solidFill>
                  <a:srgbClr val="C00000"/>
                </a:solidFill>
              </a:rPr>
              <a:t>this</a:t>
            </a:r>
            <a:r>
              <a:rPr kumimoji="0" lang="zh-CN" altLang="en-US" b="0" dirty="0">
                <a:solidFill>
                  <a:srgbClr val="C00000"/>
                </a:solidFill>
              </a:rPr>
              <a:t>指向问题</a:t>
            </a:r>
            <a:endParaRPr lang="zh-CN" altLang="en-US" dirty="0"/>
          </a:p>
        </p:txBody>
      </p:sp>
      <p:pic>
        <p:nvPicPr>
          <p:cNvPr id="10" name="图片 9" descr="FVCT%CT)1GIEGRM7%LFQFE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7135" y="1564640"/>
            <a:ext cx="4911090" cy="119443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407785" y="2816860"/>
            <a:ext cx="361505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moveTo</a:t>
            </a:r>
            <a:r>
              <a:rPr lang="zh-CN" altLang="en-US" sz="2400"/>
              <a:t>方法中嵌套的函数中的</a:t>
            </a:r>
            <a:r>
              <a:rPr lang="en-US" altLang="zh-CN" sz="2400"/>
              <a:t>that</a:t>
            </a:r>
            <a:r>
              <a:rPr lang="zh-CN" altLang="en-US" sz="2400"/>
              <a:t>此时指向的是</a:t>
            </a:r>
            <a:r>
              <a:rPr lang="en-US" altLang="zh-CN" sz="2400"/>
              <a:t>point</a:t>
            </a:r>
            <a:r>
              <a:rPr lang="zh-CN" altLang="en-US" sz="2400"/>
              <a:t>对象。</a:t>
            </a:r>
            <a:endParaRPr lang="zh-CN" altLang="en-US" sz="2400"/>
          </a:p>
          <a:p>
            <a:br>
              <a:rPr lang="zh-CN" altLang="en-US" sz="2400"/>
            </a:br>
            <a:r>
              <a:rPr lang="zh-CN" altLang="en-US" sz="2400"/>
              <a:t>这是</a:t>
            </a:r>
            <a:r>
              <a:rPr lang="zh-CN" altLang="en-US" sz="2400">
                <a:solidFill>
                  <a:srgbClr val="FF0000"/>
                </a:solidFill>
              </a:rPr>
              <a:t>软绑定</a:t>
            </a:r>
            <a:r>
              <a:rPr lang="zh-CN" altLang="en-US" sz="2400"/>
              <a:t>形式，</a:t>
            </a:r>
            <a:r>
              <a:rPr lang="zh-CN" altLang="en-US" sz="2400">
                <a:sym typeface="+mn-ea"/>
              </a:rPr>
              <a:t>除此之外，</a:t>
            </a:r>
            <a:r>
              <a:rPr lang="zh-CN" altLang="en-US" sz="2400"/>
              <a:t>还可以通过函数对象的</a:t>
            </a:r>
            <a:r>
              <a:rPr lang="en-US" altLang="zh-CN" sz="2400">
                <a:solidFill>
                  <a:srgbClr val="FF0000"/>
                </a:solidFill>
              </a:rPr>
              <a:t>bind</a:t>
            </a:r>
            <a:r>
              <a:rPr lang="zh-CN" altLang="en-US" sz="2400">
                <a:solidFill>
                  <a:srgbClr val="FF0000"/>
                </a:solidFill>
              </a:rPr>
              <a:t>方法进行硬绑定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zh-CN" altLang="en-US" sz="2400"/>
              <a:t>或通过</a:t>
            </a:r>
            <a:r>
              <a:rPr lang="en-US" altLang="zh-CN" sz="2400">
                <a:solidFill>
                  <a:srgbClr val="FF0000"/>
                </a:solidFill>
              </a:rPr>
              <a:t>call/apply</a:t>
            </a:r>
            <a:r>
              <a:rPr lang="zh-CN" altLang="en-US" sz="2400">
                <a:solidFill>
                  <a:srgbClr val="FF0000"/>
                </a:solidFill>
              </a:rPr>
              <a:t>间接指定</a:t>
            </a:r>
            <a:r>
              <a:rPr lang="en-US" altLang="zh-CN" sz="2400">
                <a:solidFill>
                  <a:srgbClr val="FF0000"/>
                </a:solidFill>
              </a:rPr>
              <a:t>this</a:t>
            </a:r>
            <a:r>
              <a:rPr lang="zh-CN" altLang="en-US" sz="2400">
                <a:solidFill>
                  <a:srgbClr val="FF0000"/>
                </a:solidFill>
              </a:rPr>
              <a:t>对象</a:t>
            </a:r>
            <a:endParaRPr lang="zh-CN" altLang="en-US" sz="2400">
              <a:solidFill>
                <a:srgbClr val="FF0000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80" y="1547495"/>
            <a:ext cx="5082540" cy="46589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11800" y="6252210"/>
            <a:ext cx="62909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后半部分 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this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缺陷解决办法 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23290"/>
            <a:ext cx="9940290" cy="50107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zh-CN" dirty="0">
                <a:solidFill>
                  <a:schemeClr val="tx1"/>
                </a:solidFill>
                <a:sym typeface="+mn-ea"/>
              </a:rPr>
              <a:t>构造函数中的</a:t>
            </a:r>
            <a:r>
              <a:rPr kumimoji="0" lang="en-US" altLang="zh-CN" dirty="0">
                <a:solidFill>
                  <a:schemeClr val="tx1"/>
                </a:solidFill>
                <a:sym typeface="+mn-ea"/>
              </a:rPr>
              <a:t>this</a:t>
            </a: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同样存在函数嵌套缺陷，</a:t>
            </a:r>
            <a:r>
              <a:rPr kumimoji="0" lang="zh-CN" altLang="en-US" dirty="0">
                <a:solidFill>
                  <a:schemeClr val="accent3"/>
                </a:solidFill>
                <a:sym typeface="+mn-ea"/>
              </a:rPr>
              <a:t>解决办法同上</a:t>
            </a:r>
            <a:b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82965" cy="490220"/>
          </a:xfrm>
        </p:spPr>
        <p:txBody>
          <a:bodyPr/>
          <a:p>
            <a:r>
              <a:rPr kumimoji="0" lang="zh-CN" b="0" dirty="0">
                <a:solidFill>
                  <a:srgbClr val="C00000"/>
                </a:solidFill>
              </a:rPr>
              <a:t>构造函数中的</a:t>
            </a:r>
            <a:r>
              <a:rPr kumimoji="0" lang="en-US" altLang="zh-CN" b="0" dirty="0">
                <a:solidFill>
                  <a:srgbClr val="C00000"/>
                </a:solidFill>
              </a:rPr>
              <a:t>this</a:t>
            </a:r>
            <a:r>
              <a:rPr kumimoji="0" lang="zh-CN" altLang="en-US" b="0" dirty="0">
                <a:solidFill>
                  <a:srgbClr val="C00000"/>
                </a:solidFill>
                <a:sym typeface="+mn-ea"/>
              </a:rPr>
              <a:t>（有函数嵌套的情况下）</a:t>
            </a:r>
            <a:endParaRPr lang="zh-CN" altLang="en-US" dirty="0"/>
          </a:p>
        </p:txBody>
      </p:sp>
      <p:pic>
        <p:nvPicPr>
          <p:cNvPr id="2" name="图片 1" descr="O22MYX2@P$LL%TB0{TBZKP3"/>
          <p:cNvPicPr>
            <a:picLocks noChangeAspect="1"/>
          </p:cNvPicPr>
          <p:nvPr/>
        </p:nvPicPr>
        <p:blipFill>
          <a:blip r:embed="rId1"/>
          <a:srcRect l="5386"/>
          <a:stretch>
            <a:fillRect/>
          </a:stretch>
        </p:blipFill>
        <p:spPr>
          <a:xfrm>
            <a:off x="1056640" y="1551940"/>
            <a:ext cx="4660265" cy="4449445"/>
          </a:xfrm>
          <a:prstGeom prst="rect">
            <a:avLst/>
          </a:prstGeom>
        </p:spPr>
      </p:pic>
      <p:pic>
        <p:nvPicPr>
          <p:cNvPr id="5" name="图片 4" descr="5DPHS5AA(Q@2}065VQ~FO5W"/>
          <p:cNvPicPr>
            <a:picLocks noChangeAspect="1"/>
          </p:cNvPicPr>
          <p:nvPr/>
        </p:nvPicPr>
        <p:blipFill>
          <a:blip r:embed="rId2"/>
          <a:srcRect l="4539"/>
          <a:stretch>
            <a:fillRect/>
          </a:stretch>
        </p:blipFill>
        <p:spPr>
          <a:xfrm>
            <a:off x="5840095" y="1551940"/>
            <a:ext cx="6076315" cy="460883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11800" y="6252210"/>
            <a:ext cx="6550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demo07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 构造函数中的函数嵌套中的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this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 this</a:t>
            </a:r>
            <a:r>
              <a:rPr lang="zh-CN" altLang="en-US" sz="2800" b="1">
                <a:solidFill>
                  <a:schemeClr val="tx1"/>
                </a:solidFill>
              </a:rPr>
              <a:t>简介及特点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 this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四种应用场景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 this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缺陷和解决方法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总结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51535"/>
            <a:ext cx="9940290" cy="52089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zh-CN" altLang="en-US" dirty="0" smtClean="0">
                <a:solidFill>
                  <a:schemeClr val="tx1"/>
                </a:solidFill>
                <a:sym typeface="+mn-ea"/>
              </a:rPr>
              <a:t>函数对象的内部方法 </a:t>
            </a:r>
            <a:r>
              <a:rPr kumimoji="0" lang="en-US" altLang="zh-CN" dirty="0" smtClean="0">
                <a:solidFill>
                  <a:schemeClr val="tx1"/>
                </a:solidFill>
                <a:sym typeface="+mn-ea"/>
              </a:rPr>
              <a:t>[[call]]</a:t>
            </a:r>
            <a:br>
              <a:rPr kumimoji="0" lang="zh-CN" altLang="en-US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sz="2000" dirty="0" smtClean="0">
                <a:solidFill>
                  <a:schemeClr val="tx1"/>
                </a:solidFill>
                <a:sym typeface="+mn-ea"/>
              </a:rPr>
              <a:t>函数对象有一个叫[[Call]]内部方法，函数的执行其实是通过[[Call]]方法来执行的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sz="2000" dirty="0" smtClean="0">
                <a:solidFill>
                  <a:schemeClr val="tx1"/>
                </a:solidFill>
                <a:sym typeface="+mn-ea"/>
              </a:rPr>
              <a:t>[[Call]]方法接收两个参数thisArg和argumentList</a:t>
            </a:r>
            <a:br>
              <a:rPr kumimoji="0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sz="2000" dirty="0" smtClean="0">
                <a:solidFill>
                  <a:schemeClr val="tx1"/>
                </a:solidFill>
                <a:sym typeface="+mn-ea"/>
              </a:rPr>
              <a:t>- thisArg和this的指向有直接关系，argumentList为函数的实参列表</a:t>
            </a:r>
            <a:endParaRPr kumimoji="0" 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dirty="0" smtClean="0">
                <a:solidFill>
                  <a:schemeClr val="tx1"/>
                </a:solidFill>
                <a:sym typeface="+mn-ea"/>
              </a:rPr>
              <a:t>thisArg</a:t>
            </a:r>
            <a:r>
              <a:rPr kumimoji="0" lang="zh-CN" altLang="en-US" dirty="0" smtClean="0">
                <a:solidFill>
                  <a:schemeClr val="tx1"/>
                </a:solidFill>
                <a:sym typeface="+mn-ea"/>
              </a:rPr>
              <a:t>与</a:t>
            </a:r>
            <a:r>
              <a:rPr kumimoji="0" lang="en-US" altLang="zh-CN" dirty="0" smtClean="0">
                <a:solidFill>
                  <a:schemeClr val="tx1"/>
                </a:solidFill>
                <a:sym typeface="+mn-ea"/>
              </a:rPr>
              <a:t>4</a:t>
            </a:r>
            <a:r>
              <a:rPr kumimoji="0" lang="zh-CN" altLang="en-US" dirty="0" smtClean="0">
                <a:solidFill>
                  <a:schemeClr val="tx1"/>
                </a:solidFill>
                <a:sym typeface="+mn-ea"/>
              </a:rPr>
              <a:t>种情况的对应关系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普通方法调用thisArg为undefined。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通过call或apply调用，thisArg既为第一个参数。</a:t>
            </a:r>
            <a:br>
              <a:rPr kumimoji="0"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通过对象调用，thisArg指向该对象。</a:t>
            </a:r>
            <a:br>
              <a:rPr kumimoji="0"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在构造方法中，thisArg为新构造的对象</a:t>
            </a:r>
            <a:endParaRPr kumimoji="0"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总原则：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this</a:t>
            </a:r>
            <a:r>
              <a:rPr lang="zh-CN" altLang="en-US" dirty="0">
                <a:solidFill>
                  <a:srgbClr val="000000"/>
                </a:solidFill>
                <a:sym typeface="+mn-ea"/>
              </a:rPr>
              <a:t>指的</a:t>
            </a: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是调用</a:t>
            </a:r>
            <a:r>
              <a:rPr lang="zh-CN" altLang="en-US" dirty="0">
                <a:solidFill>
                  <a:srgbClr val="000000"/>
                </a:solidFill>
                <a:sym typeface="+mn-ea"/>
              </a:rPr>
              <a:t>函数的那个对象</a:t>
            </a:r>
            <a:br>
              <a:rPr kumimoji="0"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kumimoji="0"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p>
            <a:r>
              <a:rPr kumimoji="0" lang="zh-CN" altLang="en-US" b="0" dirty="0">
                <a:solidFill>
                  <a:srgbClr val="C00000"/>
                </a:solidFill>
              </a:rPr>
              <a:t>补充：JS this本质概述</a:t>
            </a:r>
            <a:endParaRPr kumimoji="0" lang="zh-CN" altLang="en-US" b="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23290"/>
            <a:ext cx="9940290" cy="50107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补充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bind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，思考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bind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call/apply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的优缺点</a:t>
            </a:r>
            <a:endParaRPr lang="en-US" altLang="zh-CN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思考：将一个对象方法赋值给某个变量后，变量调用时，此时的</a:t>
            </a:r>
            <a:r>
              <a:rPr kumimoji="0"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this</a:t>
            </a:r>
            <a:r>
              <a:rPr kumimoji="0"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指的是什么，是否会有问题</a:t>
            </a:r>
            <a:endParaRPr kumimoji="0"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更为深入理解</a:t>
            </a:r>
            <a:r>
              <a:rPr kumimoji="0"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this</a:t>
            </a:r>
            <a:r>
              <a:rPr kumimoji="0"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br>
              <a:rPr kumimoji="0"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kumimoji="0"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https://segmentfault.com/a/1190000003906484</a:t>
            </a:r>
            <a:br>
              <a:rPr kumimoji="0"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kumimoji="0"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https://segmentfault.com/a/1190000003802851</a:t>
            </a:r>
            <a:br>
              <a:rPr kumimoji="0"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kumimoji="0"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http://es5.github.io/#x15.3</a:t>
            </a:r>
            <a:endParaRPr kumimoji="0"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p>
            <a:r>
              <a:rPr kumimoji="0" lang="zh-CN" altLang="en-US" b="0" dirty="0">
                <a:solidFill>
                  <a:srgbClr val="C00000"/>
                </a:solidFill>
              </a:rPr>
              <a:t>补充内容：函数对象的</a:t>
            </a:r>
            <a:r>
              <a:rPr kumimoji="0" lang="en-US" altLang="zh-CN" b="0" dirty="0">
                <a:solidFill>
                  <a:srgbClr val="C00000"/>
                </a:solidFill>
              </a:rPr>
              <a:t>bind</a:t>
            </a:r>
            <a:r>
              <a:rPr kumimoji="0" lang="zh-CN" altLang="en-US" b="0" dirty="0">
                <a:solidFill>
                  <a:srgbClr val="C00000"/>
                </a:solidFill>
              </a:rPr>
              <a:t>方法</a:t>
            </a:r>
            <a:endParaRPr kumimoji="0" lang="zh-CN" altLang="en-US" b="0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51535"/>
            <a:ext cx="9940290" cy="50107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zh-CN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bind</a:t>
            </a:r>
            <a:r>
              <a:rPr kumimoji="0"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后，函数中的</a:t>
            </a:r>
            <a:r>
              <a:rPr kumimoji="0" lang="en-US" altLang="zh-CN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this</a:t>
            </a:r>
            <a:r>
              <a:rPr kumimoji="0"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指向绑定的对象，硬绑定</a:t>
            </a:r>
            <a:endParaRPr kumimoji="0" lang="zh-CN" altLang="en-US" sz="3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br>
              <a:rPr kumimoji="0"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kumimoji="0"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p>
            <a:r>
              <a:rPr kumimoji="0" lang="zh-CN" altLang="en-US" b="0" dirty="0">
                <a:solidFill>
                  <a:srgbClr val="C00000"/>
                </a:solidFill>
              </a:rPr>
              <a:t>间接调用</a:t>
            </a:r>
            <a:r>
              <a:rPr kumimoji="0" lang="zh-CN" b="0" dirty="0">
                <a:solidFill>
                  <a:srgbClr val="C00000"/>
                </a:solidFill>
              </a:rPr>
              <a:t>中的</a:t>
            </a:r>
            <a:r>
              <a:rPr kumimoji="0" lang="en-US" altLang="zh-CN" b="0" dirty="0">
                <a:solidFill>
                  <a:srgbClr val="C00000"/>
                </a:solidFill>
              </a:rPr>
              <a:t>this</a:t>
            </a:r>
            <a:r>
              <a:rPr kumimoji="0" lang="zh-CN" altLang="en-US" b="0" dirty="0">
                <a:solidFill>
                  <a:srgbClr val="C00000"/>
                </a:solidFill>
              </a:rPr>
              <a:t>（</a:t>
            </a:r>
            <a:r>
              <a:rPr kumimoji="0" lang="en-US" b="0" dirty="0">
                <a:solidFill>
                  <a:srgbClr val="C00000"/>
                </a:solidFill>
              </a:rPr>
              <a:t>bind</a:t>
            </a:r>
            <a:r>
              <a:rPr kumimoji="0" lang="zh-CN" altLang="en-US" b="0" dirty="0">
                <a:solidFill>
                  <a:srgbClr val="C00000"/>
                </a:solidFill>
              </a:rPr>
              <a:t>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5385" y="1714500"/>
            <a:ext cx="6617335" cy="3716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JS this</a:t>
            </a:r>
            <a:r>
              <a:rPr lang="zh-CN" altLang="en-US" sz="2800" b="1">
                <a:solidFill>
                  <a:srgbClr val="FF0000"/>
                </a:solidFill>
              </a:rPr>
              <a:t>简介及特点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 this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四种应用场景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 this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缺陷及解决方法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293225" cy="514477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Java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等面向对象语言中的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this</a:t>
            </a:r>
            <a:br>
              <a:rPr kumimoji="0" lang="en-US" altLang="zh-CN" sz="3200" dirty="0" smtClean="0">
                <a:solidFill>
                  <a:schemeClr val="tx1"/>
                </a:solidFill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在 Java 等面向对象的语言中，this 关键字的含义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是明确且具体的，即指代当前对象，一般在编译期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就已经确定下来，称为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编译期绑定</a:t>
            </a:r>
            <a:br>
              <a:rPr lang="zh-CN" altLang="en-US" sz="2000" dirty="0">
                <a:solidFill>
                  <a:schemeClr val="accent3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40000"/>
              </a:lnSpc>
            </a:pPr>
            <a:r>
              <a:rPr kumimoji="0" lang="en-US" sz="3200" dirty="0" smtClean="0">
                <a:solidFill>
                  <a:schemeClr val="tx1"/>
                </a:solidFill>
              </a:rPr>
              <a:t>JavaScript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语言中的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this</a:t>
            </a:r>
            <a:br>
              <a:rPr kumimoji="0" lang="en-US" altLang="zh-CN" sz="3600" dirty="0" smtClean="0">
                <a:solidFill>
                  <a:schemeClr val="tx1"/>
                </a:solidFill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在 JavaScript 中，this 是动态绑定，或称为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运行期绑定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的。由于其运行期绑定的特性，JavaScript 中的 this 含义要丰富得多，它可以是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全局对象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当前对象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或者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任意对象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，这完全取决于函数的调用方式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4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this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不进行作用域传递（函数嵌套时的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this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缺陷）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JavaScript</a:t>
            </a:r>
            <a:r>
              <a:rPr kumimoji="0" lang="zh-CN" altLang="en-US" dirty="0"/>
              <a:t>语言中的</a:t>
            </a:r>
            <a:r>
              <a:rPr kumimoji="0" lang="en-US" altLang="zh-CN" dirty="0"/>
              <a:t>this</a:t>
            </a:r>
            <a:r>
              <a:rPr kumimoji="0" lang="zh-CN" altLang="en-US" dirty="0"/>
              <a:t>和其他语言中区别</a:t>
            </a:r>
            <a:endParaRPr lang="zh-CN" altLang="en-US" dirty="0"/>
          </a:p>
        </p:txBody>
      </p:sp>
      <p:pic>
        <p:nvPicPr>
          <p:cNvPr id="4" name="图片 3" descr="JBS)X_HB2BQ1XOAO6X8D1TO"/>
          <p:cNvPicPr>
            <a:picLocks noChangeAspect="1"/>
          </p:cNvPicPr>
          <p:nvPr/>
        </p:nvPicPr>
        <p:blipFill>
          <a:blip r:embed="rId1"/>
          <a:srcRect l="10284"/>
          <a:stretch>
            <a:fillRect/>
          </a:stretch>
        </p:blipFill>
        <p:spPr>
          <a:xfrm>
            <a:off x="6901180" y="1125855"/>
            <a:ext cx="3254375" cy="2689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 this</a:t>
            </a:r>
            <a:r>
              <a:rPr lang="zh-CN" altLang="en-US" sz="2800" b="1">
                <a:solidFill>
                  <a:schemeClr val="tx1"/>
                </a:solidFill>
              </a:rPr>
              <a:t>简介及特点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JS this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四种应用场景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 this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缺陷和解决方法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5180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5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一般函数中的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this</a:t>
            </a:r>
            <a:endParaRPr kumimoji="0" lang="en-US" altLang="zh-CN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对象方法中的this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构造函数中的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this</a:t>
            </a:r>
            <a:endParaRPr kumimoji="0" lang="en-US" altLang="zh-CN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间接调用中的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this</a:t>
            </a:r>
            <a:endParaRPr kumimoji="0" lang="en-US" altLang="zh-CN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9025255" cy="490220"/>
          </a:xfrm>
        </p:spPr>
        <p:txBody>
          <a:bodyPr/>
          <a:lstStyle/>
          <a:p>
            <a:r>
              <a:rPr kumimoji="0" lang="en-US" altLang="zh-CN" dirty="0"/>
              <a:t>JavaScript</a:t>
            </a:r>
            <a:r>
              <a:rPr kumimoji="0" lang="zh-CN" altLang="en-US" dirty="0"/>
              <a:t>语言中</a:t>
            </a:r>
            <a:r>
              <a:rPr kumimoji="0" lang="en-US" altLang="zh-CN" dirty="0"/>
              <a:t>的this</a:t>
            </a:r>
            <a:r>
              <a:rPr kumimoji="0" lang="en-US" altLang="zh-CN" dirty="0">
                <a:sym typeface="+mn-ea"/>
              </a:rPr>
              <a:t>主要有以下4种应用场景</a:t>
            </a:r>
            <a:endParaRPr kumimoji="0" lang="zh-CN" altLang="en-US" dirty="0" smtClean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23290"/>
            <a:ext cx="9940290" cy="50107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一般函数中的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（非严格松散模式下）指代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全局对象</a:t>
            </a:r>
            <a:endParaRPr lang="zh-CN" altLang="en-US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可以通过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在函数内添加、删除、修改全局对象属性</a:t>
            </a:r>
            <a:b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67725" cy="490220"/>
          </a:xfrm>
        </p:spPr>
        <p:txBody>
          <a:bodyPr/>
          <a:p>
            <a:r>
              <a:rPr kumimoji="0" lang="zh-CN" altLang="en-US" b="0" dirty="0">
                <a:solidFill>
                  <a:srgbClr val="C00000"/>
                </a:solidFill>
              </a:rPr>
              <a:t>一、一般函数中的</a:t>
            </a:r>
            <a:r>
              <a:rPr kumimoji="0" lang="en-US" altLang="zh-CN" b="0" dirty="0">
                <a:solidFill>
                  <a:srgbClr val="C00000"/>
                </a:solidFill>
              </a:rPr>
              <a:t>this </a:t>
            </a:r>
            <a:r>
              <a:rPr kumimoji="0" lang="zh-CN" altLang="en-US" b="0" dirty="0">
                <a:solidFill>
                  <a:srgbClr val="C00000"/>
                </a:solidFill>
              </a:rPr>
              <a:t>（非严格松散模式下）</a:t>
            </a:r>
            <a:endParaRPr lang="zh-CN" altLang="en-US" dirty="0"/>
          </a:p>
        </p:txBody>
      </p:sp>
      <p:pic>
        <p:nvPicPr>
          <p:cNvPr id="2" name="图片 1" descr="Q()%{37OK76XUR5CGPRH5[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1417955"/>
            <a:ext cx="4692650" cy="1486535"/>
          </a:xfrm>
          <a:prstGeom prst="rect">
            <a:avLst/>
          </a:prstGeom>
        </p:spPr>
      </p:pic>
      <p:pic>
        <p:nvPicPr>
          <p:cNvPr id="5" name="图片 4" descr="$8P_EGTIB@$GNW9%70PZRP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930" y="3470275"/>
            <a:ext cx="4541520" cy="24638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53025" y="6036945"/>
            <a:ext cx="69881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一般函数中的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this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（非严格模式下）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23290"/>
            <a:ext cx="9940290" cy="50107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一般函数中的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（严格模式）为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undefined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可以用此特性来判断当前是否为严格模式</a:t>
            </a:r>
            <a:b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p>
            <a:r>
              <a:rPr kumimoji="0" lang="zh-CN" altLang="en-US" b="0" dirty="0">
                <a:solidFill>
                  <a:srgbClr val="C00000"/>
                </a:solidFill>
              </a:rPr>
              <a:t>一、一般函数中的</a:t>
            </a:r>
            <a:r>
              <a:rPr kumimoji="0" lang="en-US" altLang="zh-CN" b="0" dirty="0">
                <a:solidFill>
                  <a:srgbClr val="C00000"/>
                </a:solidFill>
              </a:rPr>
              <a:t>this </a:t>
            </a:r>
            <a:r>
              <a:rPr kumimoji="0" lang="zh-CN" altLang="en-US" b="0" dirty="0">
                <a:solidFill>
                  <a:srgbClr val="C00000"/>
                </a:solidFill>
              </a:rPr>
              <a:t>（严格模式）</a:t>
            </a:r>
            <a:endParaRPr lang="zh-CN" altLang="en-US" dirty="0"/>
          </a:p>
        </p:txBody>
      </p:sp>
      <p:pic>
        <p:nvPicPr>
          <p:cNvPr id="6" name="图片 5" descr="UC%U}[FCN@Q@795`)KJ~FO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7605" y="1561465"/>
            <a:ext cx="3677920" cy="1944370"/>
          </a:xfrm>
          <a:prstGeom prst="rect">
            <a:avLst/>
          </a:prstGeom>
        </p:spPr>
      </p:pic>
      <p:pic>
        <p:nvPicPr>
          <p:cNvPr id="7" name="图片 6" descr="LV[7{JG3DGBPA7`UU_CI1R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360" y="4077970"/>
            <a:ext cx="5855970" cy="18561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153025" y="6036945"/>
            <a:ext cx="69881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一般函数中的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this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（严格模式下）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23290"/>
            <a:ext cx="9940290" cy="50107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函数作为对象的一个属性时，称之为对象的方法</a:t>
            </a:r>
            <a:endParaRPr lang="zh-CN" altLang="en-US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对象方法中的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指代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调用此方法的对象（无嵌套的情况下）</a:t>
            </a:r>
            <a:b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zh-CN" altLang="en-US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9257665" cy="490220"/>
          </a:xfrm>
        </p:spPr>
        <p:txBody>
          <a:bodyPr/>
          <a:p>
            <a:r>
              <a:rPr kumimoji="0" lang="zh-CN" b="0" dirty="0">
                <a:solidFill>
                  <a:srgbClr val="C00000"/>
                </a:solidFill>
              </a:rPr>
              <a:t>二、对象方法中的</a:t>
            </a:r>
            <a:r>
              <a:rPr kumimoji="0" lang="en-US" altLang="zh-CN" b="0" dirty="0">
                <a:solidFill>
                  <a:srgbClr val="C00000"/>
                </a:solidFill>
              </a:rPr>
              <a:t>this</a:t>
            </a:r>
            <a:r>
              <a:rPr kumimoji="0" lang="zh-CN" altLang="en-US" b="0" dirty="0">
                <a:solidFill>
                  <a:srgbClr val="C00000"/>
                </a:solidFill>
              </a:rPr>
              <a:t>（无函数嵌套的情况下）</a:t>
            </a:r>
            <a:endParaRPr lang="zh-CN" altLang="en-US" dirty="0"/>
          </a:p>
        </p:txBody>
      </p:sp>
      <p:pic>
        <p:nvPicPr>
          <p:cNvPr id="4" name="图片 3" descr="HDYBU@BNI3@YE%9CG%C$8CQ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9820" y="2159000"/>
            <a:ext cx="8590915" cy="37750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153025" y="6036945"/>
            <a:ext cx="47936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对象方法中的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this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23290"/>
            <a:ext cx="9940290" cy="50107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构造函数中的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指代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新创建的对象</a:t>
            </a:r>
            <a:b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JS</a:t>
            </a:r>
            <a:r>
              <a:rPr kumimoji="0"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0"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ES5</a:t>
            </a:r>
            <a:r>
              <a:rPr kumimoji="0"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kumimoji="0"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并没有类（class）的概念，</a:t>
            </a: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而是使用基于原型（prototype）的继承方式</a:t>
            </a:r>
            <a:br>
              <a:rPr kumimoji="0"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JS中的构造函数</a:t>
            </a:r>
            <a:r>
              <a:rPr kumimoji="0"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充当了类的角色</a:t>
            </a:r>
            <a:r>
              <a:rPr kumimoji="0"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，如果不使用 new 调用，则和普通函数一样。</a:t>
            </a:r>
            <a:br>
              <a:rPr kumimoji="0"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如果</a:t>
            </a:r>
            <a:r>
              <a:rPr kumimoji="0"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作为构造函数正确调用时</a:t>
            </a:r>
            <a:r>
              <a:rPr kumimoji="0"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0"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构造函数中的</a:t>
            </a:r>
            <a:r>
              <a:rPr kumimoji="0"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 绑定到新创建的对象上</a:t>
            </a:r>
            <a:endParaRPr kumimoji="0" lang="zh-CN" altLang="en-US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p>
            <a:r>
              <a:rPr kumimoji="0" lang="zh-CN" b="0" dirty="0">
                <a:solidFill>
                  <a:srgbClr val="C00000"/>
                </a:solidFill>
              </a:rPr>
              <a:t>三、构造函数中的</a:t>
            </a:r>
            <a:r>
              <a:rPr kumimoji="0" lang="en-US" altLang="zh-CN" b="0" dirty="0">
                <a:solidFill>
                  <a:srgbClr val="C00000"/>
                </a:solidFill>
              </a:rPr>
              <a:t>this</a:t>
            </a:r>
            <a:endParaRPr kumimoji="0" lang="zh-CN" altLang="en-US" b="0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pic>
        <p:nvPicPr>
          <p:cNvPr id="2" name="图片 1" descr="02OLZ9HCUUST$M3[5$(C_%V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4430" y="3093720"/>
            <a:ext cx="4782820" cy="28397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53025" y="6036945"/>
            <a:ext cx="47936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构造函数中的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this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2132</Words>
  <Application>WPS 演示</Application>
  <PresentationFormat>宽屏</PresentationFormat>
  <Paragraphs>128</Paragraphs>
  <Slides>19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Arial Unicode MS</vt:lpstr>
      <vt:lpstr>Office 主题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2887</cp:revision>
  <cp:lastPrinted>2411-12-30T00:00:00Z</cp:lastPrinted>
  <dcterms:created xsi:type="dcterms:W3CDTF">2003-05-12T10:17:00Z</dcterms:created>
  <dcterms:modified xsi:type="dcterms:W3CDTF">2017-10-16T13:49:29Z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