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72" r:id="rId3"/>
    <p:sldId id="1273" r:id="rId5"/>
    <p:sldId id="1274" r:id="rId6"/>
    <p:sldId id="1276" r:id="rId7"/>
    <p:sldId id="1277" r:id="rId8"/>
    <p:sldId id="1278" r:id="rId9"/>
    <p:sldId id="1279" r:id="rId10"/>
    <p:sldId id="1280" r:id="rId11"/>
    <p:sldId id="1281" r:id="rId12"/>
    <p:sldId id="1297" r:id="rId13"/>
    <p:sldId id="1275" r:id="rId14"/>
    <p:sldId id="773" r:id="rId15"/>
    <p:sldId id="1205" r:id="rId16"/>
    <p:sldId id="1195" r:id="rId17"/>
    <p:sldId id="1313" r:id="rId18"/>
    <p:sldId id="1234" r:id="rId19"/>
    <p:sldId id="1209" r:id="rId20"/>
    <p:sldId id="1226" r:id="rId21"/>
    <p:sldId id="1235" r:id="rId22"/>
    <p:sldId id="1312" r:id="rId23"/>
    <p:sldId id="1267" r:id="rId24"/>
    <p:sldId id="1218" r:id="rId25"/>
    <p:sldId id="1266" r:id="rId26"/>
    <p:sldId id="1104" r:id="rId27"/>
    <p:sldId id="1199" r:id="rId28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40"/>
        <p:guide pos="1782"/>
        <p:guide pos="749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231"/>
        <p:guide pos="2122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CN" altLang="en-US" dirty="0" smtClean="0">
                <a:sym typeface="+mn-ea"/>
              </a:rPr>
              <a:t>最常见的</a:t>
            </a:r>
            <a:r>
              <a:rPr kumimoji="0" lang="en-US" altLang="zh-CN" dirty="0" smtClean="0">
                <a:sym typeface="+mn-ea"/>
              </a:rPr>
              <a:t>jQuery</a:t>
            </a:r>
            <a:r>
              <a:rPr kumimoji="0" lang="zh-CN" altLang="en-US" dirty="0" smtClean="0">
                <a:sym typeface="+mn-ea"/>
              </a:rPr>
              <a:t>中的</a:t>
            </a:r>
            <a:r>
              <a:rPr kumimoji="0" lang="en-US" altLang="zh-CN" dirty="0" smtClean="0">
                <a:sym typeface="+mn-ea"/>
              </a:rPr>
              <a:t>$</a:t>
            </a:r>
            <a:r>
              <a:rPr kumimoji="0" lang="zh-CN" altLang="en-US" dirty="0" smtClean="0">
                <a:sym typeface="+mn-ea"/>
              </a:rPr>
              <a:t>就是一个函数对象。</a:t>
            </a:r>
            <a:endParaRPr kumimoji="0" lang="zh-CN" altLang="en-US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无序属性的集合，其属性可以包含基本值、对象或者函数</a:t>
            </a:r>
            <a:r>
              <a:rPr kumimoji="0" lang="zh-CN" altLang="en-US" dirty="0" smtClean="0">
                <a:sym typeface="+mn-ea"/>
              </a:rPr>
              <a:t>。</a:t>
            </a:r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  <a:endParaRPr sz="2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33620" y="3856355"/>
            <a:ext cx="569087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对象综述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817110" y="4463415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对象属性的特性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39622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对象属性的增删改查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动态添加属性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删除属性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修改属性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访问属性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对象简介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58610" y="101409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对象属性的特性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对象及对象属性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对象属性的特性</a:t>
            </a:r>
            <a:endParaRPr lang="en-US" altLang="zh-CN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属性特性描述符及其应用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517505" cy="51682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对象知识回顾</a:t>
            </a:r>
            <a:b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对象是若干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无序属性的集合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（数据属性、访问器属性、内部属性）</a:t>
            </a:r>
            <a:b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生成对象的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3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种方式：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字面量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直接生成、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Object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工场方法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实例化对象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对象及对象属性</a:t>
            </a:r>
            <a:endParaRPr kumimoji="0" lang="zh-CN" altLang="en-US" dirty="0"/>
          </a:p>
        </p:txBody>
      </p:sp>
      <p:pic>
        <p:nvPicPr>
          <p:cNvPr id="3" name="图片 2" descr="J%E9BW~GXX@Y23SA%K%W0DS"/>
          <p:cNvPicPr>
            <a:picLocks noChangeAspect="1"/>
          </p:cNvPicPr>
          <p:nvPr/>
        </p:nvPicPr>
        <p:blipFill>
          <a:blip r:embed="rId1"/>
          <a:srcRect l="6634" b="25062"/>
          <a:stretch>
            <a:fillRect/>
          </a:stretch>
        </p:blipFill>
        <p:spPr>
          <a:xfrm>
            <a:off x="1189990" y="2605405"/>
            <a:ext cx="4549140" cy="2251710"/>
          </a:xfrm>
          <a:prstGeom prst="rect">
            <a:avLst/>
          </a:prstGeom>
        </p:spPr>
      </p:pic>
      <p:pic>
        <p:nvPicPr>
          <p:cNvPr id="5" name="图片 4" descr="LEGD6M2M9B[7BRJC)EB{N`3"/>
          <p:cNvPicPr>
            <a:picLocks noChangeAspect="1"/>
          </p:cNvPicPr>
          <p:nvPr/>
        </p:nvPicPr>
        <p:blipFill>
          <a:blip r:embed="rId2"/>
          <a:srcRect b="13422"/>
          <a:stretch>
            <a:fillRect/>
          </a:stretch>
        </p:blipFill>
        <p:spPr>
          <a:xfrm>
            <a:off x="6141085" y="2677160"/>
            <a:ext cx="5411470" cy="28486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29350" y="6036945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生成对象及对象原型链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90" y="5087620"/>
            <a:ext cx="4802505" cy="589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6931025" y="753110"/>
            <a:ext cx="2123440" cy="459105"/>
          </a:xfrm>
          <a:prstGeom prst="rect">
            <a:avLst/>
          </a:prstGeom>
          <a:ln w="25400">
            <a:miter lim="400000"/>
          </a:ln>
        </p:spPr>
        <p:txBody>
          <a:bodyPr wrap="square" tIns="45719" bIns="4571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2000"/>
              <a:t>Object.prototype</a:t>
            </a:r>
            <a:endParaRPr sz="2000"/>
          </a:p>
        </p:txBody>
      </p:sp>
      <p:sp>
        <p:nvSpPr>
          <p:cNvPr id="126" name="Shape 126"/>
          <p:cNvSpPr/>
          <p:nvPr/>
        </p:nvSpPr>
        <p:spPr>
          <a:xfrm>
            <a:off x="8983042" y="1029243"/>
            <a:ext cx="427107" cy="1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45719" bIns="4571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 sz="1200"/>
          </a:p>
        </p:txBody>
      </p:sp>
      <p:sp>
        <p:nvSpPr>
          <p:cNvPr id="127" name="Shape 127"/>
          <p:cNvSpPr/>
          <p:nvPr/>
        </p:nvSpPr>
        <p:spPr>
          <a:xfrm>
            <a:off x="9450705" y="753110"/>
            <a:ext cx="612775" cy="459105"/>
          </a:xfrm>
          <a:prstGeom prst="rect">
            <a:avLst/>
          </a:prstGeom>
          <a:ln w="25400">
            <a:miter lim="400000"/>
          </a:ln>
        </p:spPr>
        <p:txBody>
          <a:bodyPr wrap="square" tIns="45719" bIns="4571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2000"/>
              <a:t>null</a:t>
            </a:r>
            <a:endParaRPr sz="2000"/>
          </a:p>
        </p:txBody>
      </p:sp>
      <p:sp>
        <p:nvSpPr>
          <p:cNvPr id="128" name="Shape 128"/>
          <p:cNvSpPr/>
          <p:nvPr/>
        </p:nvSpPr>
        <p:spPr>
          <a:xfrm>
            <a:off x="824702" y="794579"/>
            <a:ext cx="2143760" cy="133667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var objProto = {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    z:3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};</a:t>
            </a:r>
            <a:endParaRPr sz="2250"/>
          </a:p>
        </p:txBody>
      </p:sp>
      <p:sp>
        <p:nvSpPr>
          <p:cNvPr id="129" name="Shape 129"/>
          <p:cNvSpPr/>
          <p:nvPr/>
        </p:nvSpPr>
        <p:spPr>
          <a:xfrm>
            <a:off x="892358" y="3287105"/>
            <a:ext cx="2714625" cy="1246505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console.log(obj.x); </a:t>
            </a:r>
            <a:r>
              <a:rPr sz="2250">
                <a:solidFill>
                  <a:schemeClr val="accent1">
                    <a:lumMod val="90000"/>
                    <a:lumOff val="10000"/>
                  </a:schemeClr>
                </a:solidFill>
              </a:rPr>
              <a:t>//1</a:t>
            </a:r>
            <a:endParaRPr sz="225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console.log(obj.y); </a:t>
            </a:r>
            <a:r>
              <a:rPr sz="2250">
                <a:solidFill>
                  <a:schemeClr val="accent1">
                    <a:lumMod val="90000"/>
                    <a:lumOff val="10000"/>
                  </a:schemeClr>
                </a:solidFill>
              </a:rPr>
              <a:t>//2</a:t>
            </a:r>
            <a:endParaRPr sz="225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console.log(obj.z); </a:t>
            </a:r>
            <a:r>
              <a:rPr sz="2250">
                <a:solidFill>
                  <a:schemeClr val="accent1">
                    <a:lumMod val="90000"/>
                    <a:lumOff val="10000"/>
                  </a:schemeClr>
                </a:solidFill>
              </a:rPr>
              <a:t>//3</a:t>
            </a:r>
            <a:endParaRPr sz="225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838306" y="1991630"/>
            <a:ext cx="4398010" cy="133667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var obj = Object.create(objProto);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obj.</a:t>
            </a:r>
            <a:r>
              <a:rPr lang="en-US" sz="2250"/>
              <a:t>x</a:t>
            </a:r>
            <a:r>
              <a:rPr sz="2250"/>
              <a:t> = </a:t>
            </a:r>
            <a:r>
              <a:rPr lang="en-US" sz="2250"/>
              <a:t>1</a:t>
            </a:r>
            <a:r>
              <a:rPr sz="2250"/>
              <a:t>;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obj.</a:t>
            </a:r>
            <a:r>
              <a:rPr lang="en-US" sz="2250"/>
              <a:t>y</a:t>
            </a:r>
            <a:r>
              <a:rPr sz="2250"/>
              <a:t> = </a:t>
            </a:r>
            <a:r>
              <a:rPr lang="en-US" sz="2250"/>
              <a:t>2</a:t>
            </a:r>
            <a:r>
              <a:rPr sz="2250"/>
              <a:t>;</a:t>
            </a:r>
            <a:endParaRPr sz="225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217785" cy="490220"/>
          </a:xfrm>
        </p:spPr>
        <p:txBody>
          <a:bodyPr/>
          <a:p>
            <a:r>
              <a:rPr kumimoji="0" lang="zh-CN" altLang="en-US" dirty="0">
                <a:sym typeface="+mn-ea"/>
              </a:rPr>
              <a:t>问题：为什么原型链上有些属性遍历不到</a:t>
            </a:r>
            <a:endParaRPr kumimoji="0" lang="zh-CN" altLang="en-US" dirty="0"/>
          </a:p>
        </p:txBody>
      </p:sp>
      <p:pic>
        <p:nvPicPr>
          <p:cNvPr id="5" name="图片 4" descr="C:\Users\qile\Desktop\图片2.png图片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888480" y="3312160"/>
            <a:ext cx="3580765" cy="33902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83345" y="6032500"/>
            <a:ext cx="33508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为什么遍历不到某些属性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demo06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Shape 129"/>
          <p:cNvSpPr/>
          <p:nvPr/>
        </p:nvSpPr>
        <p:spPr>
          <a:xfrm>
            <a:off x="875848" y="4562185"/>
            <a:ext cx="6080125" cy="1661795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console.log(obj.toString);</a:t>
            </a:r>
            <a:r>
              <a:rPr sz="2250">
                <a:solidFill>
                  <a:srgbClr val="00B050"/>
                </a:solidFill>
              </a:rPr>
              <a:t>//原型链上有toString</a:t>
            </a:r>
            <a:endParaRPr sz="2250">
              <a:solidFill>
                <a:srgbClr val="00B050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for(var </a:t>
            </a:r>
            <a:r>
              <a:rPr lang="en-US" sz="2250">
                <a:solidFill>
                  <a:schemeClr val="tx1"/>
                </a:solidFill>
              </a:rPr>
              <a:t>k</a:t>
            </a:r>
            <a:r>
              <a:rPr sz="2250">
                <a:solidFill>
                  <a:schemeClr val="tx1"/>
                </a:solidFill>
              </a:rPr>
              <a:t> in obj){ </a:t>
            </a:r>
            <a:r>
              <a:rPr sz="2250">
                <a:solidFill>
                  <a:srgbClr val="00B050"/>
                </a:solidFill>
                <a:sym typeface="+mn-ea"/>
              </a:rPr>
              <a:t>//</a:t>
            </a:r>
            <a:r>
              <a:rPr lang="zh-CN" sz="2250">
                <a:solidFill>
                  <a:srgbClr val="00B050"/>
                </a:solidFill>
                <a:sym typeface="+mn-ea"/>
              </a:rPr>
              <a:t>可以通过</a:t>
            </a:r>
            <a:r>
              <a:rPr lang="en-US" altLang="zh-CN" sz="2250">
                <a:solidFill>
                  <a:srgbClr val="00B050"/>
                </a:solidFill>
                <a:sym typeface="+mn-ea"/>
              </a:rPr>
              <a:t>for...in</a:t>
            </a:r>
            <a:r>
              <a:rPr lang="zh-CN" sz="2250">
                <a:solidFill>
                  <a:srgbClr val="00B050"/>
                </a:solidFill>
                <a:sym typeface="+mn-ea"/>
              </a:rPr>
              <a:t>遍历所有属性</a:t>
            </a:r>
            <a:endParaRPr sz="2250">
              <a:solidFill>
                <a:schemeClr val="tx1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    console.log(</a:t>
            </a:r>
            <a:r>
              <a:rPr lang="en-US" sz="2250">
                <a:solidFill>
                  <a:schemeClr val="tx1"/>
                </a:solidFill>
              </a:rPr>
              <a:t>k</a:t>
            </a:r>
            <a:r>
              <a:rPr sz="2250">
                <a:solidFill>
                  <a:schemeClr val="tx1"/>
                </a:solidFill>
              </a:rPr>
              <a:t>,obj[</a:t>
            </a:r>
            <a:r>
              <a:rPr lang="en-US" sz="2250">
                <a:solidFill>
                  <a:schemeClr val="tx1"/>
                </a:solidFill>
              </a:rPr>
              <a:t>k</a:t>
            </a:r>
            <a:r>
              <a:rPr sz="2250">
                <a:solidFill>
                  <a:schemeClr val="tx1"/>
                </a:solidFill>
              </a:rPr>
              <a:t>]);</a:t>
            </a:r>
            <a:r>
              <a:rPr sz="2250">
                <a:solidFill>
                  <a:srgbClr val="00B050"/>
                </a:solidFill>
                <a:sym typeface="+mn-ea"/>
              </a:rPr>
              <a:t>//</a:t>
            </a:r>
            <a:r>
              <a:rPr lang="zh-CN" sz="2250">
                <a:solidFill>
                  <a:srgbClr val="00B050"/>
                </a:solidFill>
                <a:sym typeface="+mn-ea"/>
              </a:rPr>
              <a:t>是否能遍历到</a:t>
            </a:r>
            <a:r>
              <a:rPr lang="en-US" altLang="zh-CN" sz="2250">
                <a:solidFill>
                  <a:srgbClr val="00B050"/>
                </a:solidFill>
                <a:sym typeface="+mn-ea"/>
              </a:rPr>
              <a:t>toString</a:t>
            </a:r>
            <a:r>
              <a:rPr lang="zh-CN" altLang="en-US" sz="2250">
                <a:solidFill>
                  <a:srgbClr val="00B050"/>
                </a:solidFill>
                <a:sym typeface="+mn-ea"/>
              </a:rPr>
              <a:t>？</a:t>
            </a:r>
            <a:endParaRPr lang="zh-CN" altLang="en-US" sz="2250">
              <a:solidFill>
                <a:srgbClr val="00B050"/>
              </a:solidFill>
              <a:sym typeface="+mn-ea"/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}</a:t>
            </a:r>
            <a:endParaRPr sz="2250">
              <a:solidFill>
                <a:schemeClr val="tx1"/>
              </a:solidFill>
            </a:endParaRPr>
          </a:p>
        </p:txBody>
      </p:sp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675" y="1123315"/>
            <a:ext cx="3066415" cy="23145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3" animBg="1" advAuto="0"/>
      <p:bldP spid="128" grpId="2" animBg="1" advAuto="0"/>
      <p:bldP spid="129" grpId="8" animBg="1" advAuto="0"/>
      <p:bldP spid="6" grpId="0"/>
      <p:bldP spid="127" grpId="0"/>
      <p:bldP spid="125" grpId="0"/>
      <p:bldP spid="3" grpId="8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对象及对象属性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对象属性的特性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属性特性描述符及其应用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492740" cy="58616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对象属性（数据属性）的特性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属性的值（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[[value]]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），对应属性的值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可写特性（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[[w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ritable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	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，确定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属性是否可写性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可配置特性（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[[configurable]]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），确定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属性是否能删除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其他特性是否可配置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可枚举特性（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numerable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），属性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是否可枚举</a:t>
            </a:r>
            <a:endParaRPr kumimoji="0" lang="zh-CN" altLang="en-US" sz="2000" dirty="0" smtClean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设置属性的特性（通过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Object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defineProperty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方法）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>
                <a:sym typeface="+mn-ea"/>
              </a:rPr>
              <a:t>对象属性特性及其设置</a:t>
            </a:r>
            <a:endParaRPr kumimoji="0" lang="zh-CN" altLang="en-US" dirty="0"/>
          </a:p>
        </p:txBody>
      </p:sp>
      <p:pic>
        <p:nvPicPr>
          <p:cNvPr id="5" name="图片 4" descr="QT_4}{TXIGCTFEI3H65N9(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7760" y="3788410"/>
            <a:ext cx="7082155" cy="27095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87135" y="6139815"/>
            <a:ext cx="55518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设置属性的可枚举特性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5" y="3860165"/>
            <a:ext cx="3643630" cy="2748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187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设置属性特性实例（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w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ritable与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configurable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>
                <a:sym typeface="+mn-ea"/>
              </a:rPr>
              <a:t>对象属性特性及其设置</a:t>
            </a:r>
            <a:endParaRPr kumimoji="0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26075" y="6139815"/>
            <a:ext cx="6471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设置属性的可写和可配置特性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41690"/>
          <a:stretch>
            <a:fillRect/>
          </a:stretch>
        </p:blipFill>
        <p:spPr>
          <a:xfrm>
            <a:off x="1191260" y="1498600"/>
            <a:ext cx="6614795" cy="25330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t="57126"/>
          <a:stretch>
            <a:fillRect/>
          </a:stretch>
        </p:blipFill>
        <p:spPr>
          <a:xfrm>
            <a:off x="1185545" y="4051935"/>
            <a:ext cx="6614795" cy="1862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08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直接给对象添加属性（</a:t>
            </a:r>
            <a:r>
              <a:rPr kumimoji="0" lang="zh-CN" altLang="en-US" sz="3200" dirty="0" smtClean="0">
                <a:solidFill>
                  <a:srgbClr val="FF0000"/>
                </a:solidFill>
                <a:sym typeface="+mn-ea"/>
              </a:rPr>
              <a:t>属性特性默认都为</a:t>
            </a:r>
            <a:r>
              <a:rPr kumimoji="0" lang="en-US" altLang="zh-CN" sz="3200" dirty="0" smtClean="0">
                <a:solidFill>
                  <a:srgbClr val="FF0000"/>
                </a:solidFill>
                <a:sym typeface="+mn-ea"/>
              </a:rPr>
              <a:t>true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553065" cy="490220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给对象添加属性（方式</a:t>
            </a:r>
            <a:r>
              <a:rPr kumimoji="0" lang="en-US" altLang="zh-CN" dirty="0">
                <a:sym typeface="+mn-ea"/>
              </a:rPr>
              <a:t>1</a:t>
            </a:r>
            <a:r>
              <a:rPr kumimoji="0" lang="zh-CN" altLang="en-US" dirty="0">
                <a:sym typeface="+mn-ea"/>
              </a:rPr>
              <a:t>：直接添加）</a:t>
            </a:r>
            <a:endParaRPr kumimoji="0" lang="en-US" altLang="zh-CN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26075" y="6068060"/>
            <a:ext cx="6471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 直接添加属性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0465" y="1649095"/>
            <a:ext cx="6546215" cy="3992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对象综述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08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defineProperty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方法添加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zh-CN" altLang="en-US" sz="3200" dirty="0" smtClean="0">
                <a:solidFill>
                  <a:srgbClr val="FF0000"/>
                </a:solidFill>
                <a:sym typeface="+mn-ea"/>
              </a:rPr>
              <a:t>属性特性默认为</a:t>
            </a:r>
            <a:r>
              <a:rPr kumimoji="0" lang="en-US" altLang="zh-CN" sz="3200" dirty="0" smtClean="0">
                <a:solidFill>
                  <a:srgbClr val="FF0000"/>
                </a:solidFill>
                <a:sym typeface="+mn-ea"/>
              </a:rPr>
              <a:t>false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701040" y="308610"/>
            <a:ext cx="11223625" cy="490220"/>
          </a:xfrm>
        </p:spPr>
        <p:txBody>
          <a:bodyPr/>
          <a:lstStyle/>
          <a:p>
            <a:r>
              <a:rPr kumimoji="0" lang="zh-CN" altLang="en-US" dirty="0"/>
              <a:t>给</a:t>
            </a:r>
            <a:r>
              <a:rPr kumimoji="0" lang="zh-CN" altLang="en-US" dirty="0">
                <a:sym typeface="+mn-ea"/>
              </a:rPr>
              <a:t>对象添加属性（方式</a:t>
            </a:r>
            <a:r>
              <a:rPr kumimoji="0" lang="en-US" altLang="zh-CN" dirty="0">
                <a:sym typeface="+mn-ea"/>
              </a:rPr>
              <a:t>2</a:t>
            </a:r>
            <a:r>
              <a:rPr kumimoji="0" lang="zh-CN" altLang="en-US" dirty="0">
                <a:sym typeface="+mn-ea"/>
              </a:rPr>
              <a:t>：通过</a:t>
            </a:r>
            <a:r>
              <a:rPr kumimoji="0" lang="en-US" altLang="zh-CN" dirty="0">
                <a:sym typeface="+mn-ea"/>
              </a:rPr>
              <a:t>Object.defineProperty</a:t>
            </a:r>
            <a:r>
              <a:rPr kumimoji="0" lang="zh-CN" altLang="en-US" dirty="0">
                <a:sym typeface="+mn-ea"/>
              </a:rPr>
              <a:t>添加）</a:t>
            </a:r>
            <a:endParaRPr kumimoji="0" lang="en-US" altLang="zh-CN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95545" y="6139815"/>
            <a:ext cx="71716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demo09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后半部分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sz="2200" dirty="0" smtClean="0">
                <a:solidFill>
                  <a:srgbClr val="FF0000"/>
                </a:solidFill>
                <a:sym typeface="+mn-ea"/>
              </a:rPr>
              <a:t>通过</a:t>
            </a:r>
            <a:r>
              <a:rPr lang="en-US" altLang="zh-CN" sz="2200" dirty="0" smtClean="0">
                <a:solidFill>
                  <a:srgbClr val="FF0000"/>
                </a:solidFill>
                <a:sym typeface="+mn-ea"/>
              </a:rPr>
              <a:t>defineProperty</a:t>
            </a:r>
            <a:r>
              <a:rPr lang="zh-CN" altLang="en-US" sz="2200" dirty="0" smtClean="0">
                <a:solidFill>
                  <a:srgbClr val="FF0000"/>
                </a:solidFill>
                <a:sym typeface="+mn-ea"/>
              </a:rPr>
              <a:t>添加属性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175" y="1619250"/>
            <a:ext cx="10792460" cy="421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对象及对象属性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对象属性的特性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属性特性描述符及其应用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187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什么是属性特性描述符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属性特性描述符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是一个对象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，用来查看对象属性的特性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该对象包含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个属性，对应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个特性，通过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getOwnPropertyDescriptor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方法获得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属性特性描述符（</a:t>
            </a:r>
            <a:r>
              <a:rPr kumimoji="0" lang="en-US" altLang="zh-CN" dirty="0">
                <a:sym typeface="+mn-ea"/>
              </a:rPr>
              <a:t>Descriptor</a:t>
            </a:r>
            <a:r>
              <a:rPr kumimoji="0" lang="zh-CN" altLang="en-US" dirty="0">
                <a:sym typeface="+mn-ea"/>
              </a:rPr>
              <a:t>）</a:t>
            </a:r>
            <a:endParaRPr kumimoji="0" lang="zh-CN" altLang="en-US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5235" y="2366010"/>
            <a:ext cx="10163810" cy="35464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28360" y="6068060"/>
            <a:ext cx="5271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demo10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属性特性描述符实例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对象及对象属性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对象属性的特性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属性特性描述符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8280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给多个属性设置特性的方法（Object.defineProperties）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访问器属性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的特性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可配置特性（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[[configable]]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可枚举特性（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numerable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get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[[get]]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set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[[set]]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  <a:sym typeface="+mn-ea"/>
              </a:rPr>
              <a:t>Object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相关方法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seal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freeze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extend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keys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、hasOwnProperty、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in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for...in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补充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对象简介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对象的属性</a:t>
            </a:r>
            <a:endParaRPr lang="zh-CN" altLang="en-US" sz="2800" b="1"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对象相关操作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07999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对象是什么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JS</a:t>
            </a:r>
            <a:r>
              <a:rPr lang="zh-CN" altLang="en-US" sz="2000" dirty="0">
                <a:solidFill>
                  <a:schemeClr val="tx1"/>
                </a:solidFill>
              </a:rPr>
              <a:t>对象是一种</a:t>
            </a:r>
            <a:r>
              <a:rPr lang="zh-CN" altLang="en-US" sz="2000" dirty="0">
                <a:solidFill>
                  <a:schemeClr val="accent3"/>
                </a:solidFill>
              </a:rPr>
              <a:t>复合值</a:t>
            </a:r>
            <a:r>
              <a:rPr lang="zh-CN" altLang="en-US" sz="2000" dirty="0">
                <a:solidFill>
                  <a:schemeClr val="tx1"/>
                </a:solidFill>
              </a:rPr>
              <a:t>：将很多值复合在一起（包括原始类型值或其他对象类型的值）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对象是若干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无序属性的集合</a:t>
            </a:r>
            <a:b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可以直接通过属性名来访问对象的属性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函数作为某一个对象的属性时，称其为该对象的方法，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方法也是属性</a:t>
            </a:r>
            <a:endParaRPr kumimoji="0" lang="zh-CN" altLang="en-US" sz="2000" dirty="0" smtClean="0">
              <a:solidFill>
                <a:schemeClr val="accent3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对象简介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58610" y="101409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1650" y="3498215"/>
            <a:ext cx="3771900" cy="21913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40" y="3401060"/>
            <a:ext cx="5004435" cy="2386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1105515" cy="584390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对象分类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内置对象（</a:t>
            </a:r>
            <a:r>
              <a:rPr lang="en-US" altLang="zh-CN" sz="2000" dirty="0">
                <a:solidFill>
                  <a:schemeClr val="tx1"/>
                </a:solidFill>
              </a:rPr>
              <a:t>native object</a:t>
            </a:r>
            <a:r>
              <a:rPr lang="zh-CN" altLang="en-US" sz="2000" dirty="0">
                <a:solidFill>
                  <a:schemeClr val="tx1"/>
                </a:solidFill>
              </a:rPr>
              <a:t>）由</a:t>
            </a:r>
            <a:r>
              <a:rPr lang="en-US" altLang="zh-CN" sz="2000" dirty="0">
                <a:solidFill>
                  <a:schemeClr val="tx1"/>
                </a:solidFill>
              </a:rPr>
              <a:t>ECMAScript</a:t>
            </a:r>
            <a:r>
              <a:rPr lang="zh-CN" altLang="en-US" sz="2000" dirty="0">
                <a:solidFill>
                  <a:schemeClr val="tx1"/>
                </a:solidFill>
              </a:rPr>
              <a:t>规范定义的</a:t>
            </a:r>
            <a:r>
              <a:rPr lang="zh-CN" altLang="en-US" sz="2000" dirty="0">
                <a:solidFill>
                  <a:schemeClr val="accent3"/>
                </a:solidFill>
              </a:rPr>
              <a:t>对象或类型对象</a:t>
            </a:r>
            <a:r>
              <a:rPr lang="zh-CN" altLang="en-US" sz="2000" dirty="0">
                <a:solidFill>
                  <a:schemeClr val="tx1"/>
                </a:solidFill>
              </a:rPr>
              <a:t>（如：数组、函数等）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宿主对象（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host object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）由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解析器所嵌入的宿主环境定义的（如：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window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document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自定义对象（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user-defined object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）运行中的用户自定义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代码创建的对象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对象简介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58610" y="101409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l="4409" r="22631" b="28791"/>
          <a:stretch>
            <a:fillRect/>
          </a:stretch>
        </p:blipFill>
        <p:spPr>
          <a:xfrm>
            <a:off x="1390650" y="2831465"/>
            <a:ext cx="5065395" cy="37344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072630" y="3150235"/>
            <a:ext cx="417068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标准内置对象分为两类：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br>
              <a:rPr lang="zh-CN" sz="220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，构造器对象（类对象）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，非构造器对象（普通对象）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Array</a:t>
            </a:r>
            <a:b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Function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Date</a:t>
            </a:r>
            <a:b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Math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JSON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对象简介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对象的属性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对象相关操作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39622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对象属性的种类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普通属性（</a:t>
            </a:r>
            <a:r>
              <a:rPr lang="en-US" altLang="zh-CN" sz="2000" dirty="0">
                <a:solidFill>
                  <a:schemeClr val="tx1"/>
                </a:solidFill>
              </a:rPr>
              <a:t>property</a:t>
            </a:r>
            <a:r>
              <a:rPr lang="zh-CN" altLang="en-US" sz="2000" dirty="0">
                <a:solidFill>
                  <a:schemeClr val="tx1"/>
                </a:solidFill>
              </a:rPr>
              <a:t>，或称为数据属性）字符串的键到值的映射，包括方法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访问器（</a:t>
            </a:r>
            <a:r>
              <a:rPr lang="en-US" altLang="zh-CN" sz="2000" dirty="0">
                <a:solidFill>
                  <a:schemeClr val="tx1"/>
                </a:solidFill>
              </a:rPr>
              <a:t>Accessor</a:t>
            </a:r>
            <a:r>
              <a:rPr lang="zh-CN" altLang="en-US" sz="2000" dirty="0">
                <a:solidFill>
                  <a:schemeClr val="tx1"/>
                </a:solidFill>
              </a:rPr>
              <a:t>，或称为访问器属性）读写数据属性的方法，可进行过滤运算等操作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内置属性（</a:t>
            </a:r>
            <a:r>
              <a:rPr lang="en-US" altLang="zh-CN" sz="2000" dirty="0">
                <a:solidFill>
                  <a:schemeClr val="tx1"/>
                </a:solidFill>
              </a:rPr>
              <a:t>Internal property</a:t>
            </a:r>
            <a:r>
              <a:rPr lang="zh-CN" altLang="en-US" sz="2000" dirty="0">
                <a:solidFill>
                  <a:schemeClr val="tx1"/>
                </a:solidFill>
              </a:rPr>
              <a:t>）存在与</a:t>
            </a:r>
            <a:r>
              <a:rPr lang="en-US" altLang="zh-CN" sz="2000" dirty="0">
                <a:solidFill>
                  <a:schemeClr val="tx1"/>
                </a:solidFill>
              </a:rPr>
              <a:t>ECMAScript</a:t>
            </a:r>
            <a:r>
              <a:rPr lang="zh-CN" altLang="en-US" sz="2000" dirty="0">
                <a:solidFill>
                  <a:schemeClr val="tx1"/>
                </a:solidFill>
              </a:rPr>
              <a:t>规范中，不能直接访问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对象简介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58610" y="101409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对象简介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对象的属性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对象相关操作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39622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</a:rPr>
              <a:t>创建</a:t>
            </a: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对象的方式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通过对象字面量的方式直接创建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通过</a:t>
            </a:r>
            <a:r>
              <a:rPr lang="en-US" altLang="zh-CN" sz="2000" dirty="0">
                <a:solidFill>
                  <a:schemeClr val="tx1"/>
                </a:solidFill>
              </a:rPr>
              <a:t>Object</a:t>
            </a:r>
            <a:r>
              <a:rPr lang="zh-CN" altLang="en-US" sz="2000" dirty="0">
                <a:solidFill>
                  <a:schemeClr val="tx1"/>
                </a:solidFill>
              </a:rPr>
              <a:t>函数对象的</a:t>
            </a:r>
            <a:r>
              <a:rPr lang="en-US" altLang="zh-CN" sz="2000" dirty="0">
                <a:solidFill>
                  <a:schemeClr val="tx1"/>
                </a:solidFill>
              </a:rPr>
              <a:t>create</a:t>
            </a:r>
            <a:r>
              <a:rPr lang="zh-CN" altLang="en-US" sz="2000" dirty="0">
                <a:solidFill>
                  <a:schemeClr val="tx1"/>
                </a:solidFill>
              </a:rPr>
              <a:t>工场方法创建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通过构造函数的方式创建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对象简介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58610" y="101409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2305</Words>
  <Application>WPS 演示</Application>
  <PresentationFormat>宽屏</PresentationFormat>
  <Paragraphs>191</Paragraphs>
  <Slides>25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Arial Unicode MS</vt:lpstr>
      <vt:lpstr>Helvetica</vt:lpstr>
      <vt:lpstr>Calibri</vt:lpstr>
      <vt:lpstr>Franklin Gothic Medium</vt:lpstr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3080</cp:revision>
  <cp:lastPrinted>2411-12-30T00:00:00Z</cp:lastPrinted>
  <dcterms:created xsi:type="dcterms:W3CDTF">2003-05-12T10:17:00Z</dcterms:created>
  <dcterms:modified xsi:type="dcterms:W3CDTF">2017-09-06T14:03:27Z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