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773" r:id="rId3"/>
    <p:sldId id="1246" r:id="rId4"/>
    <p:sldId id="1241" r:id="rId5"/>
    <p:sldId id="1242" r:id="rId7"/>
    <p:sldId id="1243" r:id="rId8"/>
    <p:sldId id="1244" r:id="rId9"/>
    <p:sldId id="1247" r:id="rId10"/>
    <p:sldId id="1248" r:id="rId11"/>
    <p:sldId id="1249" r:id="rId12"/>
    <p:sldId id="1250" r:id="rId13"/>
    <p:sldId id="1251" r:id="rId14"/>
    <p:sldId id="1252" r:id="rId15"/>
    <p:sldId id="1254" r:id="rId16"/>
    <p:sldId id="1257" r:id="rId17"/>
    <p:sldId id="1258" r:id="rId18"/>
    <p:sldId id="1240" r:id="rId19"/>
    <p:sldId id="1259" r:id="rId20"/>
    <p:sldId id="1192" r:id="rId21"/>
    <p:sldId id="1203" r:id="rId22"/>
    <p:sldId id="1197" r:id="rId23"/>
    <p:sldId id="1198" r:id="rId24"/>
    <p:sldId id="1191" r:id="rId25"/>
  </p:sldIdLst>
  <p:sldSz cx="12192000" cy="6858000"/>
  <p:notesSz cx="6797675" cy="9928225"/>
  <p:defaultTextStyle>
    <a:defPPr>
      <a:defRPr lang="zh-CN"/>
    </a:defPPr>
    <a:lvl1pPr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88545" autoAdjust="0"/>
  </p:normalViewPr>
  <p:slideViewPr>
    <p:cSldViewPr snapToObjects="1">
      <p:cViewPr varScale="1">
        <p:scale>
          <a:sx n="65" d="100"/>
          <a:sy n="65" d="100"/>
        </p:scale>
        <p:origin x="852" y="66"/>
      </p:cViewPr>
      <p:guideLst>
        <p:guide orient="horz" pos="1559"/>
        <p:guide pos="1836"/>
        <p:guide pos="7499"/>
      </p:guideLst>
    </p:cSldViewPr>
  </p:slideViewPr>
  <p:notesTextViewPr>
    <p:cViewPr>
      <p:scale>
        <a:sx n="100" d="100"/>
        <a:sy n="100" d="100"/>
      </p:scale>
      <p:origin x="0" y="0"/>
    </p:cViewPr>
  </p:notesTextViewPr>
  <p:notesViewPr>
    <p:cSldViewPr snapToObjects="1">
      <p:cViewPr varScale="1">
        <p:scale>
          <a:sx n="50" d="100"/>
          <a:sy n="50" d="100"/>
        </p:scale>
        <p:origin x="-2772" y="-102"/>
      </p:cViewPr>
      <p:guideLst>
        <p:guide orient="horz" pos="3231"/>
        <p:guide pos="2141"/>
      </p:guideLst>
    </p:cSldViewPr>
  </p:notesViewPr>
  <p:gridSpacing cx="72033" cy="72033"/>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9940" name="Rectangle 4"/>
          <p:cNvSpPr>
            <a:spLocks noGrp="1" noRot="1" noChangeAspect="1" noChangeArrowheads="1" noTextEdit="1"/>
          </p:cNvSpPr>
          <p:nvPr>
            <p:ph type="sldImg" idx="2"/>
          </p:nvPr>
        </p:nvSpPr>
        <p:spPr bwMode="auto">
          <a:xfrm>
            <a:off x="90488" y="744538"/>
            <a:ext cx="6616700"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spect="1" noChangeArrowheads="1" noTextEdit="1"/>
          </p:cNvSpPr>
          <p:nvPr>
            <p:ph type="body" sz="quarter" idx="3"/>
          </p:nvPr>
        </p:nvSpPr>
        <p:spPr bwMode="auto">
          <a:xfrm>
            <a:off x="906463" y="4716463"/>
            <a:ext cx="4984750" cy="4467225"/>
          </a:xfrm>
          <a:prstGeom prst="rect">
            <a:avLst/>
          </a:prstGeom>
          <a:noFill/>
          <a:ln w="9525">
            <a:noFill/>
            <a:miter lim="800000"/>
          </a:ln>
        </p:spPr>
        <p:txBody>
          <a:bodyPr vert="horz" wrap="square" lIns="91428" tIns="45714" rIns="91428" bIns="45714" numCol="1" anchor="t" anchorCtr="0" compatLnSpc="1"/>
          <a:lstStyle/>
          <a:p>
            <a:pPr lvl="0"/>
            <a:r>
              <a:rPr lang="zh-CN" altLang="zh-CN" noProof="0" smtClean="0"/>
              <a:t>                                                   </a:t>
            </a:r>
            <a:endParaRPr lang="zh-CN" altLang="zh-CN" noProof="0" smtClean="0"/>
          </a:p>
          <a:p>
            <a:pPr lvl="1"/>
            <a:r>
              <a:rPr lang="zh-CN" altLang="zh-CN" noProof="0" smtClean="0"/>
              <a:t>               </a:t>
            </a:r>
            <a:endParaRPr lang="zh-CN" altLang="zh-CN" noProof="0" smtClean="0"/>
          </a:p>
          <a:p>
            <a:pPr lvl="2"/>
            <a:r>
              <a:rPr lang="zh-CN" altLang="zh-CN" noProof="0" smtClean="0"/>
              <a:t>                </a:t>
            </a:r>
            <a:endParaRPr lang="zh-CN" altLang="zh-CN" noProof="0" smtClean="0"/>
          </a:p>
          <a:p>
            <a:pPr lvl="3"/>
            <a:r>
              <a:rPr lang="zh-CN" altLang="zh-CN" noProof="0" smtClean="0"/>
              <a:t>                </a:t>
            </a:r>
            <a:endParaRPr lang="zh-CN" altLang="zh-CN" noProof="0" smtClean="0"/>
          </a:p>
          <a:p>
            <a:pPr lvl="4"/>
            <a:r>
              <a:rPr lang="zh-CN" altLang="zh-CN" noProof="0" smtClean="0"/>
              <a:t>                </a:t>
            </a:r>
            <a:endParaRPr lang="zh-CN" altLang="zh-CN" noProof="0" smtClean="0"/>
          </a:p>
        </p:txBody>
      </p:sp>
      <p:sp>
        <p:nvSpPr>
          <p:cNvPr id="3078" name="Rectangle 6"/>
          <p:cNvSpPr>
            <a:spLocks noGrp="1" noChangeArrowheads="1"/>
          </p:cNvSpPr>
          <p:nvPr>
            <p:ph type="ftr" sz="quarter" idx="4"/>
          </p:nvPr>
        </p:nvSpPr>
        <p:spPr bwMode="auto">
          <a:xfrm>
            <a:off x="0" y="9431338"/>
            <a:ext cx="2946400" cy="496887"/>
          </a:xfrm>
          <a:prstGeom prst="rect">
            <a:avLst/>
          </a:prstGeom>
          <a:noFill/>
          <a:ln w="9525">
            <a:noFill/>
            <a:miter lim="800000"/>
          </a:ln>
        </p:spPr>
        <p:txBody>
          <a:bodyPr vert="horz" wrap="square" lIns="91428" tIns="45714" rIns="91428" bIns="45714" numCol="1" anchor="b" anchorCtr="0" compatLnSpc="1"/>
          <a:lstStyle>
            <a:lvl1pPr eaLnBrk="0" hangingPunct="0">
              <a:defRPr>
                <a:latin typeface="Arial" panose="020B0604020202020204" pitchFamily="34" charset="0"/>
                <a:ea typeface="+mn-ea"/>
                <a:cs typeface="+mn-cs"/>
              </a:defRPr>
            </a:lvl1pPr>
          </a:lstStyle>
          <a:p>
            <a:pPr>
              <a:defRPr/>
            </a:pPr>
            <a:endParaRPr lang="zh-CN" altLang="zh-CN"/>
          </a:p>
        </p:txBody>
      </p:sp>
      <p:sp>
        <p:nvSpPr>
          <p:cNvPr id="3079" name="Rectangle 7"/>
          <p:cNvSpPr>
            <a:spLocks noGrp="1" noChangeArrowheads="1"/>
          </p:cNvSpPr>
          <p:nvPr>
            <p:ph type="sldNum" sz="quarter" idx="5"/>
          </p:nvPr>
        </p:nvSpPr>
        <p:spPr bwMode="auto">
          <a:xfrm>
            <a:off x="3851275" y="9431338"/>
            <a:ext cx="2946400" cy="496887"/>
          </a:xfrm>
          <a:prstGeom prst="rect">
            <a:avLst/>
          </a:prstGeom>
          <a:noFill/>
          <a:ln w="9525">
            <a:noFill/>
            <a:miter lim="800000"/>
          </a:ln>
        </p:spPr>
        <p:txBody>
          <a:bodyPr vert="horz" wrap="square" lIns="91428" tIns="45714" rIns="91428" bIns="45714" numCol="1" anchor="b" anchorCtr="0" compatLnSpc="1"/>
          <a:lstStyle>
            <a:lvl1pPr>
              <a:defRPr>
                <a:ea typeface="宋体" panose="02010600030101010101" pitchFamily="2" charset="-122"/>
              </a:defRPr>
            </a:lvl1pPr>
          </a:lstStyle>
          <a:p>
            <a:fld id="{D9AFD278-84AA-4CAA-9049-809825956FE0}" type="slidenum">
              <a:rPr lang="en-US" altLang="zh-CN"/>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lvl="0"/>
          </a:p>
        </p:txBody>
      </p:sp>
      <p:sp>
        <p:nvSpPr>
          <p:cNvPr id="139" name="Shape 139"/>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lvl="0"/>
          </a:p>
        </p:txBody>
      </p:sp>
      <p:sp>
        <p:nvSpPr>
          <p:cNvPr id="164" name="Shape 164"/>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ECMAScript只支持实现继承，其实现继承主要是靠原型链来实现。在PHP语言中，是使用extend来实现继承。那么我们就先来讲讲原型链。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ECMAScript只支持实现继承，其实现继承主要是靠原型链来实现。在PHP语言中，是使用extend来实现继承。那么我们就先来讲讲原型链。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ECMAScript只支持实现继承，其实现继承主要是靠原型链来实现。在PHP语言中，是使用extend来实现继承。那么我们就先来讲讲原型链。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继承是OO语言中一个重要的特性和概念。许多的OO语言中都支持两种继承方式：接口继承和实现继承。</a:t>
            </a:r>
            <a:endParaRPr lang="zh-CN" altLang="en-US"/>
          </a:p>
          <a:p>
            <a:endParaRPr lang="zh-CN" altLang="en-US"/>
          </a:p>
          <a:p>
            <a:r>
              <a:rPr lang="zh-CN" altLang="en-US"/>
              <a:t>ECMAScript只支持实现继承，其实现继承主要是靠原型链来实现。在PHP语言中，是使用extend来实现继承。那么我们就先来讲讲原型链。</a:t>
            </a:r>
            <a:endParaRPr lang="zh-CN" altLang="en-US"/>
          </a:p>
          <a:p>
            <a:endParaRPr lang="zh-CN" altLang="en-US"/>
          </a:p>
          <a:p>
            <a:r>
              <a:rPr lang="zh-CN" altLang="en-US"/>
              <a:t>原型链的基本思想是利用原型让一个引用类型继承另一个引用类型的属性和方法</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en-US" altLang="zh-CN" dirty="0" smtClean="0">
                <a:sym typeface="+mn-ea"/>
              </a:rPr>
              <a:t>无序属性的集合，其属性可以包含基本值、对象或者函数</a:t>
            </a:r>
            <a:r>
              <a:rPr kumimoji="0" lang="zh-CN" altLang="en-US" dirty="0" smtClean="0">
                <a:sym typeface="+mn-ea"/>
              </a:rPr>
              <a:t>。</a:t>
            </a:r>
            <a:r>
              <a:rPr kumimoji="0" lang="en-US" altLang="zh-CN" dirty="0" smtClean="0">
                <a:sym typeface="+mn-ea"/>
              </a:rPr>
              <a:t>ES</a:t>
            </a:r>
            <a:r>
              <a:rPr kumimoji="0" lang="zh-CN" altLang="en-US" dirty="0" smtClean="0">
                <a:sym typeface="+mn-ea"/>
              </a:rPr>
              <a:t>中有两种数据结构：对象（哈希表）、数组；</a:t>
            </a:r>
            <a:r>
              <a:rPr kumimoji="0" lang="en-US" altLang="zh-CN" dirty="0" smtClean="0">
                <a:sym typeface="+mn-ea"/>
              </a:rPr>
              <a:t>ES6</a:t>
            </a:r>
            <a:r>
              <a:rPr kumimoji="0" lang="zh-CN" altLang="en-US" dirty="0" smtClean="0">
                <a:sym typeface="+mn-ea"/>
              </a:rPr>
              <a:t>中增加了两种：</a:t>
            </a:r>
            <a:r>
              <a:rPr kumimoji="0" lang="en-US" altLang="zh-CN" dirty="0" smtClean="0">
                <a:sym typeface="+mn-ea"/>
              </a:rPr>
              <a:t>Set</a:t>
            </a:r>
            <a:r>
              <a:rPr kumimoji="0" lang="zh-CN" altLang="en-US" dirty="0" smtClean="0">
                <a:sym typeface="+mn-ea"/>
              </a:rPr>
              <a:t>和</a:t>
            </a:r>
            <a:r>
              <a:rPr kumimoji="0" lang="en-US" altLang="zh-CN" dirty="0" smtClean="0">
                <a:sym typeface="+mn-ea"/>
              </a:rPr>
              <a:t>Map</a:t>
            </a:r>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50FA7BE5-9B7D-4F20-881C-9A0B90E6FF72}" type="slidenum">
              <a:rPr lang="zh-CN" altLang="zh-CN" smtClean="0"/>
            </a:fld>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p:nvPr>
            <p:ph type="sldImg"/>
          </p:nvPr>
        </p:nvSpPr>
        <p:spPr>
          <a:prstGeom prst="rect">
            <a:avLst/>
          </a:prstGeom>
        </p:spPr>
        <p:txBody>
          <a:bodyPr/>
          <a:lstStyle/>
          <a:p>
            <a:pPr lvl="0"/>
          </a:p>
        </p:txBody>
      </p:sp>
      <p:sp>
        <p:nvSpPr>
          <p:cNvPr id="139" name="Shape 139"/>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Shape 163"/>
          <p:cNvSpPr/>
          <p:nvPr>
            <p:ph type="sldImg"/>
          </p:nvPr>
        </p:nvSpPr>
        <p:spPr>
          <a:prstGeom prst="rect">
            <a:avLst/>
          </a:prstGeom>
        </p:spPr>
        <p:txBody>
          <a:bodyPr/>
          <a:lstStyle/>
          <a:p>
            <a:pPr lvl="0"/>
          </a:p>
        </p:txBody>
      </p:sp>
      <p:sp>
        <p:nvSpPr>
          <p:cNvPr id="164" name="Shape 164"/>
          <p:cNvSpPr/>
          <p:nvPr>
            <p:ph type="body" sz="quarter" idx="1"/>
          </p:nvPr>
        </p:nvSpPr>
        <p:spPr>
          <a:prstGeom prst="rect">
            <a:avLst/>
          </a:prstGeom>
        </p:spPr>
        <p:txBody>
          <a:bodyPr/>
          <a:lstStyle/>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http://zh.wikipedia.org/wiki/JavaScript</a:t>
            </a: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endParaRPr sz="2400">
              <a:latin typeface="Calibri" panose="020F0502020204030204"/>
              <a:ea typeface="Calibri" panose="020F0502020204030204"/>
              <a:cs typeface="Calibri" panose="020F0502020204030204"/>
              <a:sym typeface="Calibri" panose="020F0502020204030204"/>
            </a:endParaRPr>
          </a:p>
          <a:p>
            <a:pPr lvl="0" defTabSz="914400">
              <a:lnSpc>
                <a:spcPct val="100000"/>
              </a:lnSpc>
              <a:defRPr sz="1800"/>
            </a:pPr>
            <a:r>
              <a:rPr sz="2400">
                <a:latin typeface="Calibri" panose="020F0502020204030204"/>
                <a:ea typeface="Calibri" panose="020F0502020204030204"/>
                <a:cs typeface="Calibri" panose="020F0502020204030204"/>
                <a:sym typeface="Calibri" panose="020F0502020204030204"/>
              </a:rPr>
              <a:t>JavaScript</a:t>
            </a:r>
            <a:r>
              <a:rPr sz="2400"/>
              <a:t>是一种广泛用于客户端网页开发的脚本语言，最常是于</a:t>
            </a:r>
            <a:r>
              <a:rPr sz="2400">
                <a:latin typeface="Calibri" panose="020F0502020204030204"/>
                <a:ea typeface="Calibri" panose="020F0502020204030204"/>
                <a:cs typeface="Calibri" panose="020F0502020204030204"/>
                <a:sym typeface="Calibri" panose="020F0502020204030204"/>
              </a:rPr>
              <a:t>HTML</a:t>
            </a:r>
            <a:r>
              <a:rPr sz="2400"/>
              <a:t>上使用，用来给</a:t>
            </a:r>
            <a:r>
              <a:rPr sz="2400">
                <a:latin typeface="Calibri" panose="020F0502020204030204"/>
                <a:ea typeface="Calibri" panose="020F0502020204030204"/>
                <a:cs typeface="Calibri" panose="020F0502020204030204"/>
                <a:sym typeface="Calibri" panose="020F0502020204030204"/>
              </a:rPr>
              <a:t>HTML</a:t>
            </a:r>
            <a:r>
              <a:rPr sz="2400"/>
              <a:t>网页添加动态功能。然而</a:t>
            </a:r>
            <a:r>
              <a:rPr sz="2400">
                <a:latin typeface="Calibri" panose="020F0502020204030204"/>
                <a:ea typeface="Calibri" panose="020F0502020204030204"/>
                <a:cs typeface="Calibri" panose="020F0502020204030204"/>
                <a:sym typeface="Calibri" panose="020F0502020204030204"/>
              </a:rPr>
              <a:t>JavaScript</a:t>
            </a:r>
            <a:r>
              <a:rPr sz="2400"/>
              <a:t>也被用于不同的接口上，如服务器。它最初由网景公司的</a:t>
            </a:r>
            <a:r>
              <a:rPr sz="2400">
                <a:latin typeface="Calibri" panose="020F0502020204030204"/>
                <a:ea typeface="Calibri" panose="020F0502020204030204"/>
                <a:cs typeface="Calibri" panose="020F0502020204030204"/>
                <a:sym typeface="Calibri" panose="020F0502020204030204"/>
              </a:rPr>
              <a:t>Brendan Eich</a:t>
            </a:r>
            <a:r>
              <a:rPr sz="2400"/>
              <a:t>设计，是一种</a:t>
            </a:r>
            <a:r>
              <a:rPr sz="2400" b="1"/>
              <a:t>动态</a:t>
            </a:r>
            <a:r>
              <a:rPr sz="2400"/>
              <a:t>、</a:t>
            </a:r>
            <a:r>
              <a:rPr sz="2400" b="1">
                <a:solidFill>
                  <a:srgbClr val="FF0000"/>
                </a:solidFill>
              </a:rPr>
              <a:t>弱类型</a:t>
            </a:r>
            <a:r>
              <a:rPr sz="2400"/>
              <a:t>、基于原型的语言，内置支持类型。</a:t>
            </a:r>
            <a:r>
              <a:rPr sz="2400">
                <a:latin typeface="Calibri" panose="020F0502020204030204"/>
                <a:ea typeface="Calibri" panose="020F0502020204030204"/>
                <a:cs typeface="Calibri" panose="020F0502020204030204"/>
                <a:sym typeface="Calibri" panose="020F0502020204030204"/>
              </a:rPr>
              <a:t>JavaScript</a:t>
            </a:r>
            <a:r>
              <a:rPr sz="2400"/>
              <a:t>是甲骨文公司的注册商标。</a:t>
            </a:r>
            <a:r>
              <a:rPr sz="2400" baseline="31000">
                <a:latin typeface="Calibri" panose="020F0502020204030204"/>
                <a:ea typeface="Calibri" panose="020F0502020204030204"/>
                <a:cs typeface="Calibri" panose="020F0502020204030204"/>
                <a:sym typeface="Calibri" panose="020F0502020204030204"/>
              </a:rPr>
              <a:t>[4]</a:t>
            </a:r>
            <a:r>
              <a:rPr sz="2400">
                <a:latin typeface="Calibri" panose="020F0502020204030204"/>
                <a:ea typeface="Calibri" panose="020F0502020204030204"/>
                <a:cs typeface="Calibri" panose="020F0502020204030204"/>
                <a:sym typeface="Calibri" panose="020F0502020204030204"/>
              </a:rPr>
              <a:t> Ecma</a:t>
            </a:r>
            <a:r>
              <a:rPr sz="2400"/>
              <a:t>国际以</a:t>
            </a:r>
            <a:r>
              <a:rPr sz="2400">
                <a:latin typeface="Calibri" panose="020F0502020204030204"/>
                <a:ea typeface="Calibri" panose="020F0502020204030204"/>
                <a:cs typeface="Calibri" panose="020F0502020204030204"/>
                <a:sym typeface="Calibri" panose="020F0502020204030204"/>
              </a:rPr>
              <a:t>JavaScript</a:t>
            </a:r>
            <a:r>
              <a:rPr sz="2400"/>
              <a:t>为基础制定了</a:t>
            </a:r>
            <a:r>
              <a:rPr sz="2400">
                <a:latin typeface="Calibri" panose="020F0502020204030204"/>
                <a:ea typeface="Calibri" panose="020F0502020204030204"/>
                <a:cs typeface="Calibri" panose="020F0502020204030204"/>
                <a:sym typeface="Calibri" panose="020F0502020204030204"/>
              </a:rPr>
              <a:t>ECMAScript</a:t>
            </a:r>
            <a:r>
              <a:rPr sz="2400"/>
              <a:t>标准。</a:t>
            </a:r>
            <a:r>
              <a:rPr sz="2400">
                <a:latin typeface="Calibri" panose="020F0502020204030204"/>
                <a:ea typeface="Calibri" panose="020F0502020204030204"/>
                <a:cs typeface="Calibri" panose="020F0502020204030204"/>
                <a:sym typeface="Calibri" panose="020F0502020204030204"/>
              </a:rPr>
              <a:t>JavaScript</a:t>
            </a:r>
            <a:r>
              <a:rPr sz="2400"/>
              <a:t>也可以用于其他场合，如服务器端编程。完整的</a:t>
            </a:r>
            <a:r>
              <a:rPr sz="2400">
                <a:latin typeface="Calibri" panose="020F0502020204030204"/>
                <a:ea typeface="Calibri" panose="020F0502020204030204"/>
                <a:cs typeface="Calibri" panose="020F0502020204030204"/>
                <a:sym typeface="Calibri" panose="020F0502020204030204"/>
              </a:rPr>
              <a:t>JavaScript</a:t>
            </a:r>
            <a:r>
              <a:rPr sz="2400"/>
              <a:t>实现包含三个部分：</a:t>
            </a:r>
            <a:r>
              <a:rPr sz="2400">
                <a:latin typeface="Calibri" panose="020F0502020204030204"/>
                <a:ea typeface="Calibri" panose="020F0502020204030204"/>
                <a:cs typeface="Calibri" panose="020F0502020204030204"/>
                <a:sym typeface="Calibri" panose="020F0502020204030204"/>
              </a:rPr>
              <a:t>ECMAScript</a:t>
            </a:r>
            <a:r>
              <a:rPr sz="2400"/>
              <a:t>，文档对象模型，浏览器对象模型。</a:t>
            </a:r>
            <a:endParaRPr sz="24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0" lang="en-US" altLang="zh-CN" dirty="0" smtClean="0">
              <a:sym typeface="+mn-ea"/>
            </a:endParaRPr>
          </a:p>
        </p:txBody>
      </p:sp>
      <p:sp>
        <p:nvSpPr>
          <p:cNvPr id="4" name="灯片编号占位符 3"/>
          <p:cNvSpPr>
            <a:spLocks noGrp="1"/>
          </p:cNvSpPr>
          <p:nvPr>
            <p:ph type="sldNum" sz="quarter" idx="10"/>
          </p:nvPr>
        </p:nvSpPr>
        <p:spPr/>
        <p:txBody>
          <a:bodyPr/>
          <a:lstStyle/>
          <a:p>
            <a:fld id="{D9AFD278-84AA-4CAA-9049-809825956FE0}" type="slidenum">
              <a:rPr lang="en-US" altLang="zh-CN" smtClean="0"/>
            </a:fld>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
    <p:spTree>
      <p:nvGrpSpPr>
        <p:cNvPr id="1" name=""/>
        <p:cNvGrpSpPr/>
        <p:nvPr/>
      </p:nvGrpSpPr>
      <p:grpSpPr>
        <a:xfrm>
          <a:off x="0" y="0"/>
          <a:ext cx="0" cy="0"/>
          <a:chOff x="0" y="0"/>
          <a:chExt cx="0" cy="0"/>
        </a:xfrm>
      </p:grpSpPr>
      <p:sp>
        <p:nvSpPr>
          <p:cNvPr id="2" name="灯片编号占位符 3"/>
          <p:cNvSpPr>
            <a:spLocks noGrp="1"/>
          </p:cNvSpPr>
          <p:nvPr>
            <p:ph type="sldNum" sz="quarter" idx="10"/>
          </p:nvPr>
        </p:nvSpPr>
        <p:spPr/>
        <p:txBody>
          <a:bodyPr/>
          <a:lstStyle>
            <a:lvl1pPr>
              <a:defRPr/>
            </a:lvl1pPr>
          </a:lstStyle>
          <a:p>
            <a:fld id="{2030C94F-1E7C-47E3-9C60-176A530B03BF}" type="slidenum">
              <a:rPr lang="en-US" altLang="zh-CN"/>
            </a:fld>
            <a:endParaRPr lang="zh-CN" altLang="zh-CN" sz="3200" b="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defRPr sz="2800"/>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1090714" y="236943"/>
            <a:ext cx="8191557" cy="490476"/>
          </a:xfrm>
          <a:prstGeom prst="rect">
            <a:avLst/>
          </a:prstGeom>
        </p:spPr>
        <p:txBody>
          <a:bodyPr/>
          <a:lstStyle>
            <a:lvl1pPr>
              <a:buNone/>
              <a:defRPr sz="3200" b="1"/>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1142966" y="1285894"/>
            <a:ext cx="9715500" cy="4643437"/>
          </a:xfrm>
          <a:prstGeom prst="rect">
            <a:avLst/>
          </a:prstGeom>
        </p:spPr>
        <p:txBody>
          <a:bodyPr/>
          <a:lstStyle>
            <a:lvl1pPr>
              <a:lnSpc>
                <a:spcPct val="150000"/>
              </a:lnSpc>
              <a:defRPr sz="2800"/>
            </a:lvl1pPr>
            <a:lvl2pPr>
              <a:lnSpc>
                <a:spcPct val="150000"/>
              </a:lnSpc>
              <a:defRPr sz="2400">
                <a:solidFill>
                  <a:schemeClr val="tx1"/>
                </a:solidFill>
              </a:defRPr>
            </a:lvl2pPr>
            <a:lvl3pPr>
              <a:lnSpc>
                <a:spcPct val="150000"/>
              </a:lnSpc>
              <a:defRPr sz="2000">
                <a:solidFill>
                  <a:schemeClr val="tx1"/>
                </a:solidFill>
              </a:defRPr>
            </a:lvl3pPr>
            <a:lvl4pPr>
              <a:lnSpc>
                <a:spcPct val="150000"/>
              </a:lnSpc>
              <a:defRPr sz="1800">
                <a:solidFill>
                  <a:schemeClr val="tx1"/>
                </a:solidFill>
              </a:defRPr>
            </a:lvl4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p:txBody>
      </p:sp>
      <p:sp>
        <p:nvSpPr>
          <p:cNvPr id="13" name="内容占位符 10"/>
          <p:cNvSpPr>
            <a:spLocks noGrp="1"/>
          </p:cNvSpPr>
          <p:nvPr>
            <p:ph sz="quarter" idx="11"/>
          </p:nvPr>
        </p:nvSpPr>
        <p:spPr>
          <a:xfrm>
            <a:off x="981657" y="236943"/>
            <a:ext cx="8191557" cy="490476"/>
          </a:xfrm>
          <a:prstGeom prst="rect">
            <a:avLst/>
          </a:prstGeom>
        </p:spPr>
        <p:txBody>
          <a:bodyPr/>
          <a:lstStyle>
            <a:lvl1pPr>
              <a:buNone/>
              <a:defRPr sz="3200" b="0">
                <a:solidFill>
                  <a:srgbClr val="C00000"/>
                </a:solidFill>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endParaRPr lang="zh-CN" altLang="en-US" dirty="0" smtClean="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image" Target="../media/image2.png"/><Relationship Id="rId10" Type="http://schemas.openxmlformats.org/officeDocument/2006/relationships/image" Target="../media/image1.jpe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0"/>
          <a:srcRect/>
          <a:stretch>
            <a:fillRect/>
          </a:stretch>
        </a:blipFill>
        <a:effectLst/>
      </p:bgPr>
    </p:bg>
    <p:spTree>
      <p:nvGrpSpPr>
        <p:cNvPr id="1" name=""/>
        <p:cNvGrpSpPr/>
        <p:nvPr/>
      </p:nvGrpSpPr>
      <p:grpSpPr>
        <a:xfrm>
          <a:off x="0" y="0"/>
          <a:ext cx="0" cy="0"/>
          <a:chOff x="0" y="0"/>
          <a:chExt cx="0" cy="0"/>
        </a:xfrm>
      </p:grpSpPr>
      <p:sp>
        <p:nvSpPr>
          <p:cNvPr id="1028" name="Rectangle 12"/>
          <p:cNvSpPr>
            <a:spLocks noGrp="1" noChangeArrowheads="1"/>
          </p:cNvSpPr>
          <p:nvPr>
            <p:ph type="sldNum" sz="quarter" idx="4"/>
          </p:nvPr>
        </p:nvSpPr>
        <p:spPr bwMode="auto">
          <a:xfrm>
            <a:off x="1043517" y="6527801"/>
            <a:ext cx="465667" cy="207963"/>
          </a:xfrm>
          <a:prstGeom prst="rect">
            <a:avLst/>
          </a:prstGeom>
          <a:noFill/>
          <a:ln w="9525">
            <a:noFill/>
            <a:miter lim="800000"/>
          </a:ln>
        </p:spPr>
        <p:txBody>
          <a:bodyPr vert="horz" wrap="square" lIns="91440" tIns="45720" rIns="91440" bIns="45720" numCol="1" anchor="ctr" anchorCtr="0" compatLnSpc="1"/>
          <a:lstStyle>
            <a:lvl1pPr algn="ctr">
              <a:defRPr sz="800" b="1">
                <a:ea typeface="宋体" panose="02010600030101010101" pitchFamily="2" charset="-122"/>
              </a:defRPr>
            </a:lvl1pPr>
          </a:lstStyle>
          <a:p>
            <a:fld id="{43A45880-9E2A-43E4-955C-AEB11E14255E}" type="slidenum">
              <a:rPr lang="en-US" altLang="zh-CN"/>
            </a:fld>
            <a:endParaRPr lang="zh-CN" altLang="zh-CN"/>
          </a:p>
        </p:txBody>
      </p:sp>
      <p:pic>
        <p:nvPicPr>
          <p:cNvPr id="1027" name="图片 4" descr="软院logo横版.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717551" y="6056313"/>
            <a:ext cx="4034367"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6" descr="C:\Program Files\Microsoft Office\MEDIA\OFFICE14\Lines\BD14769_.gif"/>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0167" y="7889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par>
    </p:tnLst>
  </p:timing>
  <p:txStyles>
    <p:titleStyle>
      <a:lvl1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vl2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2pPr>
      <a:lvl3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3pPr>
      <a:lvl4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4pPr>
      <a:lvl5pPr algn="l" rtl="0" eaLnBrk="0" fontAlgn="base" hangingPunct="0">
        <a:spcBef>
          <a:spcPct val="0"/>
        </a:spcBef>
        <a:spcAft>
          <a:spcPct val="0"/>
        </a:spcAft>
        <a:defRPr kumimoji="1" sz="2000">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5pPr>
      <a:lvl6pPr marL="457200" algn="l" rtl="0" eaLnBrk="0" fontAlgn="base" hangingPunct="0">
        <a:spcBef>
          <a:spcPct val="0"/>
        </a:spcBef>
        <a:spcAft>
          <a:spcPct val="0"/>
        </a:spcAft>
        <a:defRPr sz="2000">
          <a:solidFill>
            <a:schemeClr val="tx2"/>
          </a:solidFill>
          <a:latin typeface="Arial" panose="020B0604020202020204" pitchFamily="34" charset="0"/>
        </a:defRPr>
      </a:lvl6pPr>
      <a:lvl7pPr marL="914400" algn="l" rtl="0" eaLnBrk="0" fontAlgn="base" hangingPunct="0">
        <a:spcBef>
          <a:spcPct val="0"/>
        </a:spcBef>
        <a:spcAft>
          <a:spcPct val="0"/>
        </a:spcAft>
        <a:defRPr sz="2000">
          <a:solidFill>
            <a:schemeClr val="tx2"/>
          </a:solidFill>
          <a:latin typeface="Arial" panose="020B0604020202020204" pitchFamily="34" charset="0"/>
        </a:defRPr>
      </a:lvl7pPr>
      <a:lvl8pPr marL="1371600" algn="l" rtl="0" eaLnBrk="0" fontAlgn="base" hangingPunct="0">
        <a:spcBef>
          <a:spcPct val="0"/>
        </a:spcBef>
        <a:spcAft>
          <a:spcPct val="0"/>
        </a:spcAft>
        <a:defRPr sz="2000">
          <a:solidFill>
            <a:schemeClr val="tx2"/>
          </a:solidFill>
          <a:latin typeface="Arial" panose="020B0604020202020204" pitchFamily="34" charset="0"/>
        </a:defRPr>
      </a:lvl8pPr>
      <a:lvl9pPr marL="1828800" algn="l" rtl="0" eaLnBrk="0" fontAlgn="base" hangingPunct="0">
        <a:spcBef>
          <a:spcPct val="0"/>
        </a:spcBef>
        <a:spcAft>
          <a:spcPct val="0"/>
        </a:spcAft>
        <a:defRPr sz="2000">
          <a:solidFill>
            <a:schemeClr val="tx2"/>
          </a:solidFill>
          <a:latin typeface="Arial" panose="020B0604020202020204" pitchFamily="34" charset="0"/>
        </a:defRPr>
      </a:lvl9pPr>
    </p:titleStyle>
    <p:body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20.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9.xml"/><Relationship Id="rId2" Type="http://schemas.openxmlformats.org/officeDocument/2006/relationships/image" Target="../media/image22.png"/><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9.xml"/><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9.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sp>
        <p:nvSpPr>
          <p:cNvPr id="4100" name="TextBox 4"/>
          <p:cNvSpPr txBox="1">
            <a:spLocks noChangeArrowheads="1"/>
          </p:cNvSpPr>
          <p:nvPr/>
        </p:nvSpPr>
        <p:spPr bwMode="auto">
          <a:xfrm>
            <a:off x="5381626" y="4143375"/>
            <a:ext cx="5286375" cy="61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en-US" altLang="zh-CN">
                <a:latin typeface="+mj-ea"/>
                <a:ea typeface="+mj-ea"/>
              </a:rPr>
              <a:t>JS</a:t>
            </a:r>
            <a:r>
              <a:rPr lang="zh-CN" altLang="en-US">
                <a:latin typeface="+mj-ea"/>
                <a:ea typeface="+mj-ea"/>
              </a:rPr>
              <a:t>原型继承</a:t>
            </a:r>
            <a:endParaRPr lang="zh-CN" altLang="en-US" dirty="0">
              <a:latin typeface="+mj-ea"/>
              <a:ea typeface="+mj-ea"/>
            </a:endParaRPr>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4"/>
          <p:cNvSpPr txBox="1">
            <a:spLocks noChangeArrowheads="1"/>
          </p:cNvSpPr>
          <p:nvPr/>
        </p:nvSpPr>
        <p:spPr bwMode="auto">
          <a:xfrm>
            <a:off x="5365116" y="4700905"/>
            <a:ext cx="52863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sym typeface="+mn-ea"/>
              </a:rPr>
              <a:t>---</a:t>
            </a:r>
            <a:r>
              <a:rPr lang="zh-CN" altLang="en-US">
                <a:latin typeface="+mj-ea"/>
                <a:ea typeface="+mj-ea"/>
                <a:sym typeface="+mn-ea"/>
              </a:rPr>
              <a:t>深入理解构造函数及继承</a:t>
            </a:r>
            <a:endParaRPr lang="zh-CN" altLang="en-US" dirty="0">
              <a:latin typeface="+mj-ea"/>
              <a:ea typeface="+mj-ea"/>
            </a:endParaRPr>
          </a:p>
        </p:txBody>
      </p:sp>
    </p:spTree>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796925"/>
            <a:ext cx="10596245" cy="523430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通过构造函数来创建对象</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当一个函数与</a:t>
            </a:r>
            <a:r>
              <a:rPr kumimoji="0" lang="en-US" altLang="zh-CN" sz="2000" dirty="0" smtClean="0">
                <a:solidFill>
                  <a:srgbClr val="FF0000"/>
                </a:solidFill>
                <a:sym typeface="+mn-ea"/>
              </a:rPr>
              <a:t>new</a:t>
            </a:r>
            <a:r>
              <a:rPr kumimoji="0" lang="zh-CN" altLang="en-US" sz="2000" dirty="0" smtClean="0">
                <a:solidFill>
                  <a:schemeClr val="tx1"/>
                </a:solidFill>
                <a:sym typeface="+mn-ea"/>
              </a:rPr>
              <a:t>结合，该函数将作为</a:t>
            </a:r>
            <a:r>
              <a:rPr kumimoji="0" lang="zh-CN" altLang="en-US" sz="2000" dirty="0" smtClean="0">
                <a:solidFill>
                  <a:schemeClr val="accent3"/>
                </a:solidFill>
                <a:sym typeface="+mn-ea"/>
              </a:rPr>
              <a:t>构造函数</a:t>
            </a:r>
            <a:r>
              <a:rPr kumimoji="0" lang="zh-CN" altLang="en-US" sz="2000" dirty="0" smtClean="0">
                <a:solidFill>
                  <a:schemeClr val="tx1"/>
                </a:solidFill>
                <a:sym typeface="+mn-ea"/>
              </a:rPr>
              <a:t>来使用，用来</a:t>
            </a:r>
            <a:r>
              <a:rPr kumimoji="0" lang="zh-CN" altLang="en-US" sz="2000" dirty="0" smtClean="0">
                <a:solidFill>
                  <a:srgbClr val="FF0000"/>
                </a:solidFill>
                <a:sym typeface="+mn-ea"/>
              </a:rPr>
              <a:t>创建</a:t>
            </a:r>
            <a:r>
              <a:rPr kumimoji="0" lang="en-US" altLang="zh-CN" sz="2000" dirty="0" smtClean="0">
                <a:solidFill>
                  <a:srgbClr val="FF0000"/>
                </a:solidFill>
                <a:sym typeface="+mn-ea"/>
              </a:rPr>
              <a:t>JS</a:t>
            </a:r>
            <a:r>
              <a:rPr kumimoji="0" lang="zh-CN" altLang="en-US" sz="2000" dirty="0" smtClean="0">
                <a:solidFill>
                  <a:srgbClr val="FF0000"/>
                </a:solidFill>
                <a:sym typeface="+mn-ea"/>
              </a:rPr>
              <a:t>对象</a:t>
            </a:r>
            <a:br>
              <a:rPr kumimoji="0" lang="zh-CN" altLang="en-US" sz="20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J</a:t>
            </a:r>
            <a:r>
              <a:rPr kumimoji="0" lang="en-US" altLang="zh-CN" sz="2000" dirty="0" smtClean="0">
                <a:solidFill>
                  <a:schemeClr val="tx1"/>
                </a:solidFill>
                <a:sym typeface="+mn-ea"/>
              </a:rPr>
              <a:t>S</a:t>
            </a:r>
            <a:r>
              <a:rPr kumimoji="0" lang="zh-CN" altLang="en-US" sz="2000" dirty="0" smtClean="0">
                <a:solidFill>
                  <a:schemeClr val="tx1"/>
                </a:solidFill>
                <a:sym typeface="+mn-ea"/>
              </a:rPr>
              <a:t>（</a:t>
            </a:r>
            <a:r>
              <a:rPr kumimoji="0" lang="en-US" altLang="zh-CN" sz="2000" dirty="0" smtClean="0">
                <a:solidFill>
                  <a:schemeClr val="tx1"/>
                </a:solidFill>
                <a:sym typeface="+mn-ea"/>
              </a:rPr>
              <a:t>ES5</a:t>
            </a:r>
            <a:r>
              <a:rPr kumimoji="0" lang="zh-CN" altLang="en-US" sz="2000" dirty="0" smtClean="0">
                <a:solidFill>
                  <a:schemeClr val="tx1"/>
                </a:solidFill>
                <a:sym typeface="+mn-ea"/>
              </a:rPr>
              <a:t>）</a:t>
            </a:r>
            <a:r>
              <a:rPr kumimoji="0" lang="zh-CN" sz="2000" dirty="0" smtClean="0">
                <a:solidFill>
                  <a:schemeClr val="tx1"/>
                </a:solidFill>
                <a:sym typeface="+mn-ea"/>
              </a:rPr>
              <a:t>中没有其他语言（</a:t>
            </a:r>
            <a:r>
              <a:rPr kumimoji="0" lang="en-US" altLang="zh-CN" sz="2000" dirty="0" smtClean="0">
                <a:solidFill>
                  <a:schemeClr val="tx1"/>
                </a:solidFill>
                <a:sym typeface="+mn-ea"/>
              </a:rPr>
              <a:t>C++</a:t>
            </a:r>
            <a:r>
              <a:rPr kumimoji="0" lang="zh-CN" altLang="en-US" sz="2000" dirty="0" smtClean="0">
                <a:solidFill>
                  <a:schemeClr val="tx1"/>
                </a:solidFill>
                <a:sym typeface="+mn-ea"/>
              </a:rPr>
              <a:t>、</a:t>
            </a:r>
            <a:r>
              <a:rPr kumimoji="0" lang="en-US" altLang="zh-CN" sz="2000" dirty="0" smtClean="0">
                <a:solidFill>
                  <a:schemeClr val="tx1"/>
                </a:solidFill>
                <a:sym typeface="+mn-ea"/>
              </a:rPr>
              <a:t>Java</a:t>
            </a:r>
            <a:r>
              <a:rPr kumimoji="0" lang="zh-CN" sz="2000" dirty="0" smtClean="0">
                <a:solidFill>
                  <a:schemeClr val="tx1"/>
                </a:solidFill>
                <a:sym typeface="+mn-ea"/>
              </a:rPr>
              <a:t>）中的类</a:t>
            </a:r>
            <a:r>
              <a:rPr kumimoji="0" lang="zh-CN" altLang="en-US" sz="2000" dirty="0" smtClean="0">
                <a:solidFill>
                  <a:schemeClr val="tx1"/>
                </a:solidFill>
                <a:sym typeface="+mn-ea"/>
              </a:rPr>
              <a:t>，</a:t>
            </a:r>
            <a:r>
              <a:rPr kumimoji="0" lang="en-US" altLang="zh-CN" sz="2000" dirty="0" smtClean="0">
                <a:solidFill>
                  <a:srgbClr val="FF0000"/>
                </a:solidFill>
                <a:sym typeface="+mn-ea"/>
              </a:rPr>
              <a:t>JS</a:t>
            </a:r>
            <a:r>
              <a:rPr kumimoji="0" lang="zh-CN" altLang="en-US" sz="2000" dirty="0" smtClean="0">
                <a:solidFill>
                  <a:srgbClr val="FF0000"/>
                </a:solidFill>
                <a:sym typeface="+mn-ea"/>
              </a:rPr>
              <a:t>中通过构造函数来实现类的功能</a:t>
            </a:r>
            <a:br>
              <a:rPr kumimoji="0" lang="zh-CN" altLang="en-US" sz="20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在</a:t>
            </a:r>
            <a:r>
              <a:rPr kumimoji="0" lang="en-US" altLang="zh-CN" sz="2000" dirty="0" smtClean="0">
                <a:solidFill>
                  <a:schemeClr val="tx1"/>
                </a:solidFill>
                <a:sym typeface="+mn-ea"/>
              </a:rPr>
              <a:t>JS</a:t>
            </a:r>
            <a:r>
              <a:rPr kumimoji="0" lang="zh-CN" altLang="en-US" sz="2000" dirty="0" smtClean="0">
                <a:solidFill>
                  <a:schemeClr val="tx1"/>
                </a:solidFill>
                <a:sym typeface="+mn-ea"/>
              </a:rPr>
              <a:t>中</a:t>
            </a:r>
            <a:r>
              <a:rPr kumimoji="0" lang="zh-CN" altLang="en-US" sz="2000" dirty="0" smtClean="0">
                <a:solidFill>
                  <a:srgbClr val="FF0000"/>
                </a:solidFill>
                <a:sym typeface="+mn-ea"/>
              </a:rPr>
              <a:t>构造函数也是对象</a:t>
            </a:r>
            <a:r>
              <a:rPr kumimoji="0" lang="zh-CN" altLang="en-US" sz="2000" dirty="0" smtClean="0">
                <a:solidFill>
                  <a:schemeClr val="tx1"/>
                </a:solidFill>
                <a:sym typeface="+mn-ea"/>
              </a:rPr>
              <a:t>，有一个</a:t>
            </a:r>
            <a:r>
              <a:rPr kumimoji="0" lang="zh-CN" altLang="en-US" sz="2000" dirty="0" smtClean="0">
                <a:solidFill>
                  <a:schemeClr val="accent3"/>
                </a:solidFill>
                <a:sym typeface="+mn-ea"/>
              </a:rPr>
              <a:t>重要的属性（原型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，该属性与继承相关</a:t>
            </a: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endParaRPr kumimoji="0" lang="en-US" altLang="zh-CN" dirty="0"/>
          </a:p>
        </p:txBody>
      </p:sp>
      <p:pic>
        <p:nvPicPr>
          <p:cNvPr id="7" name="图片 6" descr="C:\Users\qile\Desktop\捕获.PNG捕获"/>
          <p:cNvPicPr>
            <a:picLocks noChangeAspect="1"/>
          </p:cNvPicPr>
          <p:nvPr/>
        </p:nvPicPr>
        <p:blipFill>
          <a:blip r:embed="rId1"/>
          <a:srcRect/>
          <a:stretch>
            <a:fillRect/>
          </a:stretch>
        </p:blipFill>
        <p:spPr>
          <a:xfrm>
            <a:off x="1229995" y="2860040"/>
            <a:ext cx="6443345" cy="2794635"/>
          </a:xfrm>
          <a:prstGeom prst="rect">
            <a:avLst/>
          </a:prstGeom>
        </p:spPr>
      </p:pic>
      <p:sp>
        <p:nvSpPr>
          <p:cNvPr id="6" name="文本框 5"/>
          <p:cNvSpPr txBox="1"/>
          <p:nvPr/>
        </p:nvSpPr>
        <p:spPr>
          <a:xfrm>
            <a:off x="6548120" y="5878195"/>
            <a:ext cx="51790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demo04 </a:t>
            </a:r>
            <a:r>
              <a:rPr lang="zh-CN" altLang="en-US" sz="2200">
                <a:solidFill>
                  <a:srgbClr val="FF0000"/>
                </a:solidFill>
                <a:latin typeface="+mn-ea"/>
                <a:ea typeface="+mn-ea"/>
              </a:rPr>
              <a:t>构造函数实例化对象</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基于构造函数创建的对象，它的原型是谁呢？</a:t>
            </a:r>
            <a:br>
              <a:rPr kumimoji="0" lang="en-US" altLang="zh-CN" sz="2000" dirty="0" smtClean="0">
                <a:solidFill>
                  <a:schemeClr val="tx1"/>
                </a:solidFill>
                <a:sym typeface="+mn-ea"/>
              </a:rPr>
            </a:br>
            <a:r>
              <a:rPr kumimoji="0" lang="en-US" altLang="zh-CN" sz="2000" dirty="0" smtClean="0">
                <a:solidFill>
                  <a:schemeClr val="tx1"/>
                </a:solidFill>
                <a:sym typeface="+mn-ea"/>
              </a:rPr>
              <a:t>- </a:t>
            </a:r>
            <a:r>
              <a:rPr lang="zh-CN" altLang="en-US" sz="2000" dirty="0">
                <a:solidFill>
                  <a:schemeClr val="tx1"/>
                </a:solidFill>
                <a:sym typeface="+mn-ea"/>
              </a:rPr>
              <a:t>构造函数有一个重要属性</a:t>
            </a:r>
            <a:r>
              <a:rPr lang="zh-CN" altLang="en-US" sz="2000" dirty="0">
                <a:solidFill>
                  <a:schemeClr val="accent3"/>
                </a:solidFill>
                <a:sym typeface="+mn-ea"/>
              </a:rPr>
              <a:t>（原型</a:t>
            </a:r>
            <a:r>
              <a:rPr lang="zh-CN" altLang="en-US" sz="2000" dirty="0">
                <a:solidFill>
                  <a:schemeClr val="tx1"/>
                </a:solidFill>
                <a:sym typeface="+mn-ea"/>
              </a:rPr>
              <a:t>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，该属性就是实例化出来的对象的</a:t>
            </a:r>
            <a:r>
              <a:rPr kumimoji="0" lang="zh-CN" altLang="en-US" sz="2000" dirty="0" smtClean="0">
                <a:solidFill>
                  <a:schemeClr val="accent3"/>
                </a:solidFill>
                <a:sym typeface="+mn-ea"/>
              </a:rPr>
              <a:t>原型</a:t>
            </a:r>
            <a:br>
              <a:rPr kumimoji="0" lang="zh-CN" altLang="en-US" sz="2000" dirty="0" smtClean="0">
                <a:solidFill>
                  <a:schemeClr val="accent3"/>
                </a:solidFill>
                <a:sym typeface="+mn-ea"/>
              </a:rPr>
            </a:br>
            <a:r>
              <a:rPr lang="en-US" altLang="zh-CN" sz="2000" dirty="0">
                <a:solidFill>
                  <a:schemeClr val="tx1"/>
                </a:solidFill>
                <a:sym typeface="+mn-ea"/>
              </a:rPr>
              <a:t>- </a:t>
            </a:r>
            <a:r>
              <a:rPr lang="zh-CN" altLang="en-US" sz="2000" dirty="0">
                <a:solidFill>
                  <a:schemeClr val="tx1"/>
                </a:solidFill>
                <a:sym typeface="+mn-ea"/>
              </a:rPr>
              <a:t>构造函数的这个属性</a:t>
            </a:r>
            <a:r>
              <a:rPr lang="zh-CN" altLang="en-US" sz="2000" dirty="0">
                <a:solidFill>
                  <a:schemeClr val="accent3"/>
                </a:solidFill>
                <a:sym typeface="+mn-ea"/>
              </a:rPr>
              <a:t>（原型</a:t>
            </a:r>
            <a:r>
              <a:rPr lang="zh-CN" altLang="en-US" sz="2000" dirty="0">
                <a:solidFill>
                  <a:schemeClr val="tx1"/>
                </a:solidFill>
                <a:sym typeface="+mn-ea"/>
              </a:rPr>
              <a:t> </a:t>
            </a:r>
            <a:r>
              <a:rPr kumimoji="0" lang="en-US" altLang="zh-CN" sz="2000" dirty="0" smtClean="0">
                <a:solidFill>
                  <a:schemeClr val="accent3"/>
                </a:solidFill>
                <a:sym typeface="+mn-ea"/>
              </a:rPr>
              <a:t>prototype</a:t>
            </a:r>
            <a:r>
              <a:rPr kumimoji="0" lang="zh-CN" altLang="en-US" sz="2000" dirty="0" smtClean="0">
                <a:solidFill>
                  <a:schemeClr val="accent3"/>
                </a:solidFill>
                <a:sym typeface="+mn-ea"/>
              </a:rPr>
              <a:t>）</a:t>
            </a:r>
            <a:r>
              <a:rPr kumimoji="0" lang="zh-CN" altLang="en-US" sz="2000" dirty="0" smtClean="0">
                <a:solidFill>
                  <a:schemeClr val="tx1"/>
                </a:solidFill>
                <a:sym typeface="+mn-ea"/>
              </a:rPr>
              <a:t>是真实对象</a:t>
            </a:r>
            <a:r>
              <a:rPr lang="en-US" altLang="zh-CN" sz="2000" dirty="0">
                <a:solidFill>
                  <a:schemeClr val="tx1"/>
                </a:solidFill>
                <a:sym typeface="+mn-ea"/>
              </a:rPr>
              <a:t>，</a:t>
            </a:r>
            <a:r>
              <a:rPr lang="zh-CN" altLang="en-US" sz="2000" dirty="0">
                <a:solidFill>
                  <a:schemeClr val="tx1"/>
                </a:solidFill>
                <a:sym typeface="+mn-ea"/>
              </a:rPr>
              <a:t>实例化的</a:t>
            </a:r>
            <a:r>
              <a:rPr lang="en-US" altLang="zh-CN" sz="2000" dirty="0">
                <a:solidFill>
                  <a:schemeClr val="tx1"/>
                </a:solidFill>
                <a:sym typeface="+mn-ea"/>
              </a:rPr>
              <a:t>对象通过它实现属性继承</a:t>
            </a: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endParaRPr kumimoji="0" lang="zh-CN" altLang="en-US" dirty="0"/>
          </a:p>
        </p:txBody>
      </p:sp>
      <p:pic>
        <p:nvPicPr>
          <p:cNvPr id="9" name="图片 8"/>
          <p:cNvPicPr>
            <a:picLocks noChangeAspect="1"/>
          </p:cNvPicPr>
          <p:nvPr/>
        </p:nvPicPr>
        <p:blipFill>
          <a:blip r:embed="rId1"/>
          <a:stretch>
            <a:fillRect/>
          </a:stretch>
        </p:blipFill>
        <p:spPr>
          <a:xfrm>
            <a:off x="1301750" y="4341495"/>
            <a:ext cx="6737350" cy="1506855"/>
          </a:xfrm>
          <a:prstGeom prst="rect">
            <a:avLst/>
          </a:prstGeom>
        </p:spPr>
      </p:pic>
      <p:pic>
        <p:nvPicPr>
          <p:cNvPr id="3" name="图片 2"/>
          <p:cNvPicPr>
            <a:picLocks noChangeAspect="1"/>
          </p:cNvPicPr>
          <p:nvPr/>
        </p:nvPicPr>
        <p:blipFill>
          <a:blip r:embed="rId2"/>
          <a:srcRect b="37109"/>
          <a:stretch>
            <a:fillRect/>
          </a:stretch>
        </p:blipFill>
        <p:spPr>
          <a:xfrm>
            <a:off x="1301750" y="2475865"/>
            <a:ext cx="9265285" cy="1638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zh-CN" altLang="en-US" sz="3200" dirty="0" smtClean="0">
                <a:solidFill>
                  <a:schemeClr val="tx1"/>
                </a:solidFill>
                <a:sym typeface="+mn-ea"/>
              </a:rPr>
              <a:t>通过实例化出来的对象的</a:t>
            </a:r>
            <a:r>
              <a:rPr kumimoji="0" lang="en-US" altLang="zh-CN" sz="3200" dirty="0" smtClean="0">
                <a:solidFill>
                  <a:schemeClr val="tx1"/>
                </a:solidFill>
                <a:sym typeface="+mn-ea"/>
              </a:rPr>
              <a:t>__proto__</a:t>
            </a:r>
            <a:r>
              <a:rPr kumimoji="0" lang="zh-CN" altLang="en-US" sz="3200" dirty="0" smtClean="0">
                <a:solidFill>
                  <a:schemeClr val="tx1"/>
                </a:solidFill>
                <a:sym typeface="+mn-ea"/>
              </a:rPr>
              <a:t>属性来确认下原型</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实例化的这个对象，有一个属性</a:t>
            </a:r>
            <a:r>
              <a:rPr kumimoji="0" lang="en-US" altLang="zh-CN" sz="2000" dirty="0" smtClean="0">
                <a:solidFill>
                  <a:schemeClr val="tx1"/>
                </a:solidFill>
                <a:sym typeface="+mn-ea"/>
              </a:rPr>
              <a:t>__proto__</a:t>
            </a:r>
            <a:r>
              <a:rPr kumimoji="0" lang="zh-CN" altLang="en-US" sz="2000" dirty="0" smtClean="0">
                <a:solidFill>
                  <a:schemeClr val="tx1"/>
                </a:solidFill>
                <a:sym typeface="+mn-ea"/>
              </a:rPr>
              <a:t>指向原型</a:t>
            </a:r>
            <a:br>
              <a:rPr kumimoji="0" lang="zh-CN" altLang="en-US" sz="3200" dirty="0" smtClean="0">
                <a:solidFill>
                  <a:schemeClr val="tx1"/>
                </a:solidFill>
                <a:sym typeface="+mn-ea"/>
              </a:rPr>
            </a:br>
            <a:r>
              <a:rPr kumimoji="0" lang="en-US" altLang="zh-CN" sz="2000" dirty="0" smtClean="0">
                <a:solidFill>
                  <a:schemeClr val="tx1"/>
                </a:solidFill>
                <a:sym typeface="+mn-ea"/>
              </a:rPr>
              <a:t>- </a:t>
            </a:r>
            <a:r>
              <a:rPr kumimoji="0" lang="zh-CN" sz="2000" dirty="0" smtClean="0">
                <a:solidFill>
                  <a:schemeClr val="tx1"/>
                </a:solidFill>
                <a:sym typeface="+mn-ea"/>
              </a:rPr>
              <a:t>通过判断得知</a:t>
            </a:r>
            <a:r>
              <a:rPr kumimoji="0" lang="zh-CN" altLang="en-US" sz="2000" dirty="0" smtClean="0">
                <a:solidFill>
                  <a:schemeClr val="tx1"/>
                </a:solidFill>
                <a:sym typeface="+mn-ea"/>
              </a:rPr>
              <a:t>实例化出来的对象的</a:t>
            </a:r>
            <a:r>
              <a:rPr kumimoji="0" lang="en-US" altLang="zh-CN" sz="2000" dirty="0" smtClean="0">
                <a:solidFill>
                  <a:schemeClr val="tx1"/>
                </a:solidFill>
                <a:sym typeface="+mn-ea"/>
              </a:rPr>
              <a:t>__proto__</a:t>
            </a:r>
            <a:r>
              <a:rPr kumimoji="0" lang="zh-CN" altLang="en-US" sz="2000" dirty="0" smtClean="0">
                <a:solidFill>
                  <a:schemeClr val="tx1"/>
                </a:solidFill>
                <a:sym typeface="+mn-ea"/>
              </a:rPr>
              <a:t>就是构造函数的</a:t>
            </a:r>
            <a:r>
              <a:rPr kumimoji="0" lang="en-US" altLang="zh-CN" sz="2000" dirty="0" smtClean="0">
                <a:solidFill>
                  <a:schemeClr val="tx1"/>
                </a:solidFill>
                <a:sym typeface="+mn-ea"/>
              </a:rPr>
              <a:t>prototype</a:t>
            </a:r>
            <a:r>
              <a:rPr kumimoji="0" lang="zh-CN" altLang="en-US" sz="2000" dirty="0" smtClean="0">
                <a:solidFill>
                  <a:schemeClr val="tx1"/>
                </a:solidFill>
                <a:sym typeface="+mn-ea"/>
              </a:rPr>
              <a:t>属性</a:t>
            </a:r>
            <a:br>
              <a:rPr kumimoji="0" lang="zh-CN" altLang="en-US" sz="2000" dirty="0" smtClean="0">
                <a:solidFill>
                  <a:schemeClr val="tx1"/>
                </a:solidFill>
                <a:sym typeface="+mn-ea"/>
              </a:rPr>
            </a:br>
            <a:br>
              <a:rPr kumimoji="0" lang="en-US" altLang="zh-CN" sz="2000" dirty="0" smtClean="0">
                <a:solidFill>
                  <a:schemeClr val="tx1"/>
                </a:solidFill>
                <a:sym typeface="+mn-ea"/>
              </a:rPr>
            </a:br>
            <a:br>
              <a:rPr kumimoji="0" lang="zh-CN" altLang="en-US" sz="2000" dirty="0" smtClean="0">
                <a:solidFill>
                  <a:schemeClr val="tx1"/>
                </a:solidFill>
                <a:sym typeface="+mn-ea"/>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sym typeface="+mn-ea"/>
              </a:rPr>
              <a:t>基于构造函数实现的原型继承-</a:t>
            </a:r>
            <a:r>
              <a:rPr kumimoji="0" lang="zh-CN" altLang="en-US" dirty="0">
                <a:sym typeface="+mn-ea"/>
              </a:rPr>
              <a:t>原型链</a:t>
            </a:r>
            <a:endParaRPr kumimoji="0" lang="zh-CN" altLang="en-US" dirty="0">
              <a:sym typeface="+mn-ea"/>
            </a:endParaRPr>
          </a:p>
        </p:txBody>
      </p:sp>
      <p:pic>
        <p:nvPicPr>
          <p:cNvPr id="5" name="图片 4"/>
          <p:cNvPicPr>
            <a:picLocks noChangeAspect="1"/>
          </p:cNvPicPr>
          <p:nvPr/>
        </p:nvPicPr>
        <p:blipFill>
          <a:blip r:embed="rId1"/>
          <a:stretch>
            <a:fillRect/>
          </a:stretch>
        </p:blipFill>
        <p:spPr>
          <a:xfrm>
            <a:off x="1205230" y="2553335"/>
            <a:ext cx="9284970" cy="2997200"/>
          </a:xfrm>
          <a:prstGeom prst="rect">
            <a:avLst/>
          </a:prstGeom>
        </p:spPr>
      </p:pic>
      <p:sp>
        <p:nvSpPr>
          <p:cNvPr id="6" name="文本框 5"/>
          <p:cNvSpPr txBox="1"/>
          <p:nvPr/>
        </p:nvSpPr>
        <p:spPr>
          <a:xfrm>
            <a:off x="6332855" y="5878195"/>
            <a:ext cx="51790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demo05 </a:t>
            </a:r>
            <a:r>
              <a:rPr lang="zh-CN" altLang="en-US" sz="2200">
                <a:solidFill>
                  <a:srgbClr val="FF0000"/>
                </a:solidFill>
                <a:latin typeface="+mn-ea"/>
                <a:ea typeface="+mn-ea"/>
              </a:rPr>
              <a:t>构造函数与原型</a:t>
            </a:r>
            <a:endParaRPr lang="zh-CN" altLang="en-US" sz="2200">
              <a:solidFill>
                <a:srgbClr val="FF0000"/>
              </a:solidFill>
              <a:latin typeface="+mn-ea"/>
              <a:ea typeface="+mn-ea"/>
            </a:endParaRPr>
          </a:p>
        </p:txBody>
      </p:sp>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96245" cy="511556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lnSpc>
                <a:spcPct val="130000"/>
              </a:lnSpc>
              <a:buNone/>
            </a:pP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420" y="308610"/>
            <a:ext cx="9303385" cy="490220"/>
          </a:xfrm>
        </p:spPr>
        <p:txBody>
          <a:bodyPr/>
          <a:lstStyle/>
          <a:p>
            <a:r>
              <a:rPr kumimoji="0" lang="en-US" altLang="zh-CN" dirty="0">
                <a:sym typeface="+mn-ea"/>
              </a:rPr>
              <a:t>基于构造函数实现的原型继承</a:t>
            </a:r>
            <a:r>
              <a:rPr kumimoji="0" lang="zh-CN" altLang="en-US" dirty="0">
                <a:sym typeface="+mn-ea"/>
              </a:rPr>
              <a:t>以及原型链的图解</a:t>
            </a:r>
            <a:endParaRPr kumimoji="0" lang="zh-CN" altLang="en-US" dirty="0">
              <a:sym typeface="+mn-ea"/>
            </a:endParaRPr>
          </a:p>
        </p:txBody>
      </p:sp>
      <p:pic>
        <p:nvPicPr>
          <p:cNvPr id="5" name="图片 4"/>
          <p:cNvPicPr>
            <a:picLocks noChangeAspect="1"/>
          </p:cNvPicPr>
          <p:nvPr/>
        </p:nvPicPr>
        <p:blipFill>
          <a:blip r:embed="rId1"/>
          <a:stretch>
            <a:fillRect/>
          </a:stretch>
        </p:blipFill>
        <p:spPr>
          <a:xfrm>
            <a:off x="945515" y="1030605"/>
            <a:ext cx="7339965" cy="499427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3"/>
          <p:cNvGrpSpPr/>
          <p:nvPr/>
        </p:nvGrpSpPr>
        <p:grpSpPr>
          <a:xfrm>
            <a:off x="6470448" y="3300884"/>
            <a:ext cx="3561741" cy="3234629"/>
            <a:chOff x="0" y="0"/>
            <a:chExt cx="7123482" cy="6469257"/>
          </a:xfrm>
        </p:grpSpPr>
        <p:sp>
          <p:nvSpPr>
            <p:cNvPr id="117" name="Shape 117"/>
            <p:cNvSpPr/>
            <p:nvPr/>
          </p:nvSpPr>
          <p:spPr>
            <a:xfrm>
              <a:off x="6129072" y="3210196"/>
              <a:ext cx="994410" cy="918210"/>
            </a:xfrm>
            <a:prstGeom prst="rect">
              <a:avLst/>
            </a:prstGeom>
            <a:noFill/>
            <a:ln w="25400" cap="flat">
              <a:noFill/>
              <a:miter lim="400000"/>
            </a:ln>
            <a:effectLst/>
          </p:spPr>
          <p:txBody>
            <a:bodyPr wrap="none" lIns="45719" tIns="45719" rIns="45719" bIns="45719" numCol="1" anchor="t">
              <a:spAutoFit/>
            </a:bodyPr>
            <a:lstStyle>
              <a:lvl1pPr>
                <a:defRPr sz="3800"/>
              </a:lvl1pPr>
            </a:lstStyle>
            <a:p>
              <a:pPr lvl="0">
                <a:defRPr sz="1800"/>
              </a:pPr>
              <a:r>
                <a:rPr sz="2400"/>
                <a:t>obj</a:t>
              </a:r>
              <a:endParaRPr sz="2400"/>
            </a:p>
          </p:txBody>
        </p:sp>
        <p:sp>
          <p:nvSpPr>
            <p:cNvPr id="118" name="Shape 118"/>
            <p:cNvSpPr/>
            <p:nvPr/>
          </p:nvSpPr>
          <p:spPr>
            <a:xfrm>
              <a:off x="0" y="769015"/>
              <a:ext cx="5700241" cy="570024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F6797"/>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19" name="图片 118"/>
            <p:cNvPicPr/>
            <p:nvPr/>
          </p:nvPicPr>
          <p:blipFill>
            <a:blip r:embed="rId1"/>
            <a:stretch>
              <a:fillRect/>
            </a:stretch>
          </p:blipFill>
          <p:spPr>
            <a:xfrm>
              <a:off x="1650895" y="3218034"/>
              <a:ext cx="2477974" cy="1186181"/>
            </a:xfrm>
            <a:prstGeom prst="rect">
              <a:avLst/>
            </a:prstGeom>
            <a:effectLst>
              <a:outerShdw blurRad="76200" dist="38100" dir="5400000" rotWithShape="0">
                <a:srgbClr val="000000">
                  <a:alpha val="35000"/>
                </a:srgbClr>
              </a:outerShdw>
            </a:effectLst>
          </p:spPr>
        </p:pic>
        <p:pic>
          <p:nvPicPr>
            <p:cNvPr id="120" name="图片 119"/>
            <p:cNvPicPr/>
            <p:nvPr/>
          </p:nvPicPr>
          <p:blipFill>
            <a:blip r:embed="rId2"/>
            <a:stretch>
              <a:fillRect/>
            </a:stretch>
          </p:blipFill>
          <p:spPr>
            <a:xfrm>
              <a:off x="1650895" y="4635365"/>
              <a:ext cx="2477974" cy="1186181"/>
            </a:xfrm>
            <a:prstGeom prst="rect">
              <a:avLst/>
            </a:prstGeom>
            <a:effectLst>
              <a:outerShdw blurRad="76200" dist="38100" dir="5400000" rotWithShape="0">
                <a:srgbClr val="000000">
                  <a:alpha val="35000"/>
                </a:srgbClr>
              </a:outerShdw>
            </a:effectLst>
          </p:spPr>
        </p:pic>
        <p:sp>
          <p:nvSpPr>
            <p:cNvPr id="121" name="Shape 121"/>
            <p:cNvSpPr/>
            <p:nvPr/>
          </p:nvSpPr>
          <p:spPr>
            <a:xfrm>
              <a:off x="1203657" y="1411446"/>
              <a:ext cx="3292926" cy="15500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22" name="Shape 122"/>
            <p:cNvSpPr/>
            <p:nvPr/>
          </p:nvSpPr>
          <p:spPr>
            <a:xfrm flipV="1">
              <a:off x="2850120" y="0"/>
              <a:ext cx="1" cy="1397829"/>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grpSp>
      <p:sp>
        <p:nvSpPr>
          <p:cNvPr id="125" name="Shape 125"/>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26" name="Shape 126"/>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27" name="Shape 127"/>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28" name="Shape 128"/>
          <p:cNvSpPr/>
          <p:nvPr/>
        </p:nvSpPr>
        <p:spPr>
          <a:xfrm>
            <a:off x="1470497" y="938089"/>
            <a:ext cx="3064510" cy="920750"/>
          </a:xfrm>
          <a:prstGeom prst="rect">
            <a:avLst/>
          </a:prstGeom>
          <a:ln w="25400">
            <a:miter lim="400000"/>
          </a:ln>
        </p:spPr>
        <p:txBody>
          <a:bodyPr wrap="none" tIns="45719" bIns="45719">
            <a:spAutoFit/>
          </a:bodyPr>
          <a:lstStyle/>
          <a:p>
            <a:pPr lvl="0" algn="l" defTabSz="457200">
              <a:lnSpc>
                <a:spcPct val="120000"/>
              </a:lnSpc>
              <a:defRPr sz="1800"/>
            </a:pPr>
            <a:r>
              <a:rPr sz="2250">
                <a:solidFill>
                  <a:schemeClr val="accent3"/>
                </a:solidFill>
              </a:rPr>
              <a:t>function MyObj() { }</a:t>
            </a:r>
            <a:endParaRPr sz="2250">
              <a:solidFill>
                <a:schemeClr val="accent3"/>
              </a:solidFill>
            </a:endParaRPr>
          </a:p>
          <a:p>
            <a:pPr lvl="0" algn="l" defTabSz="457200">
              <a:lnSpc>
                <a:spcPct val="120000"/>
              </a:lnSpc>
              <a:defRPr sz="1800"/>
            </a:pPr>
            <a:r>
              <a:rPr sz="2250">
                <a:solidFill>
                  <a:schemeClr val="accent3"/>
                </a:solidFill>
              </a:rPr>
              <a:t>MyObj.prototype.z = 3;</a:t>
            </a:r>
            <a:endParaRPr sz="2250">
              <a:solidFill>
                <a:schemeClr val="accent3"/>
              </a:solidFill>
            </a:endParaRPr>
          </a:p>
        </p:txBody>
      </p:sp>
      <p:sp>
        <p:nvSpPr>
          <p:cNvPr id="129" name="Shape 129"/>
          <p:cNvSpPr/>
          <p:nvPr/>
        </p:nvSpPr>
        <p:spPr>
          <a:xfrm>
            <a:off x="1538153" y="3574125"/>
            <a:ext cx="4044950" cy="2493010"/>
          </a:xfrm>
          <a:prstGeom prst="rect">
            <a:avLst/>
          </a:prstGeom>
          <a:ln w="25400">
            <a:miter lim="400000"/>
          </a:ln>
        </p:spPr>
        <p:txBody>
          <a:bodyPr wrap="none" lIns="0" tIns="0" rIns="0" bIns="0">
            <a:spAutoFit/>
          </a:bodyPr>
          <a:lstStyle/>
          <a:p>
            <a:pPr lvl="0" algn="l" defTabSz="457200">
              <a:lnSpc>
                <a:spcPct val="120000"/>
              </a:lnSpc>
              <a:defRPr sz="1800"/>
            </a:pPr>
            <a:r>
              <a:rPr sz="2250"/>
              <a:t>console.log(obj.x); </a:t>
            </a:r>
            <a:r>
              <a:rPr sz="2250">
                <a:solidFill>
                  <a:schemeClr val="tx2"/>
                </a:solidFill>
              </a:rPr>
              <a:t>//1</a:t>
            </a:r>
            <a:endParaRPr sz="2250">
              <a:solidFill>
                <a:schemeClr val="tx2"/>
              </a:solidFill>
            </a:endParaRPr>
          </a:p>
          <a:p>
            <a:pPr lvl="0" algn="l" defTabSz="457200">
              <a:lnSpc>
                <a:spcPct val="120000"/>
              </a:lnSpc>
              <a:defRPr sz="1800"/>
            </a:pPr>
            <a:r>
              <a:rPr sz="2250"/>
              <a:t>console.log(obj.y); </a:t>
            </a:r>
            <a:r>
              <a:rPr sz="2250">
                <a:solidFill>
                  <a:schemeClr val="tx2"/>
                </a:solidFill>
              </a:rPr>
              <a:t>//2</a:t>
            </a:r>
            <a:endParaRPr sz="2250">
              <a:solidFill>
                <a:schemeClr val="tx2"/>
              </a:solidFill>
            </a:endParaRPr>
          </a:p>
          <a:p>
            <a:pPr lvl="0" algn="l" defTabSz="457200">
              <a:lnSpc>
                <a:spcPct val="120000"/>
              </a:lnSpc>
              <a:defRPr sz="1800"/>
            </a:pPr>
            <a:r>
              <a:rPr sz="2250"/>
              <a:t>console.log(obj.z); </a:t>
            </a:r>
            <a:r>
              <a:rPr sz="2250">
                <a:solidFill>
                  <a:schemeClr val="tx2"/>
                </a:solidFill>
              </a:rPr>
              <a:t>//3</a:t>
            </a:r>
            <a:endParaRPr sz="2250">
              <a:solidFill>
                <a:schemeClr val="tx2"/>
              </a:solidFill>
            </a:endParaRPr>
          </a:p>
          <a:p>
            <a:pPr lvl="0" algn="l" defTabSz="457200">
              <a:lnSpc>
                <a:spcPct val="120000"/>
              </a:lnSpc>
              <a:defRPr sz="1800"/>
            </a:pPr>
            <a:endParaRPr sz="2250"/>
          </a:p>
          <a:p>
            <a:pPr lvl="0" algn="l" defTabSz="457200">
              <a:lnSpc>
                <a:spcPct val="120000"/>
              </a:lnSpc>
              <a:defRPr sz="1800"/>
            </a:pPr>
            <a:r>
              <a:rPr sz="2250"/>
              <a:t>"z" in obj; </a:t>
            </a:r>
            <a:r>
              <a:rPr sz="2250">
                <a:solidFill>
                  <a:schemeClr val="tx2"/>
                </a:solidFill>
              </a:rPr>
              <a:t>//true</a:t>
            </a:r>
            <a:endParaRPr sz="2250">
              <a:solidFill>
                <a:schemeClr val="tx2"/>
              </a:solidFill>
            </a:endParaRPr>
          </a:p>
          <a:p>
            <a:pPr lvl="0" algn="l" defTabSz="457200">
              <a:lnSpc>
                <a:spcPct val="120000"/>
              </a:lnSpc>
              <a:defRPr sz="1800"/>
            </a:pPr>
            <a:r>
              <a:rPr sz="2250"/>
              <a:t>obj.hasOwnProperty("z"); </a:t>
            </a:r>
            <a:r>
              <a:rPr sz="2250">
                <a:solidFill>
                  <a:schemeClr val="tx2"/>
                </a:solidFill>
              </a:rPr>
              <a:t>//false</a:t>
            </a:r>
            <a:endParaRPr sz="2250">
              <a:solidFill>
                <a:schemeClr val="tx2"/>
              </a:solidFill>
            </a:endParaRPr>
          </a:p>
        </p:txBody>
      </p:sp>
      <p:grpSp>
        <p:nvGrpSpPr>
          <p:cNvPr id="136" name="Group 136"/>
          <p:cNvGrpSpPr/>
          <p:nvPr/>
        </p:nvGrpSpPr>
        <p:grpSpPr>
          <a:xfrm>
            <a:off x="7028297" y="1154177"/>
            <a:ext cx="4442257" cy="2151794"/>
            <a:chOff x="0" y="-2"/>
            <a:chExt cx="8884514" cy="4303587"/>
          </a:xfrm>
        </p:grpSpPr>
        <p:grpSp>
          <p:nvGrpSpPr>
            <p:cNvPr id="134" name="Group 134"/>
            <p:cNvGrpSpPr/>
            <p:nvPr/>
          </p:nvGrpSpPr>
          <p:grpSpPr>
            <a:xfrm>
              <a:off x="0" y="-2"/>
              <a:ext cx="3468848" cy="4303587"/>
              <a:chOff x="0" y="-1"/>
              <a:chExt cx="3468847" cy="4303585"/>
            </a:xfrm>
          </p:grpSpPr>
          <p:sp>
            <p:nvSpPr>
              <p:cNvPr id="130" name="Shape 130"/>
              <p:cNvSpPr/>
              <p:nvPr/>
            </p:nvSpPr>
            <p:spPr>
              <a:xfrm>
                <a:off x="0" y="834737"/>
                <a:ext cx="3468847" cy="34688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F6797"/>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31" name="图片 130"/>
              <p:cNvPicPr/>
              <p:nvPr/>
            </p:nvPicPr>
            <p:blipFill>
              <a:blip r:embed="rId3"/>
              <a:stretch>
                <a:fillRect/>
              </a:stretch>
            </p:blipFill>
            <p:spPr>
              <a:xfrm>
                <a:off x="964302" y="2732068"/>
                <a:ext cx="1540243" cy="1045334"/>
              </a:xfrm>
              <a:prstGeom prst="rect">
                <a:avLst/>
              </a:prstGeom>
              <a:effectLst>
                <a:outerShdw blurRad="76200" dist="38100" dir="5400000" rotWithShape="0">
                  <a:srgbClr val="000000">
                    <a:alpha val="35000"/>
                  </a:srgbClr>
                </a:outerShdw>
              </a:effectLst>
            </p:spPr>
          </p:pic>
          <p:sp>
            <p:nvSpPr>
              <p:cNvPr id="132" name="Shape 132"/>
              <p:cNvSpPr/>
              <p:nvPr/>
            </p:nvSpPr>
            <p:spPr>
              <a:xfrm flipV="1">
                <a:off x="1734423" y="-1"/>
                <a:ext cx="1" cy="1045334"/>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sp>
            <p:nvSpPr>
              <p:cNvPr id="133" name="Shape 133"/>
              <p:cNvSpPr/>
              <p:nvPr/>
            </p:nvSpPr>
            <p:spPr>
              <a:xfrm>
                <a:off x="688623" y="1283774"/>
                <a:ext cx="2091601" cy="9945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grpSp>
        <p:sp>
          <p:nvSpPr>
            <p:cNvPr id="135" name="Shape 135"/>
            <p:cNvSpPr/>
            <p:nvPr/>
          </p:nvSpPr>
          <p:spPr>
            <a:xfrm>
              <a:off x="4232504" y="2188288"/>
              <a:ext cx="4652010" cy="918210"/>
            </a:xfrm>
            <a:prstGeom prst="rect">
              <a:avLst/>
            </a:prstGeom>
            <a:noFill/>
            <a:ln w="25400" cap="flat">
              <a:noFill/>
              <a:miter lim="400000"/>
            </a:ln>
            <a:effectLst/>
          </p:spPr>
          <p:txBody>
            <a:bodyPr wrap="none" lIns="45719" tIns="45719" rIns="45719" bIns="45719" numCol="1" anchor="t">
              <a:spAutoFit/>
            </a:bodyPr>
            <a:lstStyle>
              <a:lvl1pPr>
                <a:defRPr sz="3500"/>
              </a:lvl1pPr>
            </a:lstStyle>
            <a:p>
              <a:pPr lvl="0">
                <a:defRPr sz="1800"/>
              </a:pPr>
              <a:r>
                <a:rPr lang="en-US" sz="2400">
                  <a:solidFill>
                    <a:schemeClr val="accent3"/>
                  </a:solidFill>
                </a:rPr>
                <a:t>MyObj.prototype</a:t>
              </a:r>
              <a:endParaRPr lang="en-US" altLang="en-US" sz="2400">
                <a:solidFill>
                  <a:schemeClr val="accent3"/>
                </a:solidFill>
              </a:endParaRPr>
            </a:p>
          </p:txBody>
        </p:sp>
      </p:grpSp>
      <p:sp>
        <p:nvSpPr>
          <p:cNvPr id="137" name="Shape 137"/>
          <p:cNvSpPr/>
          <p:nvPr/>
        </p:nvSpPr>
        <p:spPr>
          <a:xfrm>
            <a:off x="1484101" y="2206895"/>
            <a:ext cx="3064510" cy="1336675"/>
          </a:xfrm>
          <a:prstGeom prst="rect">
            <a:avLst/>
          </a:prstGeom>
          <a:ln w="25400">
            <a:miter lim="400000"/>
          </a:ln>
        </p:spPr>
        <p:txBody>
          <a:bodyPr wrap="none" tIns="45719" bIns="45719">
            <a:spAutoFit/>
          </a:bodyPr>
          <a:lstStyle/>
          <a:p>
            <a:pPr lvl="0" algn="l" defTabSz="457200">
              <a:lnSpc>
                <a:spcPct val="120000"/>
              </a:lnSpc>
              <a:defRPr sz="1800"/>
            </a:pPr>
            <a:r>
              <a:rPr sz="2250">
                <a:solidFill>
                  <a:schemeClr val="accent3"/>
                </a:solidFill>
              </a:rPr>
              <a:t>var obj = new MyObj();</a:t>
            </a:r>
            <a:endParaRPr sz="2250">
              <a:solidFill>
                <a:schemeClr val="accent3"/>
              </a:solidFill>
            </a:endParaRPr>
          </a:p>
          <a:p>
            <a:pPr lvl="0" algn="l" defTabSz="457200">
              <a:lnSpc>
                <a:spcPct val="120000"/>
              </a:lnSpc>
              <a:defRPr sz="1800"/>
            </a:pPr>
            <a:r>
              <a:rPr sz="2250"/>
              <a:t>obj.x = 1;</a:t>
            </a:r>
            <a:endParaRPr sz="2250"/>
          </a:p>
          <a:p>
            <a:pPr lvl="0" algn="l" defTabSz="457200">
              <a:lnSpc>
                <a:spcPct val="120000"/>
              </a:lnSpc>
              <a:defRPr sz="1800"/>
            </a:pPr>
            <a:r>
              <a:rPr sz="2250"/>
              <a:t>obj.y = 2;</a:t>
            </a:r>
            <a:endParaRPr sz="2250"/>
          </a:p>
        </p:txBody>
      </p:sp>
      <p:sp>
        <p:nvSpPr>
          <p:cNvPr id="2" name="内容占位符 1"/>
          <p:cNvSpPr>
            <a:spLocks noGrp="1"/>
          </p:cNvSpPr>
          <p:nvPr>
            <p:ph sz="quarter" idx="11"/>
          </p:nvPr>
        </p:nvSpPr>
        <p:spPr>
          <a:xfrm>
            <a:off x="947204" y="236943"/>
            <a:ext cx="8191557" cy="490476"/>
          </a:xfrm>
        </p:spPr>
        <p:txBody>
          <a:bodyPr/>
          <a:p>
            <a:r>
              <a:rPr kumimoji="0" lang="en-US" altLang="zh-CN" dirty="0">
                <a:sym typeface="+mn-ea"/>
              </a:rPr>
              <a:t>基于构造函数实现的原型继承-</a:t>
            </a:r>
            <a:r>
              <a:rPr kumimoji="0" lang="zh-CN" altLang="en-US" dirty="0">
                <a:sym typeface="+mn-ea"/>
              </a:rPr>
              <a:t>属性操作</a:t>
            </a:r>
            <a:endParaRPr kumimoji="0" lang="zh-CN" altLang="en-US" dirty="0">
              <a:sym typeface="+mn-ea"/>
            </a:endParaRPr>
          </a:p>
        </p:txBody>
      </p:sp>
      <p:sp>
        <p:nvSpPr>
          <p:cNvPr id="6" name="文本框 5"/>
          <p:cNvSpPr txBox="1"/>
          <p:nvPr/>
        </p:nvSpPr>
        <p:spPr>
          <a:xfrm>
            <a:off x="8923655" y="5852160"/>
            <a:ext cx="271081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demo06</a:t>
            </a:r>
            <a:r>
              <a:rPr lang="zh-CN" altLang="en-US" sz="2200">
                <a:solidFill>
                  <a:srgbClr val="FF0000"/>
                </a:solidFill>
                <a:latin typeface="+mn-ea"/>
                <a:ea typeface="+mn-ea"/>
              </a:rPr>
              <a:t>前半部分 原型链综述</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500" fill="hold"/>
                                        <p:tgtEl>
                                          <p:spTgt spid="128"/>
                                        </p:tgtEl>
                                        <p:attrNameLst>
                                          <p:attrName>ppt_x</p:attrName>
                                        </p:attrNameLst>
                                      </p:cBhvr>
                                      <p:tavLst>
                                        <p:tav tm="0">
                                          <p:val>
                                            <p:strVal val="#ppt_x"/>
                                          </p:val>
                                        </p:tav>
                                        <p:tav tm="100000">
                                          <p:val>
                                            <p:strVal val="#ppt_x"/>
                                          </p:val>
                                        </p:tav>
                                      </p:tavLst>
                                    </p:anim>
                                    <p:anim calcmode="lin" valueType="num">
                                      <p:cBhvr additive="base">
                                        <p:cTn id="8" dur="500" fill="hold"/>
                                        <p:tgtEl>
                                          <p:spTgt spid="1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1" nodeType="afterEffect">
                                  <p:stCondLst>
                                    <p:cond delay="0"/>
                                  </p:stCondLst>
                                  <p:childTnLst>
                                    <p:set>
                                      <p:cBhvr>
                                        <p:cTn id="11" dur="1" fill="hold">
                                          <p:stCondLst>
                                            <p:cond delay="0"/>
                                          </p:stCondLst>
                                        </p:cTn>
                                        <p:tgtEl>
                                          <p:spTgt spid="136"/>
                                        </p:tgtEl>
                                        <p:attrNameLst>
                                          <p:attrName>style.visibility</p:attrName>
                                        </p:attrNameLst>
                                      </p:cBhvr>
                                      <p:to>
                                        <p:strVal val="visible"/>
                                      </p:to>
                                    </p:set>
                                    <p:anim calcmode="lin" valueType="num">
                                      <p:cBhvr additive="base">
                                        <p:cTn id="12" dur="500" fill="hold"/>
                                        <p:tgtEl>
                                          <p:spTgt spid="136"/>
                                        </p:tgtEl>
                                        <p:attrNameLst>
                                          <p:attrName>ppt_x</p:attrName>
                                        </p:attrNameLst>
                                      </p:cBhvr>
                                      <p:tavLst>
                                        <p:tav tm="0">
                                          <p:val>
                                            <p:strVal val="#ppt_x"/>
                                          </p:val>
                                        </p:tav>
                                        <p:tav tm="100000">
                                          <p:val>
                                            <p:strVal val="#ppt_x"/>
                                          </p:val>
                                        </p:tav>
                                      </p:tavLst>
                                    </p:anim>
                                    <p:anim calcmode="lin" valueType="num">
                                      <p:cBhvr additive="base">
                                        <p:cTn id="13"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5"/>
                                        </p:tgtEl>
                                        <p:attrNameLst>
                                          <p:attrName>style.visibility</p:attrName>
                                        </p:attrNameLst>
                                      </p:cBhvr>
                                      <p:to>
                                        <p:strVal val="visible"/>
                                      </p:to>
                                    </p:set>
                                    <p:anim calcmode="lin" valueType="num">
                                      <p:cBhvr additive="base">
                                        <p:cTn id="18" dur="500" fill="hold"/>
                                        <p:tgtEl>
                                          <p:spTgt spid="125"/>
                                        </p:tgtEl>
                                        <p:attrNameLst>
                                          <p:attrName>ppt_x</p:attrName>
                                        </p:attrNameLst>
                                      </p:cBhvr>
                                      <p:tavLst>
                                        <p:tav tm="0">
                                          <p:val>
                                            <p:strVal val="#ppt_x"/>
                                          </p:val>
                                        </p:tav>
                                        <p:tav tm="100000">
                                          <p:val>
                                            <p:strVal val="#ppt_x"/>
                                          </p:val>
                                        </p:tav>
                                      </p:tavLst>
                                    </p:anim>
                                    <p:anim calcmode="lin" valueType="num">
                                      <p:cBhvr additive="base">
                                        <p:cTn id="19" dur="500" fill="hold"/>
                                        <p:tgtEl>
                                          <p:spTgt spid="1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27"/>
                                        </p:tgtEl>
                                        <p:attrNameLst>
                                          <p:attrName>style.visibility</p:attrName>
                                        </p:attrNameLst>
                                      </p:cBhvr>
                                      <p:to>
                                        <p:strVal val="visible"/>
                                      </p:to>
                                    </p:set>
                                    <p:anim calcmode="lin" valueType="num">
                                      <p:cBhvr additive="base">
                                        <p:cTn id="22" dur="500" fill="hold"/>
                                        <p:tgtEl>
                                          <p:spTgt spid="127"/>
                                        </p:tgtEl>
                                        <p:attrNameLst>
                                          <p:attrName>ppt_x</p:attrName>
                                        </p:attrNameLst>
                                      </p:cBhvr>
                                      <p:tavLst>
                                        <p:tav tm="0">
                                          <p:val>
                                            <p:strVal val="#ppt_x"/>
                                          </p:val>
                                        </p:tav>
                                        <p:tav tm="100000">
                                          <p:val>
                                            <p:strVal val="#ppt_x"/>
                                          </p:val>
                                        </p:tav>
                                      </p:tavLst>
                                    </p:anim>
                                    <p:anim calcmode="lin" valueType="num">
                                      <p:cBhvr additive="base">
                                        <p:cTn id="23" dur="500" fill="hold"/>
                                        <p:tgtEl>
                                          <p:spTgt spid="12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26"/>
                                        </p:tgtEl>
                                        <p:attrNameLst>
                                          <p:attrName>style.visibility</p:attrName>
                                        </p:attrNameLst>
                                      </p:cBhvr>
                                      <p:to>
                                        <p:strVal val="visible"/>
                                      </p:to>
                                    </p:set>
                                    <p:anim calcmode="lin" valueType="num">
                                      <p:cBhvr additive="base">
                                        <p:cTn id="26" dur="500" fill="hold"/>
                                        <p:tgtEl>
                                          <p:spTgt spid="126"/>
                                        </p:tgtEl>
                                        <p:attrNameLst>
                                          <p:attrName>ppt_x</p:attrName>
                                        </p:attrNameLst>
                                      </p:cBhvr>
                                      <p:tavLst>
                                        <p:tav tm="0">
                                          <p:val>
                                            <p:strVal val="#ppt_x"/>
                                          </p:val>
                                        </p:tav>
                                        <p:tav tm="100000">
                                          <p:val>
                                            <p:strVal val="#ppt_x"/>
                                          </p:val>
                                        </p:tav>
                                      </p:tavLst>
                                    </p:anim>
                                    <p:anim calcmode="lin" valueType="num">
                                      <p:cBhvr additive="base">
                                        <p:cTn id="27"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3" nodeType="clickEffect">
                                  <p:stCondLst>
                                    <p:cond delay="0"/>
                                  </p:stCondLst>
                                  <p:childTnLst>
                                    <p:set>
                                      <p:cBhvr>
                                        <p:cTn id="31" dur="1" fill="hold">
                                          <p:stCondLst>
                                            <p:cond delay="0"/>
                                          </p:stCondLst>
                                        </p:cTn>
                                        <p:tgtEl>
                                          <p:spTgt spid="137"/>
                                        </p:tgtEl>
                                        <p:attrNameLst>
                                          <p:attrName>style.visibility</p:attrName>
                                        </p:attrNameLst>
                                      </p:cBhvr>
                                      <p:to>
                                        <p:strVal val="visible"/>
                                      </p:to>
                                    </p:set>
                                    <p:anim calcmode="lin" valueType="num">
                                      <p:cBhvr additive="base">
                                        <p:cTn id="32" dur="500" fill="hold"/>
                                        <p:tgtEl>
                                          <p:spTgt spid="137"/>
                                        </p:tgtEl>
                                        <p:attrNameLst>
                                          <p:attrName>ppt_x</p:attrName>
                                        </p:attrNameLst>
                                      </p:cBhvr>
                                      <p:tavLst>
                                        <p:tav tm="0">
                                          <p:val>
                                            <p:strVal val="#ppt_x"/>
                                          </p:val>
                                        </p:tav>
                                        <p:tav tm="100000">
                                          <p:val>
                                            <p:strVal val="#ppt_x"/>
                                          </p:val>
                                        </p:tav>
                                      </p:tavLst>
                                    </p:anim>
                                    <p:anim calcmode="lin" valueType="num">
                                      <p:cBhvr additive="base">
                                        <p:cTn id="33" dur="500" fill="hold"/>
                                        <p:tgtEl>
                                          <p:spTgt spid="137"/>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2" presetClass="entr" presetSubtype="4" fill="hold" grpId="4" nodeType="afterEffect">
                                  <p:stCondLst>
                                    <p:cond delay="0"/>
                                  </p:stCondLst>
                                  <p:childTnLst>
                                    <p:set>
                                      <p:cBhvr>
                                        <p:cTn id="36" dur="1" fill="hold">
                                          <p:stCondLst>
                                            <p:cond delay="0"/>
                                          </p:stCondLst>
                                        </p:cTn>
                                        <p:tgtEl>
                                          <p:spTgt spid="123"/>
                                        </p:tgtEl>
                                        <p:attrNameLst>
                                          <p:attrName>style.visibility</p:attrName>
                                        </p:attrNameLst>
                                      </p:cBhvr>
                                      <p:to>
                                        <p:strVal val="visible"/>
                                      </p:to>
                                    </p:set>
                                    <p:anim calcmode="lin" valueType="num">
                                      <p:cBhvr additive="base">
                                        <p:cTn id="37" dur="500" fill="hold"/>
                                        <p:tgtEl>
                                          <p:spTgt spid="123"/>
                                        </p:tgtEl>
                                        <p:attrNameLst>
                                          <p:attrName>ppt_x</p:attrName>
                                        </p:attrNameLst>
                                      </p:cBhvr>
                                      <p:tavLst>
                                        <p:tav tm="0">
                                          <p:val>
                                            <p:strVal val="#ppt_x"/>
                                          </p:val>
                                        </p:tav>
                                        <p:tav tm="100000">
                                          <p:val>
                                            <p:strVal val="#ppt_x"/>
                                          </p:val>
                                        </p:tav>
                                      </p:tavLst>
                                    </p:anim>
                                    <p:anim calcmode="lin" valueType="num">
                                      <p:cBhvr additive="base">
                                        <p:cTn id="38"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8" nodeType="clickEffect">
                                  <p:stCondLst>
                                    <p:cond delay="0"/>
                                  </p:stCondLst>
                                  <p:childTnLst>
                                    <p:set>
                                      <p:cBhvr>
                                        <p:cTn id="42" dur="1" fill="hold">
                                          <p:stCondLst>
                                            <p:cond delay="0"/>
                                          </p:stCondLst>
                                        </p:cTn>
                                        <p:tgtEl>
                                          <p:spTgt spid="129"/>
                                        </p:tgtEl>
                                        <p:attrNameLst>
                                          <p:attrName>style.visibility</p:attrName>
                                        </p:attrNameLst>
                                      </p:cBhvr>
                                      <p:to>
                                        <p:strVal val="visible"/>
                                      </p:to>
                                    </p:set>
                                    <p:anim calcmode="lin" valueType="num">
                                      <p:cBhvr additive="base">
                                        <p:cTn id="43" dur="500" fill="hold"/>
                                        <p:tgtEl>
                                          <p:spTgt spid="129"/>
                                        </p:tgtEl>
                                        <p:attrNameLst>
                                          <p:attrName>ppt_x</p:attrName>
                                        </p:attrNameLst>
                                      </p:cBhvr>
                                      <p:tavLst>
                                        <p:tav tm="0">
                                          <p:val>
                                            <p:strVal val="#ppt_x"/>
                                          </p:val>
                                        </p:tav>
                                        <p:tav tm="100000">
                                          <p:val>
                                            <p:strVal val="#ppt_x"/>
                                          </p:val>
                                        </p:tav>
                                      </p:tavLst>
                                    </p:anim>
                                    <p:anim calcmode="lin" valueType="num">
                                      <p:cBhvr additive="base">
                                        <p:cTn id="44" dur="500" fill="hold"/>
                                        <p:tgtEl>
                                          <p:spTgt spid="129"/>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ppt_x"/>
                                          </p:val>
                                        </p:tav>
                                        <p:tav tm="100000">
                                          <p:val>
                                            <p:strVal val="#ppt_x"/>
                                          </p:val>
                                        </p:tav>
                                      </p:tavLst>
                                    </p:anim>
                                    <p:anim calcmode="lin" valueType="num">
                                      <p:cBhvr additive="base">
                                        <p:cTn id="4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4" bldLvl="0" animBg="1" advAuto="0"/>
      <p:bldP spid="136" grpId="1" bldLvl="0" animBg="1" advAuto="0"/>
      <p:bldP spid="137" grpId="3" animBg="1" advAuto="0"/>
      <p:bldP spid="128" grpId="2" animBg="1" advAuto="0"/>
      <p:bldP spid="129" grpId="8" animBg="1" advAuto="0"/>
      <p:bldP spid="125" grpId="0"/>
      <p:bldP spid="127"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nvSpPr>
        <p:spPr>
          <a:xfrm>
            <a:off x="10177708" y="4971265"/>
            <a:ext cx="589915" cy="459105"/>
          </a:xfrm>
          <a:prstGeom prst="rect">
            <a:avLst/>
          </a:prstGeom>
          <a:ln w="25400">
            <a:miter lim="400000"/>
          </a:ln>
        </p:spPr>
        <p:txBody>
          <a:bodyPr wrap="none" tIns="45719" bIns="45719">
            <a:spAutoFit/>
          </a:bodyPr>
          <a:lstStyle>
            <a:lvl1pPr>
              <a:defRPr sz="3800"/>
            </a:lvl1pPr>
          </a:lstStyle>
          <a:p>
            <a:pPr lvl="0">
              <a:defRPr sz="1800"/>
            </a:pPr>
            <a:r>
              <a:rPr sz="2400"/>
              <a:t>obj</a:t>
            </a:r>
            <a:endParaRPr sz="2400"/>
          </a:p>
        </p:txBody>
      </p:sp>
      <p:sp>
        <p:nvSpPr>
          <p:cNvPr id="142" name="Shape 142"/>
          <p:cNvSpPr/>
          <p:nvPr/>
        </p:nvSpPr>
        <p:spPr>
          <a:xfrm>
            <a:off x="6289675" y="3335020"/>
            <a:ext cx="3438525" cy="34080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F6797"/>
          </a:solidFill>
          <a:ln w="50800">
            <a:solidFill>
              <a:srgbClr val="4F81BD"/>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43" name="图片 142"/>
          <p:cNvPicPr/>
          <p:nvPr/>
        </p:nvPicPr>
        <p:blipFill>
          <a:blip r:embed="rId1"/>
          <a:stretch>
            <a:fillRect/>
          </a:stretch>
        </p:blipFill>
        <p:spPr>
          <a:xfrm>
            <a:off x="7367651" y="4551126"/>
            <a:ext cx="1238987" cy="593091"/>
          </a:xfrm>
          <a:prstGeom prst="rect">
            <a:avLst/>
          </a:prstGeom>
          <a:effectLst>
            <a:outerShdw blurRad="76200" dist="38100" dir="5400000" rotWithShape="0">
              <a:srgbClr val="000000">
                <a:alpha val="35000"/>
              </a:srgbClr>
            </a:outerShdw>
          </a:effectLst>
        </p:spPr>
      </p:pic>
      <p:pic>
        <p:nvPicPr>
          <p:cNvPr id="144" name="图片 143"/>
          <p:cNvPicPr/>
          <p:nvPr/>
        </p:nvPicPr>
        <p:blipFill>
          <a:blip r:embed="rId2"/>
          <a:stretch>
            <a:fillRect/>
          </a:stretch>
        </p:blipFill>
        <p:spPr>
          <a:xfrm>
            <a:off x="7367651" y="5259792"/>
            <a:ext cx="1238987" cy="593091"/>
          </a:xfrm>
          <a:prstGeom prst="rect">
            <a:avLst/>
          </a:prstGeom>
          <a:effectLst>
            <a:outerShdw blurRad="76200" dist="38100" dir="5400000" rotWithShape="0">
              <a:srgbClr val="000000">
                <a:alpha val="35000"/>
              </a:srgbClr>
            </a:outerShdw>
          </a:effectLst>
        </p:spPr>
      </p:pic>
      <p:sp>
        <p:nvSpPr>
          <p:cNvPr id="145" name="Shape 145"/>
          <p:cNvSpPr/>
          <p:nvPr/>
        </p:nvSpPr>
        <p:spPr>
          <a:xfrm>
            <a:off x="7144032" y="3647832"/>
            <a:ext cx="1646463" cy="7750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46" name="Shape 146"/>
          <p:cNvSpPr/>
          <p:nvPr/>
        </p:nvSpPr>
        <p:spPr>
          <a:xfrm flipV="1">
            <a:off x="7895508" y="3085619"/>
            <a:ext cx="1" cy="698915"/>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48" name="Shape 148"/>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49" name="Shape 149"/>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0" name="Shape 150"/>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51" name="Shape 151"/>
          <p:cNvSpPr/>
          <p:nvPr/>
        </p:nvSpPr>
        <p:spPr>
          <a:xfrm>
            <a:off x="7028297" y="1356282"/>
            <a:ext cx="1734424" cy="17344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F6797"/>
          </a:solidFill>
          <a:ln w="50800">
            <a:solidFill>
              <a:srgbClr val="4F81BD"/>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52" name="图片 151"/>
          <p:cNvPicPr/>
          <p:nvPr/>
        </p:nvPicPr>
        <p:blipFill>
          <a:blip r:embed="rId3"/>
          <a:stretch>
            <a:fillRect/>
          </a:stretch>
        </p:blipFill>
        <p:spPr>
          <a:xfrm>
            <a:off x="7510448" y="2304948"/>
            <a:ext cx="770122" cy="522667"/>
          </a:xfrm>
          <a:prstGeom prst="rect">
            <a:avLst/>
          </a:prstGeom>
          <a:effectLst>
            <a:outerShdw blurRad="76200" dist="38100" dir="5400000" rotWithShape="0">
              <a:srgbClr val="000000">
                <a:alpha val="35000"/>
              </a:srgbClr>
            </a:outerShdw>
          </a:effectLst>
        </p:spPr>
      </p:pic>
      <p:sp>
        <p:nvSpPr>
          <p:cNvPr id="153" name="Shape 153"/>
          <p:cNvSpPr/>
          <p:nvPr/>
        </p:nvSpPr>
        <p:spPr>
          <a:xfrm flipV="1">
            <a:off x="7895508" y="1082424"/>
            <a:ext cx="1" cy="522667"/>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4" name="Shape 154"/>
          <p:cNvSpPr/>
          <p:nvPr/>
        </p:nvSpPr>
        <p:spPr>
          <a:xfrm>
            <a:off x="7372608" y="1580801"/>
            <a:ext cx="1045801" cy="4972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sp>
        <p:nvSpPr>
          <p:cNvPr id="155" name="Shape 155"/>
          <p:cNvSpPr/>
          <p:nvPr/>
        </p:nvSpPr>
        <p:spPr>
          <a:xfrm>
            <a:off x="9216304" y="2033057"/>
            <a:ext cx="2418715" cy="459105"/>
          </a:xfrm>
          <a:prstGeom prst="rect">
            <a:avLst/>
          </a:prstGeom>
          <a:ln w="25400">
            <a:miter lim="400000"/>
          </a:ln>
        </p:spPr>
        <p:txBody>
          <a:bodyPr wrap="none" tIns="45719" bIns="45719">
            <a:spAutoFit/>
          </a:bodyPr>
          <a:lstStyle>
            <a:lvl1pPr>
              <a:defRPr sz="3500"/>
            </a:lvl1pPr>
          </a:lstStyle>
          <a:p>
            <a:pPr lvl="0" algn="l">
              <a:defRPr sz="1800"/>
            </a:pPr>
            <a:r>
              <a:rPr lang="en-US" sz="2400">
                <a:solidFill>
                  <a:schemeClr val="accent3"/>
                </a:solidFill>
                <a:sym typeface="+mn-ea"/>
              </a:rPr>
              <a:t>MyObj.prototype</a:t>
            </a:r>
            <a:endParaRPr lang="en-US" sz="2400"/>
          </a:p>
        </p:txBody>
      </p:sp>
      <p:sp>
        <p:nvSpPr>
          <p:cNvPr id="156" name="Shape 156"/>
          <p:cNvSpPr/>
          <p:nvPr/>
        </p:nvSpPr>
        <p:spPr>
          <a:xfrm>
            <a:off x="1564704" y="991825"/>
            <a:ext cx="1350010" cy="4330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sz="2250">
                <a:solidFill>
                  <a:srgbClr val="BF8F00"/>
                </a:solidFill>
              </a:rPr>
              <a:t>5</a:t>
            </a:r>
            <a:r>
              <a:rPr sz="2250"/>
              <a:t>;</a:t>
            </a:r>
            <a:endParaRPr sz="2250"/>
          </a:p>
        </p:txBody>
      </p:sp>
      <p:sp>
        <p:nvSpPr>
          <p:cNvPr id="157" name="Shape 157"/>
          <p:cNvSpPr/>
          <p:nvPr/>
        </p:nvSpPr>
        <p:spPr>
          <a:xfrm>
            <a:off x="1531415" y="3039721"/>
            <a:ext cx="1350010" cy="7759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lang="en-US" sz="2250"/>
              <a:t>8</a:t>
            </a:r>
            <a:r>
              <a:rPr sz="2250"/>
              <a:t>;</a:t>
            </a:r>
            <a:endParaRPr sz="2250"/>
          </a:p>
          <a:p>
            <a:pPr lvl="0" algn="l" defTabSz="457200">
              <a:lnSpc>
                <a:spcPct val="100000"/>
              </a:lnSpc>
              <a:defRPr sz="1800"/>
            </a:pPr>
            <a:r>
              <a:rPr sz="2250"/>
              <a:t>obj.z; </a:t>
            </a:r>
            <a:r>
              <a:rPr sz="2250">
                <a:solidFill>
                  <a:schemeClr val="tx2"/>
                </a:solidFill>
              </a:rPr>
              <a:t>// </a:t>
            </a:r>
            <a:r>
              <a:rPr lang="en-US" sz="2250">
                <a:solidFill>
                  <a:schemeClr val="tx2"/>
                </a:solidFill>
              </a:rPr>
              <a:t>8</a:t>
            </a:r>
            <a:endParaRPr lang="en-US" sz="2250">
              <a:solidFill>
                <a:schemeClr val="tx2"/>
              </a:solidFill>
            </a:endParaRPr>
          </a:p>
        </p:txBody>
      </p:sp>
      <p:sp>
        <p:nvSpPr>
          <p:cNvPr id="158" name="Shape 158"/>
          <p:cNvSpPr/>
          <p:nvPr/>
        </p:nvSpPr>
        <p:spPr>
          <a:xfrm>
            <a:off x="1468070" y="4181903"/>
            <a:ext cx="2611755" cy="78232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a:t>
            </a:r>
            <a:r>
              <a:rPr lang="zh-CN" sz="2250">
                <a:solidFill>
                  <a:schemeClr val="tx2"/>
                </a:solidFill>
              </a:rPr>
              <a:t>此时是几？</a:t>
            </a:r>
            <a:endParaRPr lang="zh-CN" sz="2250">
              <a:solidFill>
                <a:schemeClr val="tx2"/>
              </a:solidFill>
            </a:endParaRPr>
          </a:p>
        </p:txBody>
      </p:sp>
      <p:sp>
        <p:nvSpPr>
          <p:cNvPr id="159" name="Shape 159"/>
          <p:cNvSpPr/>
          <p:nvPr/>
        </p:nvSpPr>
        <p:spPr>
          <a:xfrm>
            <a:off x="1468070" y="5324085"/>
            <a:ext cx="2532380" cy="77597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still 3!!!</a:t>
            </a:r>
            <a:endParaRPr sz="2250">
              <a:solidFill>
                <a:schemeClr val="tx2"/>
              </a:solidFill>
            </a:endParaRPr>
          </a:p>
        </p:txBody>
      </p:sp>
      <p:pic>
        <p:nvPicPr>
          <p:cNvPr id="160" name="图片 159"/>
          <p:cNvPicPr/>
          <p:nvPr/>
        </p:nvPicPr>
        <p:blipFill>
          <a:blip r:embed="rId4"/>
          <a:stretch>
            <a:fillRect/>
          </a:stretch>
        </p:blipFill>
        <p:spPr>
          <a:xfrm>
            <a:off x="7375542" y="5976349"/>
            <a:ext cx="1223205" cy="577309"/>
          </a:xfrm>
          <a:prstGeom prst="rect">
            <a:avLst/>
          </a:prstGeom>
          <a:effectLst>
            <a:outerShdw blurRad="76200" dist="38100" dir="5400000" rotWithShape="0">
              <a:srgbClr val="000000">
                <a:alpha val="35000"/>
              </a:srgbClr>
            </a:outerShdw>
          </a:effectLst>
        </p:spPr>
      </p:pic>
      <p:sp>
        <p:nvSpPr>
          <p:cNvPr id="161" name="Shape 161"/>
          <p:cNvSpPr/>
          <p:nvPr/>
        </p:nvSpPr>
        <p:spPr>
          <a:xfrm>
            <a:off x="1568643" y="1571668"/>
            <a:ext cx="4102100" cy="1128395"/>
          </a:xfrm>
          <a:prstGeom prst="rect">
            <a:avLst/>
          </a:prstGeom>
          <a:ln w="25400">
            <a:miter lim="400000"/>
          </a:ln>
        </p:spPr>
        <p:txBody>
          <a:bodyPr wrap="none" tIns="45719" bIns="45719">
            <a:spAutoFit/>
          </a:bodyPr>
          <a:lstStyle/>
          <a:p>
            <a:pPr lvl="0" algn="l" defTabSz="457200">
              <a:lnSpc>
                <a:spcPct val="100000"/>
              </a:lnSpc>
              <a:defRPr sz="1800"/>
            </a:pPr>
            <a:r>
              <a:rPr sz="2250">
                <a:solidFill>
                  <a:schemeClr val="tx1"/>
                </a:solidFill>
              </a:rPr>
              <a:t>obj.hasOwnProperty('z');</a:t>
            </a:r>
            <a:r>
              <a:rPr sz="2250"/>
              <a:t>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5</a:t>
            </a:r>
            <a:endParaRPr sz="2250">
              <a:solidFill>
                <a:schemeClr val="tx2"/>
              </a:solidFill>
            </a:endParaRPr>
          </a:p>
          <a:p>
            <a:pPr lvl="0" algn="l" defTabSz="457200">
              <a:lnSpc>
                <a:spcPct val="100000"/>
              </a:lnSpc>
              <a:defRPr sz="1800"/>
            </a:pPr>
            <a:r>
              <a:rPr lang="en-US" sz="2250">
                <a:solidFill>
                  <a:schemeClr val="accent3"/>
                </a:solidFill>
                <a:sym typeface="+mn-ea"/>
              </a:rPr>
              <a:t>MyObj.prototype</a:t>
            </a:r>
            <a:r>
              <a:rPr sz="2250">
                <a:solidFill>
                  <a:schemeClr val="accent3"/>
                </a:solidFill>
                <a:sym typeface="+mn-ea"/>
              </a:rPr>
              <a:t>.z; // still 3</a:t>
            </a:r>
            <a:endParaRPr sz="2250">
              <a:solidFill>
                <a:schemeClr val="accent3"/>
              </a:solidFill>
              <a:sym typeface="+mn-ea"/>
            </a:endParaRPr>
          </a:p>
        </p:txBody>
      </p:sp>
      <p:pic>
        <p:nvPicPr>
          <p:cNvPr id="162" name="图片 161" descr="C:\Users\qile\Desktop\图片1.png图片1"/>
          <p:cNvPicPr/>
          <p:nvPr/>
        </p:nvPicPr>
        <p:blipFill>
          <a:blip r:embed="rId5"/>
          <a:srcRect/>
          <a:stretch>
            <a:fillRect/>
          </a:stretch>
        </p:blipFill>
        <p:spPr>
          <a:xfrm>
            <a:off x="7315835" y="5928360"/>
            <a:ext cx="1428750" cy="758190"/>
          </a:xfrm>
          <a:prstGeom prst="rect">
            <a:avLst/>
          </a:prstGeom>
          <a:effectLst>
            <a:outerShdw blurRad="76200" dist="38100" dir="5400000" rotWithShape="0">
              <a:srgbClr val="000000">
                <a:alpha val="35000"/>
              </a:srgbClr>
            </a:outerShdw>
          </a:effectLst>
        </p:spPr>
      </p:pic>
      <p:sp>
        <p:nvSpPr>
          <p:cNvPr id="2" name="内容占位符 1"/>
          <p:cNvSpPr>
            <a:spLocks noGrp="1"/>
          </p:cNvSpPr>
          <p:nvPr>
            <p:ph sz="quarter" idx="11"/>
          </p:nvPr>
        </p:nvSpPr>
        <p:spPr>
          <a:xfrm>
            <a:off x="947204" y="308698"/>
            <a:ext cx="8191557" cy="490476"/>
          </a:xfrm>
        </p:spPr>
        <p:txBody>
          <a:bodyPr/>
          <a:p>
            <a:r>
              <a:rPr kumimoji="0" lang="en-US" altLang="zh-CN" dirty="0">
                <a:sym typeface="+mn-ea"/>
              </a:rPr>
              <a:t>基于构造函数实现的原型继承</a:t>
            </a:r>
            <a:r>
              <a:rPr lang="en-US" altLang="zh-CN" dirty="0" smtClean="0">
                <a:sym typeface="+mn-ea"/>
              </a:rPr>
              <a:t>-</a:t>
            </a:r>
            <a:r>
              <a:rPr lang="zh-CN" altLang="en-US" dirty="0" smtClean="0">
                <a:sym typeface="+mn-ea"/>
              </a:rPr>
              <a:t>属性操作</a:t>
            </a:r>
            <a:endParaRPr kumimoji="0" lang="zh-CN" altLang="en-US" dirty="0" smtClean="0">
              <a:sym typeface="+mn-ea"/>
            </a:endParaRPr>
          </a:p>
        </p:txBody>
      </p:sp>
      <p:sp>
        <p:nvSpPr>
          <p:cNvPr id="6" name="文本框 5"/>
          <p:cNvSpPr txBox="1"/>
          <p:nvPr/>
        </p:nvSpPr>
        <p:spPr>
          <a:xfrm>
            <a:off x="9138920" y="5923915"/>
            <a:ext cx="287845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demo06</a:t>
            </a:r>
            <a:r>
              <a:rPr lang="zh-CN" altLang="en-US" sz="2200">
                <a:solidFill>
                  <a:srgbClr val="FF0000"/>
                </a:solidFill>
                <a:latin typeface="+mn-ea"/>
                <a:ea typeface="+mn-ea"/>
              </a:rPr>
              <a:t>后半部分 属性相关操作</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500" fill="hold"/>
                                        <p:tgtEl>
                                          <p:spTgt spid="156"/>
                                        </p:tgtEl>
                                        <p:attrNameLst>
                                          <p:attrName>ppt_x</p:attrName>
                                        </p:attrNameLst>
                                      </p:cBhvr>
                                      <p:tavLst>
                                        <p:tav tm="0">
                                          <p:val>
                                            <p:strVal val="#ppt_x"/>
                                          </p:val>
                                        </p:tav>
                                        <p:tav tm="100000">
                                          <p:val>
                                            <p:strVal val="#ppt_x"/>
                                          </p:val>
                                        </p:tav>
                                      </p:tavLst>
                                    </p:anim>
                                    <p:anim calcmode="lin" valueType="num">
                                      <p:cBhvr additive="base">
                                        <p:cTn id="8"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2" nodeType="clickEffect">
                                  <p:stCondLst>
                                    <p:cond delay="0"/>
                                  </p:stCondLst>
                                  <p:iterate type="el">
                                    <p:tmAbs val="0"/>
                                  </p:iterate>
                                  <p:childTnLst>
                                    <p:set>
                                      <p:cBhvr>
                                        <p:cTn id="12" dur="indefinite" fill="hold"/>
                                        <p:tgtEl>
                                          <p:spTgt spid="160"/>
                                        </p:tgtEl>
                                        <p:attrNameLst>
                                          <p:attrName>style.visibility</p:attrName>
                                        </p:attrNameLst>
                                      </p:cBhvr>
                                      <p:to>
                                        <p:strVal val="visible"/>
                                      </p:to>
                                    </p:set>
                                    <p:anim calcmode="lin" valueType="num">
                                      <p:cBhvr>
                                        <p:cTn id="13" dur="1000" fill="hold"/>
                                        <p:tgtEl>
                                          <p:spTgt spid="160"/>
                                        </p:tgtEl>
                                        <p:attrNameLst>
                                          <p:attrName>ppt_w</p:attrName>
                                        </p:attrNameLst>
                                      </p:cBhvr>
                                      <p:tavLst>
                                        <p:tav tm="0">
                                          <p:val>
                                            <p:strVal val="4*#ppt_w"/>
                                          </p:val>
                                        </p:tav>
                                        <p:tav tm="100000">
                                          <p:val>
                                            <p:strVal val="#ppt_w"/>
                                          </p:val>
                                        </p:tav>
                                      </p:tavLst>
                                    </p:anim>
                                    <p:anim calcmode="lin" valueType="num">
                                      <p:cBhvr>
                                        <p:cTn id="14" dur="1000" fill="hold"/>
                                        <p:tgtEl>
                                          <p:spTgt spid="160"/>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3" nodeType="clickEffect">
                                  <p:stCondLst>
                                    <p:cond delay="0"/>
                                  </p:stCondLst>
                                  <p:childTnLst>
                                    <p:set>
                                      <p:cBhvr>
                                        <p:cTn id="18" dur="1" fill="hold">
                                          <p:stCondLst>
                                            <p:cond delay="0"/>
                                          </p:stCondLst>
                                        </p:cTn>
                                        <p:tgtEl>
                                          <p:spTgt spid="161"/>
                                        </p:tgtEl>
                                        <p:attrNameLst>
                                          <p:attrName>style.visibility</p:attrName>
                                        </p:attrNameLst>
                                      </p:cBhvr>
                                      <p:to>
                                        <p:strVal val="visible"/>
                                      </p:to>
                                    </p:set>
                                    <p:anim calcmode="lin" valueType="num">
                                      <p:cBhvr additive="base">
                                        <p:cTn id="19" dur="500" fill="hold"/>
                                        <p:tgtEl>
                                          <p:spTgt spid="161"/>
                                        </p:tgtEl>
                                        <p:attrNameLst>
                                          <p:attrName>ppt_x</p:attrName>
                                        </p:attrNameLst>
                                      </p:cBhvr>
                                      <p:tavLst>
                                        <p:tav tm="0">
                                          <p:val>
                                            <p:strVal val="#ppt_x"/>
                                          </p:val>
                                        </p:tav>
                                        <p:tav tm="100000">
                                          <p:val>
                                            <p:strVal val="#ppt_x"/>
                                          </p:val>
                                        </p:tav>
                                      </p:tavLst>
                                    </p:anim>
                                    <p:anim calcmode="lin" valueType="num">
                                      <p:cBhvr additive="base">
                                        <p:cTn id="20"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4" nodeType="clickEffect">
                                  <p:stCondLst>
                                    <p:cond delay="0"/>
                                  </p:stCondLst>
                                  <p:childTnLst>
                                    <p:set>
                                      <p:cBhvr>
                                        <p:cTn id="24" dur="1" fill="hold">
                                          <p:stCondLst>
                                            <p:cond delay="0"/>
                                          </p:stCondLst>
                                        </p:cTn>
                                        <p:tgtEl>
                                          <p:spTgt spid="157"/>
                                        </p:tgtEl>
                                        <p:attrNameLst>
                                          <p:attrName>style.visibility</p:attrName>
                                        </p:attrNameLst>
                                      </p:cBhvr>
                                      <p:to>
                                        <p:strVal val="visible"/>
                                      </p:to>
                                    </p:set>
                                    <p:anim calcmode="lin" valueType="num">
                                      <p:cBhvr additive="base">
                                        <p:cTn id="25" dur="500" fill="hold"/>
                                        <p:tgtEl>
                                          <p:spTgt spid="157"/>
                                        </p:tgtEl>
                                        <p:attrNameLst>
                                          <p:attrName>ppt_x</p:attrName>
                                        </p:attrNameLst>
                                      </p:cBhvr>
                                      <p:tavLst>
                                        <p:tav tm="0">
                                          <p:val>
                                            <p:strVal val="#ppt_x"/>
                                          </p:val>
                                        </p:tav>
                                        <p:tav tm="100000">
                                          <p:val>
                                            <p:strVal val="#ppt_x"/>
                                          </p:val>
                                        </p:tav>
                                      </p:tavLst>
                                    </p:anim>
                                    <p:anim calcmode="lin" valueType="num">
                                      <p:cBhvr additive="base">
                                        <p:cTn id="26" dur="500" fill="hold"/>
                                        <p:tgtEl>
                                          <p:spTgt spid="15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5" nodeType="clickEffect">
                                  <p:stCondLst>
                                    <p:cond delay="0"/>
                                  </p:stCondLst>
                                  <p:iterate type="el">
                                    <p:tmAbs val="0"/>
                                  </p:iterate>
                                  <p:childTnLst>
                                    <p:set>
                                      <p:cBhvr>
                                        <p:cTn id="30" dur="indefinite" fill="hold"/>
                                        <p:tgtEl>
                                          <p:spTgt spid="162"/>
                                        </p:tgtEl>
                                        <p:attrNameLst>
                                          <p:attrName>style.visibility</p:attrName>
                                        </p:attrNameLst>
                                      </p:cBhvr>
                                      <p:to>
                                        <p:strVal val="visible"/>
                                      </p:to>
                                    </p:set>
                                    <p:anim calcmode="lin" valueType="num">
                                      <p:cBhvr>
                                        <p:cTn id="31" dur="1000" fill="hold"/>
                                        <p:tgtEl>
                                          <p:spTgt spid="162"/>
                                        </p:tgtEl>
                                        <p:attrNameLst>
                                          <p:attrName>ppt_w</p:attrName>
                                        </p:attrNameLst>
                                      </p:cBhvr>
                                      <p:tavLst>
                                        <p:tav tm="0">
                                          <p:val>
                                            <p:strVal val="4*#ppt_w"/>
                                          </p:val>
                                        </p:tav>
                                        <p:tav tm="100000">
                                          <p:val>
                                            <p:strVal val="#ppt_w"/>
                                          </p:val>
                                        </p:tav>
                                      </p:tavLst>
                                    </p:anim>
                                    <p:anim calcmode="lin" valueType="num">
                                      <p:cBhvr>
                                        <p:cTn id="32" dur="1000" fill="hold"/>
                                        <p:tgtEl>
                                          <p:spTgt spid="162"/>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6" nodeType="clickEffect">
                                  <p:stCondLst>
                                    <p:cond delay="0"/>
                                  </p:stCondLst>
                                  <p:iterate type="el">
                                    <p:tmAbs val="0"/>
                                  </p:iterate>
                                  <p:childTnLst>
                                    <p:set>
                                      <p:cBhvr>
                                        <p:cTn id="36" dur="indefinite" fill="hold">
                                          <p:stCondLst>
                                            <p:cond delay="0"/>
                                          </p:stCondLst>
                                        </p:cTn>
                                        <p:tgtEl>
                                          <p:spTgt spid="160"/>
                                        </p:tgtEl>
                                        <p:attrNameLst>
                                          <p:attrName>style.visibility</p:attrName>
                                        </p:attrNameLst>
                                      </p:cBhvr>
                                      <p:to>
                                        <p:strVal val="hidden"/>
                                      </p:to>
                                    </p:set>
                                  </p:childTnLst>
                                </p:cTn>
                              </p:par>
                            </p:childTnLst>
                          </p:cTn>
                        </p:par>
                        <p:par>
                          <p:cTn id="37" fill="hold">
                            <p:stCondLst>
                              <p:cond delay="0"/>
                            </p:stCondLst>
                            <p:childTnLst>
                              <p:par>
                                <p:cTn id="38" presetID="2" presetClass="entr" presetSubtype="4" fill="hold" grpId="7" nodeType="afterEffect">
                                  <p:stCondLst>
                                    <p:cond delay="0"/>
                                  </p:stCondLst>
                                  <p:childTnLst>
                                    <p:set>
                                      <p:cBhvr>
                                        <p:cTn id="39" dur="1" fill="hold">
                                          <p:stCondLst>
                                            <p:cond delay="0"/>
                                          </p:stCondLst>
                                        </p:cTn>
                                        <p:tgtEl>
                                          <p:spTgt spid="158"/>
                                        </p:tgtEl>
                                        <p:attrNameLst>
                                          <p:attrName>style.visibility</p:attrName>
                                        </p:attrNameLst>
                                      </p:cBhvr>
                                      <p:to>
                                        <p:strVal val="visible"/>
                                      </p:to>
                                    </p:set>
                                    <p:anim calcmode="lin" valueType="num">
                                      <p:cBhvr additive="base">
                                        <p:cTn id="40" dur="500" fill="hold"/>
                                        <p:tgtEl>
                                          <p:spTgt spid="158"/>
                                        </p:tgtEl>
                                        <p:attrNameLst>
                                          <p:attrName>ppt_x</p:attrName>
                                        </p:attrNameLst>
                                      </p:cBhvr>
                                      <p:tavLst>
                                        <p:tav tm="0">
                                          <p:val>
                                            <p:strVal val="#ppt_x"/>
                                          </p:val>
                                        </p:tav>
                                        <p:tav tm="100000">
                                          <p:val>
                                            <p:strVal val="#ppt_x"/>
                                          </p:val>
                                        </p:tav>
                                      </p:tavLst>
                                    </p:anim>
                                    <p:anim calcmode="lin" valueType="num">
                                      <p:cBhvr additive="base">
                                        <p:cTn id="41"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8" nodeType="clickEffect">
                                  <p:stCondLst>
                                    <p:cond delay="0"/>
                                  </p:stCondLst>
                                  <p:iterate type="el">
                                    <p:tmAbs val="0"/>
                                  </p:iterate>
                                  <p:childTnLst>
                                    <p:set>
                                      <p:cBhvr>
                                        <p:cTn id="45" dur="indefinite" fill="hold">
                                          <p:stCondLst>
                                            <p:cond delay="0"/>
                                          </p:stCondLst>
                                        </p:cTn>
                                        <p:tgtEl>
                                          <p:spTgt spid="16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9" nodeType="clickEffect">
                                  <p:stCondLst>
                                    <p:cond delay="0"/>
                                  </p:stCondLst>
                                  <p:childTnLst>
                                    <p:set>
                                      <p:cBhvr>
                                        <p:cTn id="49" dur="1" fill="hold">
                                          <p:stCondLst>
                                            <p:cond delay="0"/>
                                          </p:stCondLst>
                                        </p:cTn>
                                        <p:tgtEl>
                                          <p:spTgt spid="159"/>
                                        </p:tgtEl>
                                        <p:attrNameLst>
                                          <p:attrName>style.visibility</p:attrName>
                                        </p:attrNameLst>
                                      </p:cBhvr>
                                      <p:to>
                                        <p:strVal val="visible"/>
                                      </p:to>
                                    </p:set>
                                    <p:anim calcmode="lin" valueType="num">
                                      <p:cBhvr additive="base">
                                        <p:cTn id="50" dur="500" fill="hold"/>
                                        <p:tgtEl>
                                          <p:spTgt spid="159"/>
                                        </p:tgtEl>
                                        <p:attrNameLst>
                                          <p:attrName>ppt_x</p:attrName>
                                        </p:attrNameLst>
                                      </p:cBhvr>
                                      <p:tavLst>
                                        <p:tav tm="0">
                                          <p:val>
                                            <p:strVal val="#ppt_x"/>
                                          </p:val>
                                        </p:tav>
                                        <p:tav tm="100000">
                                          <p:val>
                                            <p:strVal val="#ppt_x"/>
                                          </p:val>
                                        </p:tav>
                                      </p:tavLst>
                                    </p:anim>
                                    <p:anim calcmode="lin" valueType="num">
                                      <p:cBhvr additive="base">
                                        <p:cTn id="51" dur="500" fill="hold"/>
                                        <p:tgtEl>
                                          <p:spTgt spid="159"/>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ID="2" presetClass="entr" presetSubtype="4"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8" bldLvl="0" animBg="1" advAuto="0"/>
      <p:bldP spid="157" grpId="4" animBg="1" advAuto="0"/>
      <p:bldP spid="160" grpId="2" bldLvl="0" animBg="1" advAuto="0"/>
      <p:bldP spid="161" grpId="3" animBg="1" advAuto="0"/>
      <p:bldP spid="158" grpId="7" animBg="1" advAuto="0"/>
      <p:bldP spid="159" grpId="9" animBg="1" advAuto="0"/>
      <p:bldP spid="160" grpId="6" bldLvl="0" animBg="1" advAuto="0"/>
      <p:bldP spid="162" grpId="5" bldLvl="0" animBg="1" advAuto="0"/>
      <p:bldP spid="156" grpId="1" animBg="1" advAuto="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6"/>
          <p:cNvSpPr>
            <a:spLocks noGrp="1" noChangeArrowheads="1"/>
          </p:cNvSpPr>
          <p:nvPr>
            <p:ph type="ctrTitle" idx="4294967295"/>
          </p:nvPr>
        </p:nvSpPr>
        <p:spPr bwMode="auto">
          <a:xfrm>
            <a:off x="2547041" y="3068835"/>
            <a:ext cx="7097918" cy="12858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kumimoji="0" lang="en-US" altLang="zh-CN" sz="5400" dirty="0"/>
              <a:t>Thank </a:t>
            </a:r>
            <a:r>
              <a:rPr kumimoji="0" lang="en-US" altLang="zh-CN" sz="5400" dirty="0">
                <a:solidFill>
                  <a:srgbClr val="FF0000"/>
                </a:solidFill>
              </a:rPr>
              <a:t>You</a:t>
            </a:r>
            <a:r>
              <a:rPr kumimoji="0" lang="zh-CN" altLang="en-US" sz="5400" dirty="0"/>
              <a:t>！</a:t>
            </a:r>
            <a:endParaRPr kumimoji="0" lang="zh-CN" altLang="zh-CN" sz="5400" dirty="0"/>
          </a:p>
        </p:txBody>
      </p:sp>
      <p:pic>
        <p:nvPicPr>
          <p:cNvPr id="38916" name="图片 3"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2164" y="5927725"/>
            <a:ext cx="33813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4"/>
          <p:cNvSpPr txBox="1">
            <a:spLocks noChangeArrowheads="1"/>
          </p:cNvSpPr>
          <p:nvPr/>
        </p:nvSpPr>
        <p:spPr bwMode="auto">
          <a:xfrm>
            <a:off x="5365116" y="4270375"/>
            <a:ext cx="528637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zh-CN" altLang="en-US">
                <a:latin typeface="+mj-ea"/>
                <a:ea typeface="+mj-ea"/>
              </a:rPr>
              <a:t>深入理解构造函数及继承</a:t>
            </a:r>
            <a:endParaRPr lang="zh-CN" altLang="en-US" dirty="0">
              <a:latin typeface="+mj-ea"/>
              <a:ea typeface="+mj-ea"/>
            </a:endParaRPr>
          </a:p>
        </p:txBody>
      </p:sp>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1143000" y="855345"/>
            <a:ext cx="9776460" cy="4918710"/>
          </a:xfrm>
        </p:spPr>
        <p:txBody>
          <a:bodyPr/>
          <a:lstStyle/>
          <a:p>
            <a:pPr>
              <a:lnSpc>
                <a:spcPct val="160000"/>
              </a:lnSpc>
            </a:pPr>
            <a:r>
              <a:rPr lang="zh-CN" altLang="en-US" dirty="0" smtClean="0">
                <a:solidFill>
                  <a:schemeClr val="tx1"/>
                </a:solidFill>
                <a:sym typeface="+mn-ea"/>
              </a:rPr>
              <a:t>（</a:t>
            </a:r>
            <a:r>
              <a:rPr lang="en-US" altLang="zh-CN" dirty="0" smtClean="0">
                <a:solidFill>
                  <a:schemeClr val="tx1"/>
                </a:solidFill>
                <a:sym typeface="+mn-ea"/>
              </a:rPr>
              <a:t>ES5</a:t>
            </a:r>
            <a:r>
              <a:rPr lang="zh-CN" altLang="en-US" dirty="0" smtClean="0">
                <a:solidFill>
                  <a:schemeClr val="tx1"/>
                </a:solidFill>
                <a:sym typeface="+mn-ea"/>
              </a:rPr>
              <a:t>）</a:t>
            </a:r>
            <a:r>
              <a:rPr lang="zh-CN" altLang="en-US" dirty="0">
                <a:solidFill>
                  <a:schemeClr val="tx1"/>
                </a:solidFill>
                <a:sym typeface="+mn-ea"/>
              </a:rPr>
              <a:t>基于原型的继承方式（实现继承、非接口继承）</a:t>
            </a:r>
            <a:br>
              <a:rPr lang="zh-CN" altLang="en-US" dirty="0">
                <a:solidFill>
                  <a:schemeClr val="tx1"/>
                </a:solidFill>
                <a:sym typeface="+mn-ea"/>
              </a:rPr>
            </a:br>
            <a:r>
              <a:rPr lang="en-US" altLang="zh-CN" sz="1800" dirty="0">
                <a:solidFill>
                  <a:schemeClr val="tx1"/>
                </a:solidFill>
                <a:sym typeface="+mn-ea"/>
              </a:rPr>
              <a:t>- 只有对象,没有类</a:t>
            </a:r>
            <a:r>
              <a:rPr lang="zh-CN" altLang="en-US" sz="1800" dirty="0">
                <a:solidFill>
                  <a:schemeClr val="tx1"/>
                </a:solidFill>
                <a:sym typeface="+mn-ea"/>
              </a:rPr>
              <a:t>（</a:t>
            </a:r>
            <a:r>
              <a:rPr lang="zh-CN" altLang="en-US" sz="1800" dirty="0">
                <a:solidFill>
                  <a:srgbClr val="FF0000"/>
                </a:solidFill>
                <a:sym typeface="+mn-ea"/>
              </a:rPr>
              <a:t>构造函数充当了类的角色</a:t>
            </a:r>
            <a:r>
              <a:rPr lang="zh-CN" altLang="en-US" sz="1800" dirty="0">
                <a:solidFill>
                  <a:schemeClr val="tx1"/>
                </a:solidFill>
                <a:sym typeface="+mn-ea"/>
              </a:rPr>
              <a:t>，是原型与新对象之间的桥梁）</a:t>
            </a:r>
            <a:r>
              <a:rPr lang="en-US" altLang="zh-CN" sz="1800" dirty="0">
                <a:solidFill>
                  <a:schemeClr val="tx1"/>
                </a:solidFill>
                <a:sym typeface="+mn-ea"/>
              </a:rPr>
              <a:t>;对象</a:t>
            </a:r>
            <a:r>
              <a:rPr lang="zh-CN" altLang="en-US" sz="1800" dirty="0">
                <a:solidFill>
                  <a:schemeClr val="tx1"/>
                </a:solidFill>
                <a:sym typeface="+mn-ea"/>
              </a:rPr>
              <a:t>之间的继承</a:t>
            </a:r>
            <a:br>
              <a:rPr lang="en-US" altLang="zh-CN" sz="1800" dirty="0">
                <a:solidFill>
                  <a:schemeClr val="tx1"/>
                </a:solidFill>
                <a:sym typeface="+mn-ea"/>
              </a:rPr>
            </a:br>
            <a:r>
              <a:rPr lang="en-US" altLang="zh-CN" sz="1800" dirty="0">
                <a:solidFill>
                  <a:schemeClr val="tx1"/>
                </a:solidFill>
                <a:sym typeface="+mn-ea"/>
              </a:rPr>
              <a:t>- 原型对象是新对象的模板，它将自身的属性共享给新对象</a:t>
            </a:r>
            <a:r>
              <a:rPr lang="zh-CN" altLang="en-US" sz="1800" dirty="0">
                <a:solidFill>
                  <a:schemeClr val="tx1"/>
                </a:solidFill>
                <a:sym typeface="+mn-ea"/>
              </a:rPr>
              <a:t>（</a:t>
            </a:r>
            <a:r>
              <a:rPr lang="en-US" altLang="zh-CN" sz="1800" dirty="0">
                <a:solidFill>
                  <a:srgbClr val="FF0000"/>
                </a:solidFill>
                <a:sym typeface="+mn-ea"/>
              </a:rPr>
              <a:t>原型对象</a:t>
            </a:r>
            <a:r>
              <a:rPr lang="en-US" altLang="zh-CN" sz="1800" dirty="0">
                <a:solidFill>
                  <a:schemeClr val="tx1"/>
                </a:solidFill>
                <a:sym typeface="+mn-ea"/>
              </a:rPr>
              <a:t>是原型语言的核心</a:t>
            </a:r>
            <a:r>
              <a:rPr lang="zh-CN" altLang="en-US" sz="1800" dirty="0">
                <a:solidFill>
                  <a:schemeClr val="tx1"/>
                </a:solidFill>
                <a:sym typeface="+mn-ea"/>
              </a:rPr>
              <a:t>）</a:t>
            </a:r>
            <a:br>
              <a:rPr lang="en-US" altLang="zh-CN" sz="1800" dirty="0">
                <a:solidFill>
                  <a:schemeClr val="tx1"/>
                </a:solidFill>
                <a:sym typeface="+mn-ea"/>
              </a:rPr>
            </a:br>
            <a:r>
              <a:rPr lang="en-US" altLang="zh-CN" sz="1800" dirty="0">
                <a:solidFill>
                  <a:schemeClr val="tx1"/>
                </a:solidFill>
                <a:sym typeface="+mn-ea"/>
              </a:rPr>
              <a:t>- 一个对象不但可以享有自己创建时和运行时定义的属性，而且可以享有原型对象的属性</a:t>
            </a: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en-US" dirty="0"/>
              <a:t>JavaScript</a:t>
            </a:r>
            <a:r>
              <a:rPr lang="zh-CN" altLang="en-US" dirty="0"/>
              <a:t>的继承方式</a:t>
            </a:r>
            <a:r>
              <a:rPr lang="en-US" altLang="zh-CN" dirty="0"/>
              <a:t>-</a:t>
            </a:r>
            <a:r>
              <a:rPr lang="zh-CN" altLang="en-US" dirty="0"/>
              <a:t>原型链</a:t>
            </a:r>
            <a:endParaRPr lang="zh-CN" altLang="en-US" dirty="0"/>
          </a:p>
          <a:p>
            <a:endParaRPr lang="zh-CN" altLang="en-US" dirty="0"/>
          </a:p>
        </p:txBody>
      </p:sp>
      <p:pic>
        <p:nvPicPr>
          <p:cNvPr id="4" name="图片 3" descr="@0G1~S21{$NEU_}3FA@Y@UR"/>
          <p:cNvPicPr>
            <a:picLocks noChangeAspect="1"/>
          </p:cNvPicPr>
          <p:nvPr/>
        </p:nvPicPr>
        <p:blipFill>
          <a:blip r:embed="rId1"/>
          <a:stretch>
            <a:fillRect/>
          </a:stretch>
        </p:blipFill>
        <p:spPr>
          <a:xfrm>
            <a:off x="1266825" y="3041015"/>
            <a:ext cx="6005830" cy="2906395"/>
          </a:xfrm>
          <a:prstGeom prst="rect">
            <a:avLst/>
          </a:prstGeom>
        </p:spPr>
      </p:pic>
      <p:pic>
        <p:nvPicPr>
          <p:cNvPr id="5" name="图片 4" descr="SI_Q@A2ZC6GKO{RVYTE]I1L"/>
          <p:cNvPicPr>
            <a:picLocks noChangeAspect="1"/>
          </p:cNvPicPr>
          <p:nvPr/>
        </p:nvPicPr>
        <p:blipFill>
          <a:blip r:embed="rId2"/>
          <a:stretch>
            <a:fillRect/>
          </a:stretch>
        </p:blipFill>
        <p:spPr>
          <a:xfrm>
            <a:off x="7272655" y="3041015"/>
            <a:ext cx="3343275" cy="2148840"/>
          </a:xfrm>
          <a:prstGeom prst="rect">
            <a:avLst/>
          </a:prstGeom>
        </p:spPr>
      </p:pic>
      <p:sp>
        <p:nvSpPr>
          <p:cNvPr id="9" name="文本框 8"/>
          <p:cNvSpPr txBox="1"/>
          <p:nvPr/>
        </p:nvSpPr>
        <p:spPr>
          <a:xfrm>
            <a:off x="7454900" y="5395595"/>
            <a:ext cx="3315335" cy="450215"/>
          </a:xfrm>
          <a:prstGeom prst="rect">
            <a:avLst/>
          </a:prstGeom>
          <a:noFill/>
        </p:spPr>
        <p:txBody>
          <a:bodyPr wrap="square" rtlCol="0">
            <a:spAutoFit/>
          </a:bodyPr>
          <a:p>
            <a:r>
              <a:rPr lang="zh-CN" altLang="en-US" sz="2200">
                <a:solidFill>
                  <a:schemeClr val="tx1"/>
                </a:solidFill>
              </a:rPr>
              <a:t>最终输出的</a:t>
            </a:r>
            <a:r>
              <a:rPr lang="en-US" altLang="zh-CN" sz="2200">
                <a:solidFill>
                  <a:schemeClr val="tx1"/>
                </a:solidFill>
              </a:rPr>
              <a:t>aStudent</a:t>
            </a:r>
            <a:r>
              <a:rPr lang="zh-CN" altLang="en-US" sz="2200">
                <a:solidFill>
                  <a:schemeClr val="tx1"/>
                </a:solidFill>
              </a:rPr>
              <a:t>对象</a:t>
            </a:r>
            <a:endParaRPr lang="zh-CN" altLang="en-US" sz="220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1143000" y="855345"/>
            <a:ext cx="9776460" cy="4918710"/>
          </a:xfrm>
        </p:spPr>
        <p:txBody>
          <a:bodyPr/>
          <a:lstStyle/>
          <a:p>
            <a:pPr marL="0" indent="0">
              <a:lnSpc>
                <a:spcPct val="160000"/>
              </a:lnSpc>
              <a:buNone/>
            </a:pPr>
            <a:r>
              <a:rPr lang="en-US" altLang="zh-CN" sz="1800" dirty="0">
                <a:solidFill>
                  <a:schemeClr val="tx1"/>
                </a:solidFill>
                <a:sym typeface="+mn-ea"/>
              </a:rPr>
              <a:t>- 原型对象它将自身的属性共享给新对象</a:t>
            </a:r>
            <a:r>
              <a:rPr lang="zh-CN" altLang="en-US" sz="1800" dirty="0">
                <a:solidFill>
                  <a:schemeClr val="tx1"/>
                </a:solidFill>
                <a:sym typeface="+mn-ea"/>
              </a:rPr>
              <a:t>（</a:t>
            </a:r>
            <a:r>
              <a:rPr lang="en-US" altLang="zh-CN" sz="1800" dirty="0">
                <a:solidFill>
                  <a:srgbClr val="FF0000"/>
                </a:solidFill>
                <a:sym typeface="+mn-ea"/>
              </a:rPr>
              <a:t>原型对象</a:t>
            </a:r>
            <a:r>
              <a:rPr lang="en-US" altLang="zh-CN" sz="1800" dirty="0">
                <a:solidFill>
                  <a:schemeClr val="tx1"/>
                </a:solidFill>
                <a:sym typeface="+mn-ea"/>
              </a:rPr>
              <a:t>是原型语言的核心</a:t>
            </a:r>
            <a:r>
              <a:rPr lang="zh-CN" altLang="en-US" sz="1800" dirty="0">
                <a:solidFill>
                  <a:schemeClr val="tx1"/>
                </a:solidFill>
                <a:sym typeface="+mn-ea"/>
              </a:rPr>
              <a:t>）</a:t>
            </a:r>
            <a:br>
              <a:rPr lang="en-US" altLang="zh-CN" sz="1800" dirty="0">
                <a:solidFill>
                  <a:schemeClr val="tx1"/>
                </a:solidFill>
                <a:sym typeface="+mn-ea"/>
              </a:rPr>
            </a:br>
            <a:r>
              <a:rPr lang="en-US" altLang="zh-CN" sz="1800" dirty="0">
                <a:solidFill>
                  <a:schemeClr val="tx1"/>
                </a:solidFill>
                <a:sym typeface="+mn-ea"/>
              </a:rPr>
              <a:t>- 一个对象不但可以享有自己创建时和运行时定义的属性，而且可以享有原型对象的属性</a:t>
            </a:r>
            <a:br>
              <a:rPr lang="en-US" altLang="zh-CN" sz="1800" dirty="0">
                <a:solidFill>
                  <a:schemeClr val="tx1"/>
                </a:solidFill>
                <a:sym typeface="+mn-ea"/>
              </a:rPr>
            </a:br>
            <a:r>
              <a:rPr lang="en-US" altLang="zh-CN" sz="1800" dirty="0">
                <a:solidFill>
                  <a:schemeClr val="tx1"/>
                </a:solidFill>
                <a:sym typeface="+mn-ea"/>
              </a:rPr>
              <a:t>- 所有的对象都有原型，原型本身也是对象，</a:t>
            </a:r>
            <a:r>
              <a:rPr lang="zh-CN" altLang="en-US" sz="1800" dirty="0">
                <a:solidFill>
                  <a:schemeClr val="tx1"/>
                </a:solidFill>
                <a:sym typeface="+mn-ea"/>
              </a:rPr>
              <a:t>形成的链式结构即为</a:t>
            </a:r>
            <a:r>
              <a:rPr lang="zh-CN" altLang="en-US" sz="1800" dirty="0">
                <a:solidFill>
                  <a:srgbClr val="FF0000"/>
                </a:solidFill>
                <a:sym typeface="+mn-ea"/>
              </a:rPr>
              <a:t>原型链</a:t>
            </a:r>
            <a:br>
              <a:rPr lang="zh-CN" altLang="en-US" sz="1800" dirty="0">
                <a:solidFill>
                  <a:srgbClr val="FF0000"/>
                </a:solidFill>
                <a:sym typeface="+mn-ea"/>
              </a:rPr>
            </a:br>
            <a:r>
              <a:rPr lang="en-US" altLang="zh-CN" sz="1800" dirty="0">
                <a:solidFill>
                  <a:schemeClr val="tx1"/>
                </a:solidFill>
                <a:sym typeface="+mn-ea"/>
              </a:rPr>
              <a:t>- 一个对象的真正原型是被对象内部的[[Prototype]]属性(property)所持有</a:t>
            </a:r>
            <a:br>
              <a:rPr lang="en-US" altLang="zh-CN" sz="1800" dirty="0">
                <a:solidFill>
                  <a:schemeClr val="tx1"/>
                </a:solidFill>
                <a:sym typeface="+mn-ea"/>
              </a:rPr>
            </a:br>
            <a:r>
              <a:rPr lang="en-US" altLang="zh-CN" sz="1800" dirty="0">
                <a:solidFill>
                  <a:schemeClr val="tx1"/>
                </a:solidFill>
                <a:sym typeface="+mn-ea"/>
              </a:rPr>
              <a:t>- </a:t>
            </a:r>
            <a:r>
              <a:rPr lang="zh-CN" altLang="en-US" sz="1800" dirty="0">
                <a:solidFill>
                  <a:schemeClr val="tx1"/>
                </a:solidFill>
                <a:sym typeface="+mn-ea"/>
              </a:rPr>
              <a:t>多态：</a:t>
            </a:r>
            <a:r>
              <a:rPr lang="en-US" altLang="zh-CN" sz="1800" dirty="0">
                <a:solidFill>
                  <a:schemeClr val="tx1"/>
                </a:solidFill>
                <a:sym typeface="+mn-ea"/>
              </a:rPr>
              <a:t>for in </a:t>
            </a:r>
            <a:r>
              <a:rPr lang="zh-CN" altLang="en-US" sz="1800" dirty="0">
                <a:solidFill>
                  <a:schemeClr val="tx1"/>
                </a:solidFill>
                <a:sym typeface="+mn-ea"/>
              </a:rPr>
              <a:t>遍历 结合</a:t>
            </a:r>
            <a:r>
              <a:rPr lang="en-US" altLang="zh-CN" sz="1800" dirty="0">
                <a:solidFill>
                  <a:schemeClr val="tx1"/>
                </a:solidFill>
                <a:sym typeface="+mn-ea"/>
              </a:rPr>
              <a:t>Object.hasOwnProperty</a:t>
            </a:r>
            <a:endParaRPr lang="en-US" altLang="zh-CN" sz="1800" dirty="0">
              <a:solidFill>
                <a:schemeClr val="tx1"/>
              </a:solidFill>
              <a:sym typeface="+mn-ea"/>
            </a:endParaRPr>
          </a:p>
        </p:txBody>
      </p:sp>
      <p:sp>
        <p:nvSpPr>
          <p:cNvPr id="3" name="内容占位符 2"/>
          <p:cNvSpPr>
            <a:spLocks noGrp="1"/>
          </p:cNvSpPr>
          <p:nvPr>
            <p:ph sz="quarter" idx="11"/>
          </p:nvPr>
        </p:nvSpPr>
        <p:spPr/>
        <p:txBody>
          <a:bodyPr/>
          <a:lstStyle/>
          <a:p>
            <a:r>
              <a:rPr lang="en-US" dirty="0"/>
              <a:t>JavaScript</a:t>
            </a:r>
            <a:r>
              <a:rPr lang="zh-CN" altLang="en-US" dirty="0"/>
              <a:t>的继承方式</a:t>
            </a:r>
            <a:r>
              <a:rPr lang="en-US" altLang="zh-CN" dirty="0"/>
              <a:t>-</a:t>
            </a:r>
            <a:r>
              <a:rPr lang="zh-CN" altLang="en-US" dirty="0"/>
              <a:t>原型链</a:t>
            </a: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2"/>
          <p:cNvSpPr>
            <a:spLocks noGrp="1" noChangeArrowheads="1"/>
          </p:cNvSpPr>
          <p:nvPr>
            <p:ph type="ctrTitle" idx="4294967295"/>
          </p:nvPr>
        </p:nvSpPr>
        <p:spPr bwMode="auto">
          <a:xfrm>
            <a:off x="1809751" y="2428876"/>
            <a:ext cx="7286625" cy="11160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eaLnBrk="1" hangingPunct="1"/>
            <a:r>
              <a:rPr lang="en-US" sz="4800" b="1" dirty="0">
                <a:sym typeface="+mn-ea"/>
              </a:rPr>
              <a:t>JavaScript</a:t>
            </a:r>
            <a:r>
              <a:rPr lang="zh-CN" altLang="en-US" sz="4800" b="1" dirty="0">
                <a:sym typeface="+mn-ea"/>
              </a:rPr>
              <a:t>进阶</a:t>
            </a:r>
            <a:endParaRPr kumimoji="0" lang="zh-CN" altLang="zh-CN" sz="4800" b="1"/>
          </a:p>
        </p:txBody>
      </p:sp>
      <p:sp>
        <p:nvSpPr>
          <p:cNvPr id="4100" name="TextBox 4"/>
          <p:cNvSpPr txBox="1">
            <a:spLocks noChangeArrowheads="1"/>
          </p:cNvSpPr>
          <p:nvPr/>
        </p:nvSpPr>
        <p:spPr bwMode="auto">
          <a:xfrm>
            <a:off x="5381626" y="4143375"/>
            <a:ext cx="5286375" cy="613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r>
              <a:rPr lang="en-US" altLang="zh-CN">
                <a:latin typeface="微软雅黑" panose="020B0503020204020204" pitchFamily="34" charset="-122"/>
                <a:ea typeface="宋体" panose="02010600030101010101" pitchFamily="2" charset="-122"/>
              </a:rPr>
              <a:t>---</a:t>
            </a:r>
            <a:r>
              <a:rPr lang="en-US" altLang="zh-CN">
                <a:latin typeface="+mj-ea"/>
                <a:ea typeface="+mj-ea"/>
              </a:rPr>
              <a:t>JS</a:t>
            </a:r>
            <a:r>
              <a:rPr lang="zh-CN" altLang="en-US">
                <a:latin typeface="+mj-ea"/>
                <a:ea typeface="+mj-ea"/>
              </a:rPr>
              <a:t>原型继承</a:t>
            </a:r>
            <a:endParaRPr lang="zh-CN" altLang="en-US" dirty="0">
              <a:latin typeface="+mj-ea"/>
              <a:ea typeface="+mj-ea"/>
            </a:endParaRPr>
          </a:p>
        </p:txBody>
      </p:sp>
      <p:pic>
        <p:nvPicPr>
          <p:cNvPr id="4101" name="图片 4" descr="软院logo横版.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4001" y="5784851"/>
            <a:ext cx="33813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1143000" y="855345"/>
            <a:ext cx="9776460" cy="4918710"/>
          </a:xfrm>
        </p:spPr>
        <p:txBody>
          <a:bodyPr/>
          <a:lstStyle/>
          <a:p>
            <a:pPr marL="0" indent="0">
              <a:lnSpc>
                <a:spcPct val="160000"/>
              </a:lnSpc>
              <a:buNone/>
            </a:pPr>
            <a:r>
              <a:rPr lang="en-US" altLang="zh-CN" sz="1600" dirty="0">
                <a:solidFill>
                  <a:schemeClr val="tx1"/>
                </a:solidFill>
                <a:sym typeface="+mn-ea"/>
              </a:rPr>
              <a:t>每个函数function都有一个prototype，即原型。这里再加一句话——每个对象都有一个__proto__，可成为隐式原型。</a:t>
            </a:r>
            <a:endParaRPr lang="en-US" altLang="zh-CN" sz="1600" dirty="0">
              <a:solidFill>
                <a:schemeClr val="tx1"/>
              </a:solidFill>
              <a:sym typeface="+mn-ea"/>
            </a:endParaRPr>
          </a:p>
          <a:p>
            <a:pPr marL="0" indent="0">
              <a:lnSpc>
                <a:spcPct val="160000"/>
              </a:lnSpc>
              <a:buNone/>
            </a:pPr>
            <a:r>
              <a:rPr lang="en-US" altLang="zh-CN" sz="1600" dirty="0">
                <a:solidFill>
                  <a:schemeClr val="tx1"/>
                </a:solidFill>
                <a:sym typeface="+mn-ea"/>
              </a:rPr>
              <a:t>这个__proto__是一个隐藏的属性，javascript不希望开发者用到这个属性值，有的低版本浏览器甚至不支持这个属性值。所以你在Visual Studio 2012这样很高级很智能的编辑器中，都不会有__proto__的智能提示，但是你不用管它，直接写出来就是</a:t>
            </a:r>
            <a:endParaRPr lang="en-US" altLang="zh-CN" sz="1600" dirty="0">
              <a:solidFill>
                <a:schemeClr val="tx1"/>
              </a:solidFill>
              <a:sym typeface="+mn-ea"/>
            </a:endParaRPr>
          </a:p>
          <a:p>
            <a:pPr marL="0" indent="0">
              <a:lnSpc>
                <a:spcPct val="160000"/>
              </a:lnSpc>
              <a:buNone/>
            </a:pPr>
            <a:r>
              <a:rPr lang="en-US" altLang="zh-CN" sz="1600" dirty="0">
                <a:solidFill>
                  <a:schemeClr val="tx1"/>
                </a:solidFill>
                <a:sym typeface="+mn-ea"/>
              </a:rPr>
              <a:t>obj.__proto__和Object.prototype的属性一样</a:t>
            </a:r>
            <a:endParaRPr lang="en-US" altLang="zh-CN" sz="1600" dirty="0">
              <a:solidFill>
                <a:schemeClr val="tx1"/>
              </a:solidFill>
              <a:sym typeface="+mn-ea"/>
            </a:endParaRPr>
          </a:p>
        </p:txBody>
      </p:sp>
      <p:sp>
        <p:nvSpPr>
          <p:cNvPr id="3" name="内容占位符 2"/>
          <p:cNvSpPr>
            <a:spLocks noGrp="1"/>
          </p:cNvSpPr>
          <p:nvPr>
            <p:ph sz="quarter" idx="11"/>
          </p:nvPr>
        </p:nvSpPr>
        <p:spPr/>
        <p:txBody>
          <a:bodyPr/>
          <a:lstStyle/>
          <a:p>
            <a:r>
              <a:rPr lang="en-US" dirty="0"/>
              <a:t>JavaScript</a:t>
            </a:r>
            <a:r>
              <a:rPr lang="zh-CN" altLang="en-US" dirty="0"/>
              <a:t>的继承方式</a:t>
            </a:r>
            <a:r>
              <a:rPr lang="en-US" altLang="zh-CN" dirty="0"/>
              <a:t>-</a:t>
            </a:r>
            <a:r>
              <a:rPr lang="zh-CN" altLang="en-US" dirty="0"/>
              <a:t>原型链</a:t>
            </a:r>
            <a:endParaRPr lang="zh-CN" altLang="en-US" dirty="0"/>
          </a:p>
        </p:txBody>
      </p:sp>
      <p:pic>
        <p:nvPicPr>
          <p:cNvPr id="4" name="图片 3"/>
          <p:cNvPicPr>
            <a:picLocks noChangeAspect="1"/>
          </p:cNvPicPr>
          <p:nvPr/>
        </p:nvPicPr>
        <p:blipFill>
          <a:blip r:embed="rId1"/>
          <a:stretch>
            <a:fillRect/>
          </a:stretch>
        </p:blipFill>
        <p:spPr>
          <a:xfrm>
            <a:off x="1294130" y="3588385"/>
            <a:ext cx="5243195" cy="174815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1143000" y="855345"/>
            <a:ext cx="9776460" cy="4918710"/>
          </a:xfrm>
        </p:spPr>
        <p:txBody>
          <a:bodyPr/>
          <a:lstStyle/>
          <a:p>
            <a:pPr marL="0" indent="0">
              <a:lnSpc>
                <a:spcPct val="160000"/>
              </a:lnSpc>
              <a:buNone/>
            </a:pPr>
            <a:r>
              <a:rPr lang="en-US" altLang="zh-CN" sz="1600" dirty="0">
                <a:solidFill>
                  <a:schemeClr val="tx1"/>
                </a:solidFill>
                <a:sym typeface="+mn-ea"/>
              </a:rPr>
              <a:t>在说明“Object prototype”之前，先说一下自定义函数的prototype。自定义函数的prototype本质上就是和 var obj = {} 是一样的，都是被Object创建，所以它的__proto__指向的就是Object.prototype。</a:t>
            </a:r>
            <a:endParaRPr lang="en-US" altLang="zh-CN" sz="1600" dirty="0">
              <a:solidFill>
                <a:schemeClr val="tx1"/>
              </a:solidFill>
              <a:sym typeface="+mn-ea"/>
            </a:endParaRPr>
          </a:p>
          <a:p>
            <a:pPr marL="0" indent="0">
              <a:lnSpc>
                <a:spcPct val="160000"/>
              </a:lnSpc>
              <a:buNone/>
            </a:pPr>
            <a:r>
              <a:rPr lang="en-US" altLang="zh-CN" sz="1600" dirty="0">
                <a:solidFill>
                  <a:schemeClr val="tx1"/>
                </a:solidFill>
                <a:sym typeface="+mn-ea"/>
              </a:rPr>
              <a:t>但是Object.prototype确实一个特例——它的__proto__指向的是null，切记切记！</a:t>
            </a:r>
            <a:endParaRPr lang="en-US" altLang="zh-CN" sz="1600" dirty="0">
              <a:solidFill>
                <a:schemeClr val="tx1"/>
              </a:solidFill>
              <a:sym typeface="+mn-ea"/>
            </a:endParaRPr>
          </a:p>
        </p:txBody>
      </p:sp>
      <p:sp>
        <p:nvSpPr>
          <p:cNvPr id="3" name="内容占位符 2"/>
          <p:cNvSpPr>
            <a:spLocks noGrp="1"/>
          </p:cNvSpPr>
          <p:nvPr>
            <p:ph sz="quarter" idx="11"/>
          </p:nvPr>
        </p:nvSpPr>
        <p:spPr/>
        <p:txBody>
          <a:bodyPr/>
          <a:lstStyle/>
          <a:p>
            <a:r>
              <a:rPr lang="en-US" dirty="0"/>
              <a:t>JavaScript</a:t>
            </a:r>
            <a:r>
              <a:rPr lang="zh-CN" altLang="en-US" dirty="0"/>
              <a:t>的继承方式</a:t>
            </a:r>
            <a:r>
              <a:rPr lang="en-US" altLang="zh-CN" dirty="0"/>
              <a:t>-</a:t>
            </a:r>
            <a:r>
              <a:rPr lang="zh-CN" altLang="en-US" dirty="0"/>
              <a:t>原型链</a:t>
            </a:r>
            <a:endParaRPr lang="zh-CN" altLang="en-US" dirty="0"/>
          </a:p>
        </p:txBody>
      </p:sp>
      <p:pic>
        <p:nvPicPr>
          <p:cNvPr id="5" name="图片 4"/>
          <p:cNvPicPr>
            <a:picLocks noChangeAspect="1"/>
          </p:cNvPicPr>
          <p:nvPr/>
        </p:nvPicPr>
        <p:blipFill>
          <a:blip r:embed="rId1"/>
          <a:stretch>
            <a:fillRect/>
          </a:stretch>
        </p:blipFill>
        <p:spPr>
          <a:xfrm>
            <a:off x="1366520" y="2227580"/>
            <a:ext cx="6215380" cy="38100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a:xfrm>
            <a:off x="947204" y="308698"/>
            <a:ext cx="8191557" cy="490476"/>
          </a:xfrm>
        </p:spPr>
        <p:txBody>
          <a:bodyPr/>
          <a:p>
            <a:r>
              <a:rPr kumimoji="0" lang="zh-CN" altLang="en-US" b="0" dirty="0">
                <a:solidFill>
                  <a:srgbClr val="C00000"/>
                </a:solidFill>
                <a:sym typeface="+mn-ea"/>
              </a:rPr>
              <a:t>原型继承完整方案</a:t>
            </a:r>
            <a:endParaRPr kumimoji="0" lang="zh-CN" altLang="en-US" dirty="0" smtClean="0">
              <a:solidFill>
                <a:schemeClr val="tx1"/>
              </a:solidFill>
              <a:latin typeface="微软雅黑" panose="020B0503020204020204" pitchFamily="34" charset="-122"/>
              <a:ea typeface="微软雅黑" panose="020B0503020204020204" pitchFamily="34" charset="-122"/>
              <a:sym typeface="+mn-ea"/>
            </a:endParaRPr>
          </a:p>
          <a:p>
            <a:endParaRPr kumimoji="0" lang="zh-CN" altLang="en-US" b="0" dirty="0">
              <a:solidFill>
                <a:srgbClr val="C00000"/>
              </a:solidFill>
            </a:endParaRPr>
          </a:p>
          <a:p>
            <a:endParaRPr lang="zh-CN" altLang="en-US" dirty="0"/>
          </a:p>
        </p:txBody>
      </p:sp>
      <p:pic>
        <p:nvPicPr>
          <p:cNvPr id="2" name="图片 1"/>
          <p:cNvPicPr>
            <a:picLocks noChangeAspect="1"/>
          </p:cNvPicPr>
          <p:nvPr/>
        </p:nvPicPr>
        <p:blipFill>
          <a:blip r:embed="rId1"/>
          <a:stretch>
            <a:fillRect/>
          </a:stretch>
        </p:blipFill>
        <p:spPr>
          <a:xfrm>
            <a:off x="947420" y="923925"/>
            <a:ext cx="10888345" cy="501015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rgbClr val="FF0000"/>
                </a:solidFill>
                <a:sym typeface="+mn-ea"/>
              </a:rPr>
              <a:t>JS</a:t>
            </a:r>
            <a:r>
              <a:rPr lang="zh-CN" altLang="en-US" sz="2800" b="1">
                <a:solidFill>
                  <a:srgbClr val="FF0000"/>
                </a:solidFill>
                <a:sym typeface="+mn-ea"/>
              </a:rPr>
              <a:t>对象及继承方式综述</a:t>
            </a:r>
            <a:endParaRPr lang="zh-CN" altLang="en-US" sz="2800" b="1">
              <a:solidFill>
                <a:srgbClr val="FF0000"/>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t>JS</a:t>
            </a:r>
            <a:r>
              <a:rPr lang="zh-CN" altLang="en-US" sz="2800" b="1"/>
              <a:t>对象的原型链</a:t>
            </a:r>
            <a:endParaRPr lang="zh-CN" altLang="en-US" sz="2800" b="1"/>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基于构造函数实现的原型继承</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1"/>
          <p:cNvSpPr>
            <a:spLocks noGrp="1"/>
          </p:cNvSpPr>
          <p:nvPr>
            <p:ph sz="quarter" idx="10"/>
          </p:nvPr>
        </p:nvSpPr>
        <p:spPr bwMode="auto">
          <a:xfrm>
            <a:off x="947420" y="868680"/>
            <a:ext cx="10517505" cy="516826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30000"/>
              </a:lnSpc>
            </a:pPr>
            <a:r>
              <a:rPr kumimoji="0" lang="en-US" altLang="zh-CN" sz="3200" dirty="0" smtClean="0">
                <a:solidFill>
                  <a:schemeClr val="tx1"/>
                </a:solidFill>
              </a:rPr>
              <a:t>JS</a:t>
            </a:r>
            <a:r>
              <a:rPr kumimoji="0" lang="zh-CN" altLang="en-US" sz="3200" dirty="0" smtClean="0">
                <a:solidFill>
                  <a:schemeClr val="tx1"/>
                </a:solidFill>
                <a:sym typeface="+mn-ea"/>
              </a:rPr>
              <a:t>对象知识回顾</a:t>
            </a:r>
            <a:br>
              <a:rPr kumimoji="0" lang="zh-CN" altLang="en-US" sz="3200" dirty="0" smtClean="0">
                <a:solidFill>
                  <a:schemeClr val="accent3"/>
                </a:solidFill>
                <a:sym typeface="+mn-ea"/>
              </a:rPr>
            </a:br>
            <a:r>
              <a:rPr kumimoji="0" lang="en-US" altLang="zh-CN" sz="2000" dirty="0" smtClean="0">
                <a:solidFill>
                  <a:schemeClr val="tx1"/>
                </a:solidFill>
                <a:sym typeface="+mn-ea"/>
              </a:rPr>
              <a:t>- JS</a:t>
            </a:r>
            <a:r>
              <a:rPr kumimoji="0" lang="zh-CN" altLang="en-US" sz="2000" dirty="0" smtClean="0">
                <a:solidFill>
                  <a:schemeClr val="tx1"/>
                </a:solidFill>
                <a:sym typeface="+mn-ea"/>
              </a:rPr>
              <a:t>对象是若干</a:t>
            </a:r>
            <a:r>
              <a:rPr kumimoji="0" lang="zh-CN" altLang="en-US" sz="2000" dirty="0" smtClean="0">
                <a:solidFill>
                  <a:schemeClr val="accent3"/>
                </a:solidFill>
                <a:sym typeface="+mn-ea"/>
              </a:rPr>
              <a:t>无序属性的集合</a:t>
            </a:r>
            <a:r>
              <a:rPr kumimoji="0" lang="zh-CN" altLang="en-US" sz="2000" dirty="0" smtClean="0">
                <a:solidFill>
                  <a:schemeClr val="tx1"/>
                </a:solidFill>
                <a:sym typeface="+mn-ea"/>
              </a:rPr>
              <a:t>（数据属性、访问器属性、内部属性）</a:t>
            </a:r>
            <a:br>
              <a:rPr kumimoji="0" lang="zh-CN" altLang="en-US" sz="3200" dirty="0" smtClean="0">
                <a:solidFill>
                  <a:schemeClr val="accent3"/>
                </a:solidFill>
                <a:sym typeface="+mn-ea"/>
              </a:rPr>
            </a:br>
            <a:r>
              <a:rPr kumimoji="0" lang="en-US" altLang="zh-CN" sz="2000" dirty="0" smtClean="0">
                <a:solidFill>
                  <a:schemeClr val="tx1"/>
                </a:solidFill>
                <a:sym typeface="+mn-ea"/>
              </a:rPr>
              <a:t>- </a:t>
            </a:r>
            <a:r>
              <a:rPr kumimoji="0" lang="zh-CN" altLang="en-US" sz="2000" dirty="0" smtClean="0">
                <a:solidFill>
                  <a:schemeClr val="tx1"/>
                </a:solidFill>
                <a:sym typeface="+mn-ea"/>
              </a:rPr>
              <a:t>生成对象的</a:t>
            </a:r>
            <a:r>
              <a:rPr kumimoji="0" lang="en-US" altLang="zh-CN" sz="2000" dirty="0" smtClean="0">
                <a:solidFill>
                  <a:schemeClr val="tx1"/>
                </a:solidFill>
                <a:sym typeface="+mn-ea"/>
              </a:rPr>
              <a:t>3</a:t>
            </a:r>
            <a:r>
              <a:rPr kumimoji="0" lang="zh-CN" altLang="en-US" sz="2000" dirty="0" smtClean="0">
                <a:solidFill>
                  <a:schemeClr val="tx1"/>
                </a:solidFill>
                <a:sym typeface="+mn-ea"/>
              </a:rPr>
              <a:t>种方式：</a:t>
            </a:r>
            <a:r>
              <a:rPr kumimoji="0" lang="zh-CN" altLang="en-US" sz="2000" dirty="0" smtClean="0">
                <a:solidFill>
                  <a:schemeClr val="accent3"/>
                </a:solidFill>
                <a:sym typeface="+mn-ea"/>
              </a:rPr>
              <a:t>字面量</a:t>
            </a:r>
            <a:r>
              <a:rPr kumimoji="0" lang="zh-CN" altLang="en-US" sz="2000" dirty="0" smtClean="0">
                <a:solidFill>
                  <a:schemeClr val="tx1"/>
                </a:solidFill>
                <a:sym typeface="+mn-ea"/>
              </a:rPr>
              <a:t>直接生成、</a:t>
            </a:r>
            <a:r>
              <a:rPr kumimoji="0" lang="en-US" altLang="zh-CN" sz="2000" dirty="0" smtClean="0">
                <a:solidFill>
                  <a:schemeClr val="accent3"/>
                </a:solidFill>
                <a:sym typeface="+mn-ea"/>
              </a:rPr>
              <a:t>Object</a:t>
            </a:r>
            <a:r>
              <a:rPr kumimoji="0" lang="zh-CN" altLang="en-US" sz="2000" dirty="0" smtClean="0">
                <a:solidFill>
                  <a:schemeClr val="accent3"/>
                </a:solidFill>
                <a:sym typeface="+mn-ea"/>
              </a:rPr>
              <a:t>工场方法</a:t>
            </a:r>
            <a:r>
              <a:rPr kumimoji="0" lang="zh-CN" altLang="en-US" sz="2000" dirty="0" smtClean="0">
                <a:solidFill>
                  <a:schemeClr val="tx1"/>
                </a:solidFill>
                <a:sym typeface="+mn-ea"/>
              </a:rPr>
              <a:t>、</a:t>
            </a:r>
            <a:r>
              <a:rPr kumimoji="0" lang="zh-CN" altLang="en-US" sz="2000" dirty="0" smtClean="0">
                <a:solidFill>
                  <a:schemeClr val="accent3"/>
                </a:solidFill>
                <a:sym typeface="+mn-ea"/>
              </a:rPr>
              <a:t>构造函数</a:t>
            </a:r>
            <a:r>
              <a:rPr kumimoji="0" lang="zh-CN" altLang="en-US" sz="2000" dirty="0" smtClean="0">
                <a:solidFill>
                  <a:schemeClr val="tx1"/>
                </a:solidFill>
                <a:sym typeface="+mn-ea"/>
              </a:rPr>
              <a:t>实例化对象</a:t>
            </a: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br>
              <a:rPr kumimoji="0" lang="zh-CN" altLang="en-US" sz="2000" dirty="0" smtClean="0">
                <a:solidFill>
                  <a:schemeClr val="tx1"/>
                </a:solidFill>
              </a:rPr>
            </a:br>
            <a:endParaRPr kumimoji="0" lang="zh-CN" altLang="en-US" sz="3200" dirty="0" smtClean="0">
              <a:solidFill>
                <a:schemeClr val="tx1"/>
              </a:solidFill>
            </a:endParaRPr>
          </a:p>
          <a:p>
            <a:pPr eaLnBrk="1" hangingPunct="1">
              <a:lnSpc>
                <a:spcPct val="150000"/>
              </a:lnSpc>
            </a:pPr>
            <a:endParaRPr kumimoji="0" lang="en-US" altLang="zh-CN" sz="3600" dirty="0" smtClean="0">
              <a:solidFill>
                <a:schemeClr val="tx1"/>
              </a:solidFill>
            </a:endParaRPr>
          </a:p>
          <a:p>
            <a:pPr eaLnBrk="1" hangingPunct="1">
              <a:lnSpc>
                <a:spcPct val="150000"/>
              </a:lnSpc>
            </a:pPr>
            <a:endParaRPr kumimoji="0" lang="zh-CN" altLang="en-US" dirty="0" smtClean="0">
              <a:solidFill>
                <a:schemeClr val="tx1"/>
              </a:solidFill>
            </a:endParaRPr>
          </a:p>
        </p:txBody>
      </p:sp>
      <p:sp>
        <p:nvSpPr>
          <p:cNvPr id="2" name="内容占位符 1"/>
          <p:cNvSpPr>
            <a:spLocks noGrp="1"/>
          </p:cNvSpPr>
          <p:nvPr>
            <p:ph sz="quarter" idx="11"/>
          </p:nvPr>
        </p:nvSpPr>
        <p:spPr>
          <a:xfrm>
            <a:off x="947204" y="308698"/>
            <a:ext cx="8191557" cy="490476"/>
          </a:xfrm>
        </p:spPr>
        <p:txBody>
          <a:bodyPr/>
          <a:lstStyle/>
          <a:p>
            <a:r>
              <a:rPr kumimoji="0" lang="en-US" altLang="zh-CN" dirty="0"/>
              <a:t>JS</a:t>
            </a:r>
            <a:r>
              <a:rPr kumimoji="0" lang="zh-CN" altLang="en-US" dirty="0"/>
              <a:t>对象及继承方式综述</a:t>
            </a:r>
            <a:endParaRPr kumimoji="0" lang="zh-CN" altLang="en-US" dirty="0"/>
          </a:p>
        </p:txBody>
      </p:sp>
      <p:pic>
        <p:nvPicPr>
          <p:cNvPr id="3" name="图片 2" descr="J%E9BW~GXX@Y23SA%K%W0DS"/>
          <p:cNvPicPr>
            <a:picLocks noChangeAspect="1"/>
          </p:cNvPicPr>
          <p:nvPr/>
        </p:nvPicPr>
        <p:blipFill>
          <a:blip r:embed="rId1"/>
          <a:srcRect l="6634" b="25062"/>
          <a:stretch>
            <a:fillRect/>
          </a:stretch>
        </p:blipFill>
        <p:spPr>
          <a:xfrm>
            <a:off x="1189990" y="2605405"/>
            <a:ext cx="4549140" cy="2251710"/>
          </a:xfrm>
          <a:prstGeom prst="rect">
            <a:avLst/>
          </a:prstGeom>
        </p:spPr>
      </p:pic>
      <p:pic>
        <p:nvPicPr>
          <p:cNvPr id="5" name="图片 4" descr="LEGD6M2M9B[7BRJC)EB{N`3"/>
          <p:cNvPicPr>
            <a:picLocks noChangeAspect="1"/>
          </p:cNvPicPr>
          <p:nvPr/>
        </p:nvPicPr>
        <p:blipFill>
          <a:blip r:embed="rId2"/>
          <a:srcRect b="13422"/>
          <a:stretch>
            <a:fillRect/>
          </a:stretch>
        </p:blipFill>
        <p:spPr>
          <a:xfrm>
            <a:off x="6141085" y="2677160"/>
            <a:ext cx="5411470" cy="2848610"/>
          </a:xfrm>
          <a:prstGeom prst="rect">
            <a:avLst/>
          </a:prstGeom>
        </p:spPr>
      </p:pic>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demo01 </a:t>
            </a:r>
            <a:r>
              <a:rPr lang="zh-CN" altLang="en-US" sz="2200">
                <a:solidFill>
                  <a:srgbClr val="FF0000"/>
                </a:solidFill>
                <a:latin typeface="+mn-ea"/>
                <a:ea typeface="+mn-ea"/>
              </a:rPr>
              <a:t>生成对象及对象原型链</a:t>
            </a:r>
            <a:endParaRPr lang="zh-CN" altLang="en-US" sz="2200">
              <a:solidFill>
                <a:srgbClr val="FF0000"/>
              </a:solidFill>
              <a:latin typeface="+mn-ea"/>
              <a:ea typeface="+mn-ea"/>
            </a:endParaRPr>
          </a:p>
        </p:txBody>
      </p:sp>
      <p:pic>
        <p:nvPicPr>
          <p:cNvPr id="4" name="图片 3"/>
          <p:cNvPicPr>
            <a:picLocks noChangeAspect="1"/>
          </p:cNvPicPr>
          <p:nvPr/>
        </p:nvPicPr>
        <p:blipFill>
          <a:blip r:embed="rId3"/>
          <a:stretch>
            <a:fillRect/>
          </a:stretch>
        </p:blipFill>
        <p:spPr>
          <a:xfrm>
            <a:off x="1189990" y="5087620"/>
            <a:ext cx="4802505" cy="5892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grpId="0"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927735" y="783590"/>
            <a:ext cx="10396220" cy="5253990"/>
          </a:xfrm>
        </p:spPr>
        <p:txBody>
          <a:bodyPr/>
          <a:lstStyle/>
          <a:p>
            <a:pPr>
              <a:lnSpc>
                <a:spcPct val="140000"/>
              </a:lnSpc>
            </a:pPr>
            <a:r>
              <a:rPr lang="en-US" altLang="zh-CN" sz="3200" dirty="0">
                <a:solidFill>
                  <a:schemeClr val="tx1"/>
                </a:solidFill>
              </a:rPr>
              <a:t>JavaScript</a:t>
            </a:r>
            <a:r>
              <a:rPr lang="zh-CN" altLang="en-US" sz="3200" dirty="0">
                <a:solidFill>
                  <a:schemeClr val="tx1"/>
                </a:solidFill>
              </a:rPr>
              <a:t>语言继承方式</a:t>
            </a:r>
            <a:br>
              <a:rPr lang="zh-CN" altLang="en-US" sz="3200" dirty="0">
                <a:solidFill>
                  <a:schemeClr val="tx1"/>
                </a:solidFill>
              </a:rPr>
            </a:br>
            <a:r>
              <a:rPr lang="en-US" altLang="zh-CN" sz="2000" dirty="0">
                <a:solidFill>
                  <a:schemeClr val="tx1"/>
                </a:solidFill>
              </a:rPr>
              <a:t>- </a:t>
            </a:r>
            <a:r>
              <a:rPr lang="en-US" sz="2000" dirty="0">
                <a:solidFill>
                  <a:schemeClr val="tx1"/>
                </a:solidFill>
              </a:rPr>
              <a:t>JavaScript</a:t>
            </a:r>
            <a:r>
              <a:rPr lang="zh-CN" altLang="en-US" sz="2000" dirty="0">
                <a:solidFill>
                  <a:schemeClr val="tx1"/>
                </a:solidFill>
              </a:rPr>
              <a:t>采用的是</a:t>
            </a:r>
            <a:r>
              <a:rPr lang="zh-CN" altLang="en-US" sz="2000" dirty="0">
                <a:solidFill>
                  <a:schemeClr val="accent3"/>
                </a:solidFill>
              </a:rPr>
              <a:t>原型的继承方式</a:t>
            </a:r>
            <a:r>
              <a:rPr lang="zh-CN" altLang="en-US" sz="2000" dirty="0">
                <a:solidFill>
                  <a:schemeClr val="tx1"/>
                </a:solidFill>
              </a:rPr>
              <a:t>，</a:t>
            </a:r>
            <a:r>
              <a:rPr lang="zh-CN" altLang="en-US" sz="2000" dirty="0">
                <a:solidFill>
                  <a:srgbClr val="FF0000"/>
                </a:solidFill>
              </a:rPr>
              <a:t>每个对象都有一个原型对象</a:t>
            </a:r>
            <a:r>
              <a:rPr lang="zh-CN" altLang="en-US" sz="2000" dirty="0">
                <a:solidFill>
                  <a:schemeClr val="tx1"/>
                </a:solidFill>
              </a:rPr>
              <a:t>，最原始的原型是</a:t>
            </a:r>
            <a:r>
              <a:rPr lang="en-US" altLang="zh-CN" sz="2000" dirty="0">
                <a:solidFill>
                  <a:schemeClr val="tx1"/>
                </a:solidFill>
              </a:rPr>
              <a:t>null</a:t>
            </a:r>
            <a:br>
              <a:rPr lang="zh-CN" altLang="en-US" sz="2000" dirty="0">
                <a:solidFill>
                  <a:schemeClr val="tx1"/>
                </a:solidFill>
              </a:rPr>
            </a:br>
            <a:r>
              <a:rPr lang="en-US" altLang="zh-CN" sz="2000" dirty="0">
                <a:solidFill>
                  <a:schemeClr val="tx1"/>
                </a:solidFill>
              </a:rPr>
              <a:t>- </a:t>
            </a:r>
            <a:r>
              <a:rPr lang="en-US" sz="2000" dirty="0">
                <a:solidFill>
                  <a:schemeClr val="tx1"/>
                </a:solidFill>
                <a:sym typeface="+mn-ea"/>
              </a:rPr>
              <a:t>JavaScript</a:t>
            </a:r>
            <a:r>
              <a:rPr lang="zh-CN" altLang="en-US" sz="2000" dirty="0">
                <a:solidFill>
                  <a:schemeClr val="tx1"/>
                </a:solidFill>
                <a:sym typeface="+mn-ea"/>
              </a:rPr>
              <a:t>的继承是</a:t>
            </a:r>
            <a:r>
              <a:rPr lang="zh-CN" altLang="en-US" sz="2000" dirty="0">
                <a:solidFill>
                  <a:srgbClr val="FF0000"/>
                </a:solidFill>
                <a:sym typeface="+mn-ea"/>
              </a:rPr>
              <a:t>对象</a:t>
            </a:r>
            <a:r>
              <a:rPr lang="en-US" altLang="zh-CN" sz="2000" dirty="0">
                <a:solidFill>
                  <a:srgbClr val="FF0000"/>
                </a:solidFill>
                <a:sym typeface="+mn-ea"/>
              </a:rPr>
              <a:t>-</a:t>
            </a:r>
            <a:r>
              <a:rPr lang="zh-CN" altLang="en-US" sz="2000" dirty="0">
                <a:solidFill>
                  <a:srgbClr val="FF0000"/>
                </a:solidFill>
                <a:sym typeface="+mn-ea"/>
              </a:rPr>
              <a:t>对象</a:t>
            </a:r>
            <a:r>
              <a:rPr lang="zh-CN" altLang="en-US" sz="2000" dirty="0">
                <a:solidFill>
                  <a:schemeClr val="tx1"/>
                </a:solidFill>
                <a:sym typeface="+mn-ea"/>
              </a:rPr>
              <a:t>的继承，而非</a:t>
            </a:r>
            <a:r>
              <a:rPr lang="zh-CN" altLang="en-US" sz="2000" dirty="0">
                <a:solidFill>
                  <a:srgbClr val="FF0000"/>
                </a:solidFill>
                <a:sym typeface="+mn-ea"/>
              </a:rPr>
              <a:t>类</a:t>
            </a:r>
            <a:r>
              <a:rPr lang="en-US" altLang="zh-CN" sz="2000" dirty="0">
                <a:solidFill>
                  <a:srgbClr val="FF0000"/>
                </a:solidFill>
                <a:sym typeface="+mn-ea"/>
              </a:rPr>
              <a:t>-</a:t>
            </a:r>
            <a:r>
              <a:rPr lang="zh-CN" altLang="en-US" sz="2000" dirty="0">
                <a:solidFill>
                  <a:srgbClr val="FF0000"/>
                </a:solidFill>
                <a:sym typeface="+mn-ea"/>
              </a:rPr>
              <a:t>类</a:t>
            </a:r>
            <a:r>
              <a:rPr lang="zh-CN" altLang="en-US" sz="2000" dirty="0">
                <a:solidFill>
                  <a:schemeClr val="tx1"/>
                </a:solidFill>
                <a:sym typeface="+mn-ea"/>
              </a:rPr>
              <a:t>继承</a:t>
            </a:r>
            <a:br>
              <a:rPr lang="zh-CN" altLang="en-US" sz="2000" dirty="0">
                <a:solidFill>
                  <a:schemeClr val="tx1"/>
                </a:solidFill>
                <a:sym typeface="+mn-ea"/>
              </a:rPr>
            </a:br>
            <a:r>
              <a:rPr lang="en-US" altLang="zh-CN" sz="2000" dirty="0">
                <a:solidFill>
                  <a:schemeClr val="tx1"/>
                </a:solidFill>
                <a:sym typeface="+mn-ea"/>
              </a:rPr>
              <a:t>- </a:t>
            </a:r>
            <a:r>
              <a:rPr lang="zh-CN" altLang="en-US" sz="2000" dirty="0">
                <a:solidFill>
                  <a:schemeClr val="accent3"/>
                </a:solidFill>
                <a:sym typeface="+mn-ea"/>
              </a:rPr>
              <a:t>任何方式创建的对象都有原型对象</a:t>
            </a:r>
            <a:r>
              <a:rPr lang="zh-CN" altLang="en-US" sz="2000" dirty="0">
                <a:solidFill>
                  <a:schemeClr val="tx1"/>
                </a:solidFill>
                <a:sym typeface="+mn-ea"/>
              </a:rPr>
              <a:t>，可以通过对象的 </a:t>
            </a:r>
            <a:r>
              <a:rPr lang="en-US" altLang="zh-CN" sz="2000" dirty="0">
                <a:solidFill>
                  <a:srgbClr val="FF0000"/>
                </a:solidFill>
                <a:sym typeface="+mn-ea"/>
              </a:rPr>
              <a:t>__proto__</a:t>
            </a:r>
            <a:r>
              <a:rPr lang="en-US" altLang="zh-CN" sz="2000" dirty="0">
                <a:solidFill>
                  <a:schemeClr val="tx1"/>
                </a:solidFill>
                <a:sym typeface="+mn-ea"/>
              </a:rPr>
              <a:t> </a:t>
            </a:r>
            <a:r>
              <a:rPr lang="zh-CN" altLang="en-US" sz="2000" dirty="0">
                <a:solidFill>
                  <a:schemeClr val="tx1"/>
                </a:solidFill>
                <a:sym typeface="+mn-ea"/>
              </a:rPr>
              <a:t>属性来访问原型对象</a:t>
            </a:r>
            <a:endParaRPr lang="zh-CN" altLang="en-US" sz="2000" dirty="0">
              <a:solidFill>
                <a:schemeClr val="tx1"/>
              </a:solidFill>
              <a:sym typeface="+mn-ea"/>
            </a:endParaRPr>
          </a:p>
          <a:p>
            <a:pPr marL="168275" lvl="1" indent="0">
              <a:lnSpc>
                <a:spcPct val="150000"/>
              </a:lnSpc>
              <a:buNone/>
            </a:pPr>
            <a:endParaRPr lang="zh-CN" altLang="en-US" sz="2200" dirty="0">
              <a:sym typeface="+mn-ea"/>
            </a:endParaRPr>
          </a:p>
          <a:p>
            <a:pPr marL="168275" lvl="1" indent="0">
              <a:lnSpc>
                <a:spcPct val="150000"/>
              </a:lnSpc>
              <a:buNone/>
            </a:pPr>
            <a:endParaRPr lang="en-US" altLang="zh-CN" sz="3200" dirty="0">
              <a:solidFill>
                <a:srgbClr val="006F53"/>
              </a:solidFill>
              <a:cs typeface="+mn-cs"/>
            </a:endParaRPr>
          </a:p>
        </p:txBody>
      </p:sp>
      <p:sp>
        <p:nvSpPr>
          <p:cNvPr id="3" name="内容占位符 2"/>
          <p:cNvSpPr>
            <a:spLocks noGrp="1"/>
          </p:cNvSpPr>
          <p:nvPr>
            <p:ph sz="quarter" idx="11"/>
          </p:nvPr>
        </p:nvSpPr>
        <p:spPr>
          <a:xfrm>
            <a:off x="947420" y="236855"/>
            <a:ext cx="10059670" cy="490220"/>
          </a:xfrm>
        </p:spPr>
        <p:txBody>
          <a:bodyPr/>
          <a:lstStyle/>
          <a:p>
            <a:r>
              <a:rPr kumimoji="0" lang="en-US" altLang="zh-CN" dirty="0">
                <a:sym typeface="+mn-ea"/>
              </a:rPr>
              <a:t>JS</a:t>
            </a:r>
            <a:r>
              <a:rPr kumimoji="0" lang="zh-CN" altLang="en-US" dirty="0">
                <a:sym typeface="+mn-ea"/>
              </a:rPr>
              <a:t>对象及继承方式综述</a:t>
            </a:r>
            <a:endParaRPr lang="zh-CN" altLang="en-US" dirty="0" smtClean="0">
              <a:sym typeface="+mn-ea"/>
            </a:endParaRPr>
          </a:p>
        </p:txBody>
      </p:sp>
      <p:sp>
        <p:nvSpPr>
          <p:cNvPr id="6" name="文本框 5"/>
          <p:cNvSpPr txBox="1"/>
          <p:nvPr/>
        </p:nvSpPr>
        <p:spPr>
          <a:xfrm>
            <a:off x="6229350" y="6036945"/>
            <a:ext cx="5420360" cy="429895"/>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demo02  __proto__</a:t>
            </a:r>
            <a:r>
              <a:rPr lang="zh-CN" altLang="en-US" sz="2200">
                <a:solidFill>
                  <a:srgbClr val="FF0000"/>
                </a:solidFill>
                <a:latin typeface="+mn-ea"/>
                <a:ea typeface="+mn-ea"/>
              </a:rPr>
              <a:t>和原型对象</a:t>
            </a:r>
            <a:endParaRPr lang="zh-CN" altLang="en-US" sz="2200">
              <a:solidFill>
                <a:srgbClr val="FF0000"/>
              </a:solidFill>
              <a:latin typeface="+mn-ea"/>
              <a:ea typeface="+mn-ea"/>
            </a:endParaRPr>
          </a:p>
        </p:txBody>
      </p:sp>
      <p:pic>
        <p:nvPicPr>
          <p:cNvPr id="8" name="图片 7"/>
          <p:cNvPicPr>
            <a:picLocks noChangeAspect="1"/>
          </p:cNvPicPr>
          <p:nvPr/>
        </p:nvPicPr>
        <p:blipFill>
          <a:blip r:embed="rId1"/>
          <a:stretch>
            <a:fillRect/>
          </a:stretch>
        </p:blipFill>
        <p:spPr>
          <a:xfrm>
            <a:off x="1172845" y="2858135"/>
            <a:ext cx="6489700" cy="31070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对象及继承方式综述</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solidFill>
                  <a:schemeClr val="accent3"/>
                </a:solidFill>
                <a:sym typeface="+mn-ea"/>
              </a:rPr>
              <a:t>JS</a:t>
            </a:r>
            <a:r>
              <a:rPr lang="zh-CN" altLang="en-US" sz="2800" b="1">
                <a:solidFill>
                  <a:schemeClr val="accent3"/>
                </a:solidFill>
                <a:sym typeface="+mn-ea"/>
              </a:rPr>
              <a:t>对象的原型链</a:t>
            </a:r>
            <a:endParaRPr lang="zh-CN" altLang="en-US" sz="2800" b="1">
              <a:solidFill>
                <a:schemeClr val="accent3"/>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chemeClr val="tx1"/>
                </a:solidFill>
                <a:sym typeface="+mn-ea"/>
              </a:rPr>
              <a:t>基于构造函数实现的原型继承</a:t>
            </a:r>
            <a:endParaRPr lang="zh-CN" altLang="en-US" sz="2800" b="1">
              <a:solidFill>
                <a:schemeClr val="tx1"/>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3" name="Group 123"/>
          <p:cNvGrpSpPr/>
          <p:nvPr/>
        </p:nvGrpSpPr>
        <p:grpSpPr>
          <a:xfrm>
            <a:off x="6470448" y="3300884"/>
            <a:ext cx="3561741" cy="3234629"/>
            <a:chOff x="0" y="0"/>
            <a:chExt cx="7123482" cy="6469257"/>
          </a:xfrm>
        </p:grpSpPr>
        <p:sp>
          <p:nvSpPr>
            <p:cNvPr id="117" name="Shape 117"/>
            <p:cNvSpPr/>
            <p:nvPr/>
          </p:nvSpPr>
          <p:spPr>
            <a:xfrm>
              <a:off x="6129072" y="3210196"/>
              <a:ext cx="994410" cy="918210"/>
            </a:xfrm>
            <a:prstGeom prst="rect">
              <a:avLst/>
            </a:prstGeom>
            <a:noFill/>
            <a:ln w="25400" cap="flat">
              <a:noFill/>
              <a:miter lim="400000"/>
            </a:ln>
            <a:effectLst/>
          </p:spPr>
          <p:txBody>
            <a:bodyPr wrap="none" lIns="45719" tIns="45719" rIns="45719" bIns="45719" numCol="1" anchor="t">
              <a:spAutoFit/>
            </a:bodyPr>
            <a:lstStyle>
              <a:lvl1pPr>
                <a:defRPr sz="3800"/>
              </a:lvl1pPr>
            </a:lstStyle>
            <a:p>
              <a:pPr lvl="0">
                <a:defRPr sz="1800"/>
              </a:pPr>
              <a:r>
                <a:rPr sz="2400"/>
                <a:t>obj</a:t>
              </a:r>
              <a:endParaRPr sz="2400"/>
            </a:p>
          </p:txBody>
        </p:sp>
        <p:sp>
          <p:nvSpPr>
            <p:cNvPr id="118" name="Shape 118"/>
            <p:cNvSpPr/>
            <p:nvPr/>
          </p:nvSpPr>
          <p:spPr>
            <a:xfrm>
              <a:off x="0" y="769015"/>
              <a:ext cx="5700241" cy="570024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F6797"/>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19" name="图片 118"/>
            <p:cNvPicPr/>
            <p:nvPr/>
          </p:nvPicPr>
          <p:blipFill>
            <a:blip r:embed="rId1"/>
            <a:stretch>
              <a:fillRect/>
            </a:stretch>
          </p:blipFill>
          <p:spPr>
            <a:xfrm>
              <a:off x="1650895" y="3218034"/>
              <a:ext cx="2477974" cy="1186181"/>
            </a:xfrm>
            <a:prstGeom prst="rect">
              <a:avLst/>
            </a:prstGeom>
            <a:effectLst>
              <a:outerShdw blurRad="76200" dist="38100" dir="5400000" rotWithShape="0">
                <a:srgbClr val="000000">
                  <a:alpha val="35000"/>
                </a:srgbClr>
              </a:outerShdw>
            </a:effectLst>
          </p:spPr>
        </p:pic>
        <p:pic>
          <p:nvPicPr>
            <p:cNvPr id="120" name="图片 119"/>
            <p:cNvPicPr/>
            <p:nvPr/>
          </p:nvPicPr>
          <p:blipFill>
            <a:blip r:embed="rId2"/>
            <a:stretch>
              <a:fillRect/>
            </a:stretch>
          </p:blipFill>
          <p:spPr>
            <a:xfrm>
              <a:off x="1650895" y="4635365"/>
              <a:ext cx="2477974" cy="1186181"/>
            </a:xfrm>
            <a:prstGeom prst="rect">
              <a:avLst/>
            </a:prstGeom>
            <a:effectLst>
              <a:outerShdw blurRad="76200" dist="38100" dir="5400000" rotWithShape="0">
                <a:srgbClr val="000000">
                  <a:alpha val="35000"/>
                </a:srgbClr>
              </a:outerShdw>
            </a:effectLst>
          </p:spPr>
        </p:pic>
        <p:sp>
          <p:nvSpPr>
            <p:cNvPr id="121" name="Shape 121"/>
            <p:cNvSpPr/>
            <p:nvPr/>
          </p:nvSpPr>
          <p:spPr>
            <a:xfrm>
              <a:off x="1203657" y="1411446"/>
              <a:ext cx="3292926" cy="155003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22" name="Shape 122"/>
            <p:cNvSpPr/>
            <p:nvPr/>
          </p:nvSpPr>
          <p:spPr>
            <a:xfrm flipV="1">
              <a:off x="2850120" y="0"/>
              <a:ext cx="1" cy="1397829"/>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grpSp>
      <p:sp>
        <p:nvSpPr>
          <p:cNvPr id="125" name="Shape 125"/>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26" name="Shape 126"/>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27" name="Shape 127"/>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28" name="Shape 128"/>
          <p:cNvSpPr/>
          <p:nvPr/>
        </p:nvSpPr>
        <p:spPr>
          <a:xfrm>
            <a:off x="1470497" y="938089"/>
            <a:ext cx="1937385" cy="1336675"/>
          </a:xfrm>
          <a:prstGeom prst="rect">
            <a:avLst/>
          </a:prstGeom>
          <a:ln w="25400">
            <a:miter lim="400000"/>
          </a:ln>
        </p:spPr>
        <p:txBody>
          <a:bodyPr wrap="none" tIns="45719" bIns="45719">
            <a:spAutoFit/>
          </a:bodyPr>
          <a:lstStyle/>
          <a:p>
            <a:pPr lvl="0" algn="l" defTabSz="457200">
              <a:lnSpc>
                <a:spcPct val="120000"/>
              </a:lnSpc>
              <a:defRPr sz="1800"/>
            </a:pPr>
            <a:r>
              <a:rPr sz="2250"/>
              <a:t>var proObj = {</a:t>
            </a:r>
            <a:endParaRPr sz="2250"/>
          </a:p>
          <a:p>
            <a:pPr lvl="0" algn="l" defTabSz="457200">
              <a:lnSpc>
                <a:spcPct val="120000"/>
              </a:lnSpc>
              <a:defRPr sz="1800"/>
            </a:pPr>
            <a:r>
              <a:rPr sz="2250"/>
              <a:t>    z:3</a:t>
            </a:r>
            <a:endParaRPr sz="2250"/>
          </a:p>
          <a:p>
            <a:pPr lvl="0" algn="l" defTabSz="457200">
              <a:lnSpc>
                <a:spcPct val="120000"/>
              </a:lnSpc>
              <a:defRPr sz="1800"/>
            </a:pPr>
            <a:r>
              <a:rPr sz="2250"/>
              <a:t>};</a:t>
            </a:r>
            <a:endParaRPr sz="2250"/>
          </a:p>
        </p:txBody>
      </p:sp>
      <p:sp>
        <p:nvSpPr>
          <p:cNvPr id="129" name="Shape 129"/>
          <p:cNvSpPr/>
          <p:nvPr/>
        </p:nvSpPr>
        <p:spPr>
          <a:xfrm>
            <a:off x="1538153" y="3574125"/>
            <a:ext cx="4044950" cy="2493010"/>
          </a:xfrm>
          <a:prstGeom prst="rect">
            <a:avLst/>
          </a:prstGeom>
          <a:ln w="25400">
            <a:miter lim="400000"/>
          </a:ln>
        </p:spPr>
        <p:txBody>
          <a:bodyPr wrap="none" lIns="0" tIns="0" rIns="0" bIns="0">
            <a:spAutoFit/>
          </a:bodyPr>
          <a:lstStyle/>
          <a:p>
            <a:pPr lvl="0" algn="l" defTabSz="457200">
              <a:lnSpc>
                <a:spcPct val="120000"/>
              </a:lnSpc>
              <a:defRPr sz="1800"/>
            </a:pPr>
            <a:r>
              <a:rPr sz="2250"/>
              <a:t>console.log(obj.x); </a:t>
            </a:r>
            <a:r>
              <a:rPr sz="2250">
                <a:solidFill>
                  <a:schemeClr val="tx2"/>
                </a:solidFill>
              </a:rPr>
              <a:t>//1</a:t>
            </a:r>
            <a:endParaRPr sz="2250">
              <a:solidFill>
                <a:schemeClr val="tx2"/>
              </a:solidFill>
            </a:endParaRPr>
          </a:p>
          <a:p>
            <a:pPr lvl="0" algn="l" defTabSz="457200">
              <a:lnSpc>
                <a:spcPct val="120000"/>
              </a:lnSpc>
              <a:defRPr sz="1800"/>
            </a:pPr>
            <a:r>
              <a:rPr sz="2250"/>
              <a:t>console.log(obj.y); </a:t>
            </a:r>
            <a:r>
              <a:rPr sz="2250">
                <a:solidFill>
                  <a:schemeClr val="tx2"/>
                </a:solidFill>
              </a:rPr>
              <a:t>//2</a:t>
            </a:r>
            <a:endParaRPr sz="2250">
              <a:solidFill>
                <a:schemeClr val="tx2"/>
              </a:solidFill>
            </a:endParaRPr>
          </a:p>
          <a:p>
            <a:pPr lvl="0" algn="l" defTabSz="457200">
              <a:lnSpc>
                <a:spcPct val="120000"/>
              </a:lnSpc>
              <a:defRPr sz="1800"/>
            </a:pPr>
            <a:r>
              <a:rPr sz="2250"/>
              <a:t>console.log(obj.z); </a:t>
            </a:r>
            <a:r>
              <a:rPr sz="2250">
                <a:solidFill>
                  <a:schemeClr val="tx2"/>
                </a:solidFill>
              </a:rPr>
              <a:t>//3</a:t>
            </a:r>
            <a:endParaRPr sz="2250">
              <a:solidFill>
                <a:schemeClr val="tx2"/>
              </a:solidFill>
            </a:endParaRPr>
          </a:p>
          <a:p>
            <a:pPr lvl="0" algn="l" defTabSz="457200">
              <a:lnSpc>
                <a:spcPct val="120000"/>
              </a:lnSpc>
              <a:defRPr sz="1800"/>
            </a:pPr>
            <a:endParaRPr sz="2250"/>
          </a:p>
          <a:p>
            <a:pPr lvl="0" algn="l" defTabSz="457200">
              <a:lnSpc>
                <a:spcPct val="120000"/>
              </a:lnSpc>
              <a:defRPr sz="1800"/>
            </a:pPr>
            <a:r>
              <a:rPr sz="2250"/>
              <a:t>"z" in obj; </a:t>
            </a:r>
            <a:r>
              <a:rPr sz="2250">
                <a:solidFill>
                  <a:schemeClr val="tx2"/>
                </a:solidFill>
              </a:rPr>
              <a:t>//true</a:t>
            </a:r>
            <a:endParaRPr sz="2250">
              <a:solidFill>
                <a:schemeClr val="tx2"/>
              </a:solidFill>
            </a:endParaRPr>
          </a:p>
          <a:p>
            <a:pPr lvl="0" algn="l" defTabSz="457200">
              <a:lnSpc>
                <a:spcPct val="120000"/>
              </a:lnSpc>
              <a:defRPr sz="1800"/>
            </a:pPr>
            <a:r>
              <a:rPr sz="2250"/>
              <a:t>obj.hasOwnProperty("z"); </a:t>
            </a:r>
            <a:r>
              <a:rPr sz="2250">
                <a:solidFill>
                  <a:schemeClr val="tx2"/>
                </a:solidFill>
              </a:rPr>
              <a:t>//false</a:t>
            </a:r>
            <a:endParaRPr sz="2250">
              <a:solidFill>
                <a:schemeClr val="tx2"/>
              </a:solidFill>
            </a:endParaRPr>
          </a:p>
        </p:txBody>
      </p:sp>
      <p:grpSp>
        <p:nvGrpSpPr>
          <p:cNvPr id="136" name="Group 136"/>
          <p:cNvGrpSpPr/>
          <p:nvPr/>
        </p:nvGrpSpPr>
        <p:grpSpPr>
          <a:xfrm>
            <a:off x="7028297" y="1154177"/>
            <a:ext cx="3121457" cy="2151794"/>
            <a:chOff x="0" y="-2"/>
            <a:chExt cx="6242914" cy="4303587"/>
          </a:xfrm>
        </p:grpSpPr>
        <p:grpSp>
          <p:nvGrpSpPr>
            <p:cNvPr id="134" name="Group 134"/>
            <p:cNvGrpSpPr/>
            <p:nvPr/>
          </p:nvGrpSpPr>
          <p:grpSpPr>
            <a:xfrm>
              <a:off x="0" y="-2"/>
              <a:ext cx="3468848" cy="4303587"/>
              <a:chOff x="0" y="-1"/>
              <a:chExt cx="3468847" cy="4303585"/>
            </a:xfrm>
          </p:grpSpPr>
          <p:sp>
            <p:nvSpPr>
              <p:cNvPr id="130" name="Shape 130"/>
              <p:cNvSpPr/>
              <p:nvPr/>
            </p:nvSpPr>
            <p:spPr>
              <a:xfrm>
                <a:off x="0" y="834737"/>
                <a:ext cx="3468847" cy="346884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F6797"/>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31" name="图片 130"/>
              <p:cNvPicPr/>
              <p:nvPr/>
            </p:nvPicPr>
            <p:blipFill>
              <a:blip r:embed="rId3"/>
              <a:stretch>
                <a:fillRect/>
              </a:stretch>
            </p:blipFill>
            <p:spPr>
              <a:xfrm>
                <a:off x="964302" y="2732068"/>
                <a:ext cx="1540243" cy="1045334"/>
              </a:xfrm>
              <a:prstGeom prst="rect">
                <a:avLst/>
              </a:prstGeom>
              <a:effectLst>
                <a:outerShdw blurRad="76200" dist="38100" dir="5400000" rotWithShape="0">
                  <a:srgbClr val="000000">
                    <a:alpha val="35000"/>
                  </a:srgbClr>
                </a:outerShdw>
              </a:effectLst>
            </p:spPr>
          </p:pic>
          <p:sp>
            <p:nvSpPr>
              <p:cNvPr id="132" name="Shape 132"/>
              <p:cNvSpPr/>
              <p:nvPr/>
            </p:nvSpPr>
            <p:spPr>
              <a:xfrm flipV="1">
                <a:off x="1734423" y="-1"/>
                <a:ext cx="1" cy="1045334"/>
              </a:xfrm>
              <a:prstGeom prst="line">
                <a:avLst/>
              </a:prstGeom>
              <a:noFill/>
              <a:ln w="50800" cap="flat">
                <a:solidFill>
                  <a:srgbClr val="C0504D"/>
                </a:solidFill>
                <a:prstDash val="solid"/>
                <a:bevel/>
                <a:tailEnd type="triangle" w="med" len="med"/>
              </a:ln>
              <a:effectLst>
                <a:outerShdw blurRad="76200" dist="38100" dir="5400000" rotWithShape="0">
                  <a:srgbClr val="000000">
                    <a:alpha val="38000"/>
                  </a:srgbClr>
                </a:outerShdw>
              </a:effectLst>
            </p:spPr>
            <p:txBody>
              <a:bodyPr wrap="square" lIns="45719" tIns="45719" rIns="45719" bIns="45719" numCol="1" anchor="t">
                <a:noAutofit/>
              </a:bodyPr>
              <a:lstStyle/>
              <a:p>
                <a:pPr lvl="0" algn="l" defTabSz="457200">
                  <a:lnSpc>
                    <a:spcPct val="100000"/>
                  </a:lnSpc>
                  <a:defRPr sz="2400">
                    <a:latin typeface="+mj-lt"/>
                    <a:ea typeface="+mj-ea"/>
                    <a:cs typeface="+mj-cs"/>
                    <a:sym typeface="Helvetica"/>
                  </a:defRPr>
                </a:pPr>
                <a:endParaRPr sz="1200"/>
              </a:p>
            </p:txBody>
          </p:sp>
          <p:sp>
            <p:nvSpPr>
              <p:cNvPr id="133" name="Shape 133"/>
              <p:cNvSpPr/>
              <p:nvPr/>
            </p:nvSpPr>
            <p:spPr>
              <a:xfrm>
                <a:off x="688623" y="1283774"/>
                <a:ext cx="2091601" cy="994533"/>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cap="flat">
                <a:solidFill>
                  <a:srgbClr val="4F81BD"/>
                </a:solidFill>
                <a:prstDash val="solid"/>
                <a:bevel/>
              </a:ln>
              <a:effectLst>
                <a:outerShdw blurRad="76200" dist="38100" dir="5400000" rotWithShape="0">
                  <a:srgbClr val="000000">
                    <a:alpha val="35000"/>
                  </a:srgbClr>
                </a:outerShdw>
              </a:effectLst>
            </p:spPr>
            <p:txBody>
              <a:bodyPr wrap="square" lIns="0" tIns="0" rIns="0" bIns="0" numCol="1" anchor="ctr">
                <a:noAutofit/>
              </a:bodyP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grpSp>
        <p:sp>
          <p:nvSpPr>
            <p:cNvPr id="135" name="Shape 135"/>
            <p:cNvSpPr/>
            <p:nvPr/>
          </p:nvSpPr>
          <p:spPr>
            <a:xfrm>
              <a:off x="4232504" y="2188288"/>
              <a:ext cx="2010410" cy="918210"/>
            </a:xfrm>
            <a:prstGeom prst="rect">
              <a:avLst/>
            </a:prstGeom>
            <a:noFill/>
            <a:ln w="25400" cap="flat">
              <a:noFill/>
              <a:miter lim="400000"/>
            </a:ln>
            <a:effectLst/>
          </p:spPr>
          <p:txBody>
            <a:bodyPr wrap="none" lIns="45719" tIns="45719" rIns="45719" bIns="45719" numCol="1" anchor="t">
              <a:spAutoFit/>
            </a:bodyPr>
            <a:lstStyle>
              <a:lvl1pPr>
                <a:defRPr sz="3500"/>
              </a:lvl1pPr>
            </a:lstStyle>
            <a:p>
              <a:pPr lvl="0">
                <a:defRPr sz="1800"/>
              </a:pPr>
              <a:r>
                <a:rPr lang="en-US" sz="2400"/>
                <a:t>proObj</a:t>
              </a:r>
              <a:endParaRPr lang="en-US" sz="2400"/>
            </a:p>
          </p:txBody>
        </p:sp>
      </p:grpSp>
      <p:sp>
        <p:nvSpPr>
          <p:cNvPr id="137" name="Shape 137"/>
          <p:cNvSpPr/>
          <p:nvPr/>
        </p:nvSpPr>
        <p:spPr>
          <a:xfrm>
            <a:off x="1484101" y="2206895"/>
            <a:ext cx="4191635" cy="1336675"/>
          </a:xfrm>
          <a:prstGeom prst="rect">
            <a:avLst/>
          </a:prstGeom>
          <a:ln w="25400">
            <a:miter lim="400000"/>
          </a:ln>
        </p:spPr>
        <p:txBody>
          <a:bodyPr wrap="none" tIns="45719" bIns="45719">
            <a:spAutoFit/>
          </a:bodyPr>
          <a:lstStyle/>
          <a:p>
            <a:pPr lvl="0" algn="l" defTabSz="457200">
              <a:lnSpc>
                <a:spcPct val="120000"/>
              </a:lnSpc>
              <a:defRPr sz="1800"/>
            </a:pPr>
            <a:r>
              <a:rPr sz="2250"/>
              <a:t>var obj = Object.create(proObj);</a:t>
            </a:r>
            <a:endParaRPr sz="2250"/>
          </a:p>
          <a:p>
            <a:pPr lvl="0" algn="l" defTabSz="457200">
              <a:lnSpc>
                <a:spcPct val="120000"/>
              </a:lnSpc>
              <a:defRPr sz="1800"/>
            </a:pPr>
            <a:r>
              <a:rPr sz="2250"/>
              <a:t>obj.x = 1;</a:t>
            </a:r>
            <a:endParaRPr sz="2250"/>
          </a:p>
          <a:p>
            <a:pPr lvl="0" algn="l" defTabSz="457200">
              <a:lnSpc>
                <a:spcPct val="120000"/>
              </a:lnSpc>
              <a:defRPr sz="1800"/>
            </a:pPr>
            <a:r>
              <a:rPr sz="2250"/>
              <a:t>obj.y = 2;</a:t>
            </a:r>
            <a:endParaRPr sz="2250"/>
          </a:p>
        </p:txBody>
      </p:sp>
      <p:sp>
        <p:nvSpPr>
          <p:cNvPr id="2" name="内容占位符 1"/>
          <p:cNvSpPr>
            <a:spLocks noGrp="1"/>
          </p:cNvSpPr>
          <p:nvPr>
            <p:ph sz="quarter" idx="11"/>
          </p:nvPr>
        </p:nvSpPr>
        <p:spPr>
          <a:xfrm>
            <a:off x="947204" y="236943"/>
            <a:ext cx="8191557" cy="490476"/>
          </a:xfrm>
        </p:spPr>
        <p:txBody>
          <a:bodyPr/>
          <a:p>
            <a:r>
              <a:rPr lang="zh-CN" altLang="en-US" dirty="0" smtClean="0">
                <a:sym typeface="+mn-ea"/>
              </a:rPr>
              <a:t>JS对象的原型链</a:t>
            </a:r>
            <a:r>
              <a:rPr lang="en-US" altLang="zh-CN" dirty="0" smtClean="0">
                <a:sym typeface="+mn-ea"/>
              </a:rPr>
              <a:t>-</a:t>
            </a:r>
            <a:r>
              <a:rPr lang="zh-CN" altLang="en-US" dirty="0" smtClean="0">
                <a:sym typeface="+mn-ea"/>
              </a:rPr>
              <a:t>属性操作</a:t>
            </a:r>
            <a:endParaRPr kumimoji="0" lang="zh-CN" altLang="en-US" dirty="0"/>
          </a:p>
        </p:txBody>
      </p:sp>
      <p:sp>
        <p:nvSpPr>
          <p:cNvPr id="6" name="文本框 5"/>
          <p:cNvSpPr txBox="1"/>
          <p:nvPr/>
        </p:nvSpPr>
        <p:spPr>
          <a:xfrm>
            <a:off x="8923655" y="5852160"/>
            <a:ext cx="271081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demo03</a:t>
            </a:r>
            <a:r>
              <a:rPr lang="zh-CN" altLang="en-US" sz="2200">
                <a:solidFill>
                  <a:srgbClr val="FF0000"/>
                </a:solidFill>
                <a:latin typeface="+mn-ea"/>
                <a:ea typeface="+mn-ea"/>
              </a:rPr>
              <a:t>前半部分 原型链综述</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additive="base">
                                        <p:cTn id="7" dur="500" fill="hold"/>
                                        <p:tgtEl>
                                          <p:spTgt spid="128"/>
                                        </p:tgtEl>
                                        <p:attrNameLst>
                                          <p:attrName>ppt_x</p:attrName>
                                        </p:attrNameLst>
                                      </p:cBhvr>
                                      <p:tavLst>
                                        <p:tav tm="0">
                                          <p:val>
                                            <p:strVal val="#ppt_x"/>
                                          </p:val>
                                        </p:tav>
                                        <p:tav tm="100000">
                                          <p:val>
                                            <p:strVal val="#ppt_x"/>
                                          </p:val>
                                        </p:tav>
                                      </p:tavLst>
                                    </p:anim>
                                    <p:anim calcmode="lin" valueType="num">
                                      <p:cBhvr additive="base">
                                        <p:cTn id="8" dur="500" fill="hold"/>
                                        <p:tgtEl>
                                          <p:spTgt spid="12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1" nodeType="afterEffect">
                                  <p:stCondLst>
                                    <p:cond delay="0"/>
                                  </p:stCondLst>
                                  <p:childTnLst>
                                    <p:set>
                                      <p:cBhvr>
                                        <p:cTn id="11" dur="1" fill="hold">
                                          <p:stCondLst>
                                            <p:cond delay="0"/>
                                          </p:stCondLst>
                                        </p:cTn>
                                        <p:tgtEl>
                                          <p:spTgt spid="136"/>
                                        </p:tgtEl>
                                        <p:attrNameLst>
                                          <p:attrName>style.visibility</p:attrName>
                                        </p:attrNameLst>
                                      </p:cBhvr>
                                      <p:to>
                                        <p:strVal val="visible"/>
                                      </p:to>
                                    </p:set>
                                    <p:anim calcmode="lin" valueType="num">
                                      <p:cBhvr additive="base">
                                        <p:cTn id="12" dur="500" fill="hold"/>
                                        <p:tgtEl>
                                          <p:spTgt spid="136"/>
                                        </p:tgtEl>
                                        <p:attrNameLst>
                                          <p:attrName>ppt_x</p:attrName>
                                        </p:attrNameLst>
                                      </p:cBhvr>
                                      <p:tavLst>
                                        <p:tav tm="0">
                                          <p:val>
                                            <p:strVal val="#ppt_x"/>
                                          </p:val>
                                        </p:tav>
                                        <p:tav tm="100000">
                                          <p:val>
                                            <p:strVal val="#ppt_x"/>
                                          </p:val>
                                        </p:tav>
                                      </p:tavLst>
                                    </p:anim>
                                    <p:anim calcmode="lin" valueType="num">
                                      <p:cBhvr additive="base">
                                        <p:cTn id="13" dur="500" fill="hold"/>
                                        <p:tgtEl>
                                          <p:spTgt spid="13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25"/>
                                        </p:tgtEl>
                                        <p:attrNameLst>
                                          <p:attrName>style.visibility</p:attrName>
                                        </p:attrNameLst>
                                      </p:cBhvr>
                                      <p:to>
                                        <p:strVal val="visible"/>
                                      </p:to>
                                    </p:set>
                                    <p:anim calcmode="lin" valueType="num">
                                      <p:cBhvr additive="base">
                                        <p:cTn id="18" dur="500" fill="hold"/>
                                        <p:tgtEl>
                                          <p:spTgt spid="125"/>
                                        </p:tgtEl>
                                        <p:attrNameLst>
                                          <p:attrName>ppt_x</p:attrName>
                                        </p:attrNameLst>
                                      </p:cBhvr>
                                      <p:tavLst>
                                        <p:tav tm="0">
                                          <p:val>
                                            <p:strVal val="#ppt_x"/>
                                          </p:val>
                                        </p:tav>
                                        <p:tav tm="100000">
                                          <p:val>
                                            <p:strVal val="#ppt_x"/>
                                          </p:val>
                                        </p:tav>
                                      </p:tavLst>
                                    </p:anim>
                                    <p:anim calcmode="lin" valueType="num">
                                      <p:cBhvr additive="base">
                                        <p:cTn id="19" dur="500" fill="hold"/>
                                        <p:tgtEl>
                                          <p:spTgt spid="125"/>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27"/>
                                        </p:tgtEl>
                                        <p:attrNameLst>
                                          <p:attrName>style.visibility</p:attrName>
                                        </p:attrNameLst>
                                      </p:cBhvr>
                                      <p:to>
                                        <p:strVal val="visible"/>
                                      </p:to>
                                    </p:set>
                                    <p:anim calcmode="lin" valueType="num">
                                      <p:cBhvr additive="base">
                                        <p:cTn id="22" dur="500" fill="hold"/>
                                        <p:tgtEl>
                                          <p:spTgt spid="127"/>
                                        </p:tgtEl>
                                        <p:attrNameLst>
                                          <p:attrName>ppt_x</p:attrName>
                                        </p:attrNameLst>
                                      </p:cBhvr>
                                      <p:tavLst>
                                        <p:tav tm="0">
                                          <p:val>
                                            <p:strVal val="#ppt_x"/>
                                          </p:val>
                                        </p:tav>
                                        <p:tav tm="100000">
                                          <p:val>
                                            <p:strVal val="#ppt_x"/>
                                          </p:val>
                                        </p:tav>
                                      </p:tavLst>
                                    </p:anim>
                                    <p:anim calcmode="lin" valueType="num">
                                      <p:cBhvr additive="base">
                                        <p:cTn id="23" dur="500" fill="hold"/>
                                        <p:tgtEl>
                                          <p:spTgt spid="127"/>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126"/>
                                        </p:tgtEl>
                                        <p:attrNameLst>
                                          <p:attrName>style.visibility</p:attrName>
                                        </p:attrNameLst>
                                      </p:cBhvr>
                                      <p:to>
                                        <p:strVal val="visible"/>
                                      </p:to>
                                    </p:set>
                                    <p:anim calcmode="lin" valueType="num">
                                      <p:cBhvr additive="base">
                                        <p:cTn id="26" dur="500" fill="hold"/>
                                        <p:tgtEl>
                                          <p:spTgt spid="126"/>
                                        </p:tgtEl>
                                        <p:attrNameLst>
                                          <p:attrName>ppt_x</p:attrName>
                                        </p:attrNameLst>
                                      </p:cBhvr>
                                      <p:tavLst>
                                        <p:tav tm="0">
                                          <p:val>
                                            <p:strVal val="#ppt_x"/>
                                          </p:val>
                                        </p:tav>
                                        <p:tav tm="100000">
                                          <p:val>
                                            <p:strVal val="#ppt_x"/>
                                          </p:val>
                                        </p:tav>
                                      </p:tavLst>
                                    </p:anim>
                                    <p:anim calcmode="lin" valueType="num">
                                      <p:cBhvr additive="base">
                                        <p:cTn id="27"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3" nodeType="clickEffect">
                                  <p:stCondLst>
                                    <p:cond delay="0"/>
                                  </p:stCondLst>
                                  <p:childTnLst>
                                    <p:set>
                                      <p:cBhvr>
                                        <p:cTn id="31" dur="1" fill="hold">
                                          <p:stCondLst>
                                            <p:cond delay="0"/>
                                          </p:stCondLst>
                                        </p:cTn>
                                        <p:tgtEl>
                                          <p:spTgt spid="137"/>
                                        </p:tgtEl>
                                        <p:attrNameLst>
                                          <p:attrName>style.visibility</p:attrName>
                                        </p:attrNameLst>
                                      </p:cBhvr>
                                      <p:to>
                                        <p:strVal val="visible"/>
                                      </p:to>
                                    </p:set>
                                    <p:anim calcmode="lin" valueType="num">
                                      <p:cBhvr additive="base">
                                        <p:cTn id="32" dur="500" fill="hold"/>
                                        <p:tgtEl>
                                          <p:spTgt spid="137"/>
                                        </p:tgtEl>
                                        <p:attrNameLst>
                                          <p:attrName>ppt_x</p:attrName>
                                        </p:attrNameLst>
                                      </p:cBhvr>
                                      <p:tavLst>
                                        <p:tav tm="0">
                                          <p:val>
                                            <p:strVal val="#ppt_x"/>
                                          </p:val>
                                        </p:tav>
                                        <p:tav tm="100000">
                                          <p:val>
                                            <p:strVal val="#ppt_x"/>
                                          </p:val>
                                        </p:tav>
                                      </p:tavLst>
                                    </p:anim>
                                    <p:anim calcmode="lin" valueType="num">
                                      <p:cBhvr additive="base">
                                        <p:cTn id="33" dur="500" fill="hold"/>
                                        <p:tgtEl>
                                          <p:spTgt spid="137"/>
                                        </p:tgtEl>
                                        <p:attrNameLst>
                                          <p:attrName>ppt_y</p:attrName>
                                        </p:attrNameLst>
                                      </p:cBhvr>
                                      <p:tavLst>
                                        <p:tav tm="0">
                                          <p:val>
                                            <p:strVal val="1+#ppt_h/2"/>
                                          </p:val>
                                        </p:tav>
                                        <p:tav tm="100000">
                                          <p:val>
                                            <p:strVal val="#ppt_y"/>
                                          </p:val>
                                        </p:tav>
                                      </p:tavLst>
                                    </p:anim>
                                  </p:childTnLst>
                                </p:cTn>
                              </p:par>
                            </p:childTnLst>
                          </p:cTn>
                        </p:par>
                        <p:par>
                          <p:cTn id="34" fill="hold">
                            <p:stCondLst>
                              <p:cond delay="500"/>
                            </p:stCondLst>
                            <p:childTnLst>
                              <p:par>
                                <p:cTn id="35" presetID="2" presetClass="entr" presetSubtype="4" fill="hold" grpId="4" nodeType="afterEffect">
                                  <p:stCondLst>
                                    <p:cond delay="0"/>
                                  </p:stCondLst>
                                  <p:childTnLst>
                                    <p:set>
                                      <p:cBhvr>
                                        <p:cTn id="36" dur="1" fill="hold">
                                          <p:stCondLst>
                                            <p:cond delay="0"/>
                                          </p:stCondLst>
                                        </p:cTn>
                                        <p:tgtEl>
                                          <p:spTgt spid="123"/>
                                        </p:tgtEl>
                                        <p:attrNameLst>
                                          <p:attrName>style.visibility</p:attrName>
                                        </p:attrNameLst>
                                      </p:cBhvr>
                                      <p:to>
                                        <p:strVal val="visible"/>
                                      </p:to>
                                    </p:set>
                                    <p:anim calcmode="lin" valueType="num">
                                      <p:cBhvr additive="base">
                                        <p:cTn id="37" dur="500" fill="hold"/>
                                        <p:tgtEl>
                                          <p:spTgt spid="123"/>
                                        </p:tgtEl>
                                        <p:attrNameLst>
                                          <p:attrName>ppt_x</p:attrName>
                                        </p:attrNameLst>
                                      </p:cBhvr>
                                      <p:tavLst>
                                        <p:tav tm="0">
                                          <p:val>
                                            <p:strVal val="#ppt_x"/>
                                          </p:val>
                                        </p:tav>
                                        <p:tav tm="100000">
                                          <p:val>
                                            <p:strVal val="#ppt_x"/>
                                          </p:val>
                                        </p:tav>
                                      </p:tavLst>
                                    </p:anim>
                                    <p:anim calcmode="lin" valueType="num">
                                      <p:cBhvr additive="base">
                                        <p:cTn id="38" dur="500" fill="hold"/>
                                        <p:tgtEl>
                                          <p:spTgt spid="1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8" nodeType="clickEffect">
                                  <p:stCondLst>
                                    <p:cond delay="0"/>
                                  </p:stCondLst>
                                  <p:childTnLst>
                                    <p:set>
                                      <p:cBhvr>
                                        <p:cTn id="42" dur="1" fill="hold">
                                          <p:stCondLst>
                                            <p:cond delay="0"/>
                                          </p:stCondLst>
                                        </p:cTn>
                                        <p:tgtEl>
                                          <p:spTgt spid="129"/>
                                        </p:tgtEl>
                                        <p:attrNameLst>
                                          <p:attrName>style.visibility</p:attrName>
                                        </p:attrNameLst>
                                      </p:cBhvr>
                                      <p:to>
                                        <p:strVal val="visible"/>
                                      </p:to>
                                    </p:set>
                                    <p:anim calcmode="lin" valueType="num">
                                      <p:cBhvr additive="base">
                                        <p:cTn id="43" dur="500" fill="hold"/>
                                        <p:tgtEl>
                                          <p:spTgt spid="129"/>
                                        </p:tgtEl>
                                        <p:attrNameLst>
                                          <p:attrName>ppt_x</p:attrName>
                                        </p:attrNameLst>
                                      </p:cBhvr>
                                      <p:tavLst>
                                        <p:tav tm="0">
                                          <p:val>
                                            <p:strVal val="#ppt_x"/>
                                          </p:val>
                                        </p:tav>
                                        <p:tav tm="100000">
                                          <p:val>
                                            <p:strVal val="#ppt_x"/>
                                          </p:val>
                                        </p:tav>
                                      </p:tavLst>
                                    </p:anim>
                                    <p:anim calcmode="lin" valueType="num">
                                      <p:cBhvr additive="base">
                                        <p:cTn id="44" dur="500" fill="hold"/>
                                        <p:tgtEl>
                                          <p:spTgt spid="129"/>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ID="2" presetClass="entr" presetSubtype="4"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additive="base">
                                        <p:cTn id="48" dur="500" fill="hold"/>
                                        <p:tgtEl>
                                          <p:spTgt spid="6"/>
                                        </p:tgtEl>
                                        <p:attrNameLst>
                                          <p:attrName>ppt_x</p:attrName>
                                        </p:attrNameLst>
                                      </p:cBhvr>
                                      <p:tavLst>
                                        <p:tav tm="0">
                                          <p:val>
                                            <p:strVal val="#ppt_x"/>
                                          </p:val>
                                        </p:tav>
                                        <p:tav tm="100000">
                                          <p:val>
                                            <p:strVal val="#ppt_x"/>
                                          </p:val>
                                        </p:tav>
                                      </p:tavLst>
                                    </p:anim>
                                    <p:anim calcmode="lin" valueType="num">
                                      <p:cBhvr additive="base">
                                        <p:cTn id="4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4" bldLvl="0" animBg="1" advAuto="0"/>
      <p:bldP spid="136" grpId="1" bldLvl="0" animBg="1" advAuto="0"/>
      <p:bldP spid="137" grpId="3" animBg="1" advAuto="0"/>
      <p:bldP spid="128" grpId="2" animBg="1" advAuto="0"/>
      <p:bldP spid="129" grpId="8" animBg="1" advAuto="0"/>
      <p:bldP spid="125" grpId="0"/>
      <p:bldP spid="127"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nvSpPr>
        <p:spPr>
          <a:xfrm>
            <a:off x="10177708" y="4971265"/>
            <a:ext cx="589915" cy="459105"/>
          </a:xfrm>
          <a:prstGeom prst="rect">
            <a:avLst/>
          </a:prstGeom>
          <a:ln w="25400">
            <a:miter lim="400000"/>
          </a:ln>
        </p:spPr>
        <p:txBody>
          <a:bodyPr wrap="none" tIns="45719" bIns="45719">
            <a:spAutoFit/>
          </a:bodyPr>
          <a:lstStyle>
            <a:lvl1pPr>
              <a:defRPr sz="3800"/>
            </a:lvl1pPr>
          </a:lstStyle>
          <a:p>
            <a:pPr lvl="0">
              <a:defRPr sz="1800"/>
            </a:pPr>
            <a:r>
              <a:rPr sz="2400"/>
              <a:t>obj</a:t>
            </a:r>
            <a:endParaRPr sz="2400"/>
          </a:p>
        </p:txBody>
      </p:sp>
      <p:sp>
        <p:nvSpPr>
          <p:cNvPr id="142" name="Shape 142"/>
          <p:cNvSpPr/>
          <p:nvPr/>
        </p:nvSpPr>
        <p:spPr>
          <a:xfrm>
            <a:off x="6289675" y="3335020"/>
            <a:ext cx="3438525" cy="340804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F6797"/>
          </a:solidFill>
          <a:ln w="50800">
            <a:solidFill>
              <a:srgbClr val="4F81BD"/>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43" name="图片 142"/>
          <p:cNvPicPr/>
          <p:nvPr/>
        </p:nvPicPr>
        <p:blipFill>
          <a:blip r:embed="rId1"/>
          <a:stretch>
            <a:fillRect/>
          </a:stretch>
        </p:blipFill>
        <p:spPr>
          <a:xfrm>
            <a:off x="7367651" y="4551126"/>
            <a:ext cx="1238987" cy="593091"/>
          </a:xfrm>
          <a:prstGeom prst="rect">
            <a:avLst/>
          </a:prstGeom>
          <a:effectLst>
            <a:outerShdw blurRad="76200" dist="38100" dir="5400000" rotWithShape="0">
              <a:srgbClr val="000000">
                <a:alpha val="35000"/>
              </a:srgbClr>
            </a:outerShdw>
          </a:effectLst>
        </p:spPr>
      </p:pic>
      <p:pic>
        <p:nvPicPr>
          <p:cNvPr id="144" name="图片 143"/>
          <p:cNvPicPr/>
          <p:nvPr/>
        </p:nvPicPr>
        <p:blipFill>
          <a:blip r:embed="rId2"/>
          <a:stretch>
            <a:fillRect/>
          </a:stretch>
        </p:blipFill>
        <p:spPr>
          <a:xfrm>
            <a:off x="7367651" y="5259792"/>
            <a:ext cx="1238987" cy="593091"/>
          </a:xfrm>
          <a:prstGeom prst="rect">
            <a:avLst/>
          </a:prstGeom>
          <a:effectLst>
            <a:outerShdw blurRad="76200" dist="38100" dir="5400000" rotWithShape="0">
              <a:srgbClr val="000000">
                <a:alpha val="35000"/>
              </a:srgbClr>
            </a:outerShdw>
          </a:effectLst>
        </p:spPr>
      </p:pic>
      <p:sp>
        <p:nvSpPr>
          <p:cNvPr id="145" name="Shape 145"/>
          <p:cNvSpPr/>
          <p:nvPr/>
        </p:nvSpPr>
        <p:spPr>
          <a:xfrm>
            <a:off x="7144032" y="3647832"/>
            <a:ext cx="1646463" cy="77501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36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b="1">
                <a:solidFill>
                  <a:srgbClr val="9A403E"/>
                </a:solidFill>
              </a:rPr>
              <a:t>       </a:t>
            </a:r>
            <a:r>
              <a:rPr b="1">
                <a:solidFill>
                  <a:srgbClr val="9A403E"/>
                </a:solidFill>
              </a:rPr>
              <a:t>[[proto]]</a:t>
            </a:r>
            <a:endParaRPr b="1">
              <a:solidFill>
                <a:srgbClr val="9A403E"/>
              </a:solidFill>
            </a:endParaRPr>
          </a:p>
        </p:txBody>
      </p:sp>
      <p:sp>
        <p:nvSpPr>
          <p:cNvPr id="146" name="Shape 146"/>
          <p:cNvSpPr/>
          <p:nvPr/>
        </p:nvSpPr>
        <p:spPr>
          <a:xfrm flipV="1">
            <a:off x="7895508" y="3085619"/>
            <a:ext cx="1" cy="698915"/>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48" name="Shape 148"/>
          <p:cNvSpPr/>
          <p:nvPr/>
        </p:nvSpPr>
        <p:spPr>
          <a:xfrm>
            <a:off x="6862974" y="753018"/>
            <a:ext cx="195326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Object.prototype</a:t>
            </a:r>
            <a:endParaRPr sz="1900"/>
          </a:p>
        </p:txBody>
      </p:sp>
      <p:sp>
        <p:nvSpPr>
          <p:cNvPr id="149" name="Shape 149"/>
          <p:cNvSpPr/>
          <p:nvPr/>
        </p:nvSpPr>
        <p:spPr>
          <a:xfrm>
            <a:off x="8911287" y="957488"/>
            <a:ext cx="427107" cy="1"/>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0" name="Shape 150"/>
          <p:cNvSpPr/>
          <p:nvPr/>
        </p:nvSpPr>
        <p:spPr>
          <a:xfrm>
            <a:off x="9450791" y="753018"/>
            <a:ext cx="557530" cy="437515"/>
          </a:xfrm>
          <a:prstGeom prst="rect">
            <a:avLst/>
          </a:prstGeom>
          <a:ln w="25400">
            <a:miter lim="400000"/>
          </a:ln>
        </p:spPr>
        <p:txBody>
          <a:bodyPr wrap="none" tIns="45719" bIns="45719">
            <a:spAutoFit/>
          </a:bodyPr>
          <a:lstStyle>
            <a:lvl1pPr algn="l">
              <a:lnSpc>
                <a:spcPct val="120000"/>
              </a:lnSpc>
              <a:defRPr sz="3800"/>
            </a:lvl1pPr>
          </a:lstStyle>
          <a:p>
            <a:pPr lvl="0">
              <a:defRPr sz="1800"/>
            </a:pPr>
            <a:r>
              <a:rPr sz="1900"/>
              <a:t>null</a:t>
            </a:r>
            <a:endParaRPr sz="1900"/>
          </a:p>
        </p:txBody>
      </p:sp>
      <p:sp>
        <p:nvSpPr>
          <p:cNvPr id="151" name="Shape 151"/>
          <p:cNvSpPr/>
          <p:nvPr/>
        </p:nvSpPr>
        <p:spPr>
          <a:xfrm>
            <a:off x="7028297" y="1356282"/>
            <a:ext cx="1734424" cy="17344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3F6797"/>
          </a:solidFill>
          <a:ln w="50800">
            <a:solidFill>
              <a:srgbClr val="4F81BD"/>
            </a:solidFill>
          </a:ln>
          <a:effectLst>
            <a:outerShdw blurRad="76200" dist="38100" dir="5400000" rotWithShape="0">
              <a:srgbClr val="000000">
                <a:alpha val="35000"/>
              </a:srgbClr>
            </a:outerShdw>
          </a:effectLst>
        </p:spPr>
        <p:txBody>
          <a:bodyPr lIns="0" tIns="0" rIns="0" bIns="0" anchor="ctr"/>
          <a:lstStyle/>
          <a:p>
            <a:pPr lvl="0" algn="l">
              <a:lnSpc>
                <a:spcPct val="100000"/>
              </a:lnSpc>
              <a:defRPr sz="3600">
                <a:latin typeface="Calibri" panose="020F0502020204030204"/>
                <a:ea typeface="Calibri" panose="020F0502020204030204"/>
                <a:cs typeface="Calibri" panose="020F0502020204030204"/>
                <a:sym typeface="Calibri" panose="020F0502020204030204"/>
              </a:defRPr>
            </a:pPr>
            <a:endParaRPr sz="1800"/>
          </a:p>
        </p:txBody>
      </p:sp>
      <p:pic>
        <p:nvPicPr>
          <p:cNvPr id="152" name="图片 151"/>
          <p:cNvPicPr/>
          <p:nvPr/>
        </p:nvPicPr>
        <p:blipFill>
          <a:blip r:embed="rId3"/>
          <a:stretch>
            <a:fillRect/>
          </a:stretch>
        </p:blipFill>
        <p:spPr>
          <a:xfrm>
            <a:off x="7510448" y="2304948"/>
            <a:ext cx="770122" cy="522667"/>
          </a:xfrm>
          <a:prstGeom prst="rect">
            <a:avLst/>
          </a:prstGeom>
          <a:effectLst>
            <a:outerShdw blurRad="76200" dist="38100" dir="5400000" rotWithShape="0">
              <a:srgbClr val="000000">
                <a:alpha val="35000"/>
              </a:srgbClr>
            </a:outerShdw>
          </a:effectLst>
        </p:spPr>
      </p:pic>
      <p:sp>
        <p:nvSpPr>
          <p:cNvPr id="153" name="Shape 153"/>
          <p:cNvSpPr/>
          <p:nvPr/>
        </p:nvSpPr>
        <p:spPr>
          <a:xfrm flipV="1">
            <a:off x="7895508" y="1082424"/>
            <a:ext cx="1" cy="522667"/>
          </a:xfrm>
          <a:prstGeom prst="line">
            <a:avLst/>
          </a:prstGeom>
          <a:ln w="50800">
            <a:solidFill>
              <a:srgbClr val="C0504D"/>
            </a:solidFill>
            <a:tailEnd type="triangle"/>
          </a:ln>
          <a:effectLst>
            <a:outerShdw blurRad="76200" dist="38100" dir="5400000" rotWithShape="0">
              <a:srgbClr val="000000">
                <a:alpha val="38000"/>
              </a:srgbClr>
            </a:outerShdw>
          </a:effectLst>
        </p:spPr>
        <p:txBody>
          <a:bodyPr tIns="45719" bIns="45719"/>
          <a:lstStyle/>
          <a:p>
            <a:pPr lvl="0" algn="l" defTabSz="457200">
              <a:lnSpc>
                <a:spcPct val="100000"/>
              </a:lnSpc>
              <a:defRPr sz="2400">
                <a:latin typeface="+mj-lt"/>
                <a:ea typeface="+mj-ea"/>
                <a:cs typeface="+mj-cs"/>
                <a:sym typeface="Helvetica"/>
              </a:defRPr>
            </a:pPr>
            <a:endParaRPr sz="1200"/>
          </a:p>
        </p:txBody>
      </p:sp>
      <p:sp>
        <p:nvSpPr>
          <p:cNvPr id="154" name="Shape 154"/>
          <p:cNvSpPr/>
          <p:nvPr/>
        </p:nvSpPr>
        <p:spPr>
          <a:xfrm>
            <a:off x="7372608" y="1580801"/>
            <a:ext cx="1045801" cy="497267"/>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rgbClr val="FFFFFF"/>
          </a:solidFill>
          <a:ln w="50800">
            <a:solidFill>
              <a:srgbClr val="4F81BD"/>
            </a:solidFill>
          </a:ln>
          <a:effectLst>
            <a:outerShdw blurRad="76200" dist="38100" dir="5400000" rotWithShape="0">
              <a:srgbClr val="000000">
                <a:alpha val="35000"/>
              </a:srgbClr>
            </a:outerShdw>
          </a:effectLst>
        </p:spPr>
        <p:txBody>
          <a:bodyPr lIns="0" tIns="0" rIns="0" bIns="0" anchor="ctr"/>
          <a:lstStyle>
            <a:lvl1pPr>
              <a:lnSpc>
                <a:spcPct val="100000"/>
              </a:lnSpc>
              <a:defRPr sz="2200" b="1">
                <a:solidFill>
                  <a:srgbClr val="9A403E"/>
                </a:solidFill>
                <a:latin typeface="Calibri" panose="020F0502020204030204"/>
                <a:ea typeface="Calibri" panose="020F0502020204030204"/>
                <a:cs typeface="Calibri" panose="020F0502020204030204"/>
                <a:sym typeface="Calibri" panose="020F0502020204030204"/>
              </a:defRPr>
            </a:lvl1pPr>
          </a:lstStyle>
          <a:p>
            <a:pPr lvl="0">
              <a:defRPr sz="1800" b="0">
                <a:solidFill>
                  <a:srgbClr val="000000"/>
                </a:solidFill>
              </a:defRPr>
            </a:pPr>
            <a:r>
              <a:rPr lang="en-US" sz="1100" b="1">
                <a:solidFill>
                  <a:srgbClr val="9A403E"/>
                </a:solidFill>
              </a:rPr>
              <a:t>       </a:t>
            </a:r>
            <a:r>
              <a:rPr sz="1100" b="1">
                <a:solidFill>
                  <a:srgbClr val="9A403E"/>
                </a:solidFill>
              </a:rPr>
              <a:t>[[proto]]</a:t>
            </a:r>
            <a:endParaRPr sz="1100" b="1">
              <a:solidFill>
                <a:srgbClr val="9A403E"/>
              </a:solidFill>
            </a:endParaRPr>
          </a:p>
        </p:txBody>
      </p:sp>
      <p:sp>
        <p:nvSpPr>
          <p:cNvPr id="155" name="Shape 155"/>
          <p:cNvSpPr/>
          <p:nvPr/>
        </p:nvSpPr>
        <p:spPr>
          <a:xfrm>
            <a:off x="9216304" y="2033057"/>
            <a:ext cx="1097915" cy="459105"/>
          </a:xfrm>
          <a:prstGeom prst="rect">
            <a:avLst/>
          </a:prstGeom>
          <a:ln w="25400">
            <a:miter lim="400000"/>
          </a:ln>
        </p:spPr>
        <p:txBody>
          <a:bodyPr wrap="none" tIns="45719" bIns="45719">
            <a:spAutoFit/>
          </a:bodyPr>
          <a:lstStyle>
            <a:lvl1pPr>
              <a:defRPr sz="3500"/>
            </a:lvl1pPr>
          </a:lstStyle>
          <a:p>
            <a:pPr lvl="0">
              <a:defRPr sz="1800"/>
            </a:pPr>
            <a:r>
              <a:rPr lang="en-US" sz="2400"/>
              <a:t>proObj</a:t>
            </a:r>
            <a:endParaRPr lang="en-US" sz="2400"/>
          </a:p>
        </p:txBody>
      </p:sp>
      <p:sp>
        <p:nvSpPr>
          <p:cNvPr id="156" name="Shape 156"/>
          <p:cNvSpPr/>
          <p:nvPr/>
        </p:nvSpPr>
        <p:spPr>
          <a:xfrm>
            <a:off x="1564704" y="991825"/>
            <a:ext cx="1350010" cy="4330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sz="2250">
                <a:solidFill>
                  <a:srgbClr val="BF8F00"/>
                </a:solidFill>
              </a:rPr>
              <a:t>5</a:t>
            </a:r>
            <a:r>
              <a:rPr sz="2250"/>
              <a:t>;</a:t>
            </a:r>
            <a:endParaRPr sz="2250"/>
          </a:p>
        </p:txBody>
      </p:sp>
      <p:sp>
        <p:nvSpPr>
          <p:cNvPr id="157" name="Shape 157"/>
          <p:cNvSpPr/>
          <p:nvPr/>
        </p:nvSpPr>
        <p:spPr>
          <a:xfrm>
            <a:off x="1531415" y="3039721"/>
            <a:ext cx="1350010" cy="775970"/>
          </a:xfrm>
          <a:prstGeom prst="rect">
            <a:avLst/>
          </a:prstGeom>
          <a:ln w="25400">
            <a:miter lim="400000"/>
          </a:ln>
        </p:spPr>
        <p:txBody>
          <a:bodyPr wrap="none" tIns="45719" bIns="45719">
            <a:spAutoFit/>
          </a:bodyPr>
          <a:lstStyle/>
          <a:p>
            <a:pPr lvl="0" algn="l" defTabSz="457200">
              <a:lnSpc>
                <a:spcPct val="100000"/>
              </a:lnSpc>
              <a:defRPr sz="1800"/>
            </a:pPr>
            <a:r>
              <a:rPr sz="2250"/>
              <a:t>obj.z = </a:t>
            </a:r>
            <a:r>
              <a:rPr lang="en-US" sz="2250"/>
              <a:t>8</a:t>
            </a:r>
            <a:r>
              <a:rPr sz="2250"/>
              <a:t>;</a:t>
            </a:r>
            <a:endParaRPr sz="2250"/>
          </a:p>
          <a:p>
            <a:pPr lvl="0" algn="l" defTabSz="457200">
              <a:lnSpc>
                <a:spcPct val="100000"/>
              </a:lnSpc>
              <a:defRPr sz="1800"/>
            </a:pPr>
            <a:r>
              <a:rPr sz="2250"/>
              <a:t>obj.z; </a:t>
            </a:r>
            <a:r>
              <a:rPr sz="2250">
                <a:solidFill>
                  <a:schemeClr val="tx2"/>
                </a:solidFill>
              </a:rPr>
              <a:t>// </a:t>
            </a:r>
            <a:r>
              <a:rPr lang="en-US" sz="2250">
                <a:solidFill>
                  <a:schemeClr val="tx2"/>
                </a:solidFill>
              </a:rPr>
              <a:t>8</a:t>
            </a:r>
            <a:endParaRPr lang="en-US" sz="2250">
              <a:solidFill>
                <a:schemeClr val="tx2"/>
              </a:solidFill>
            </a:endParaRPr>
          </a:p>
        </p:txBody>
      </p:sp>
      <p:sp>
        <p:nvSpPr>
          <p:cNvPr id="158" name="Shape 158"/>
          <p:cNvSpPr/>
          <p:nvPr/>
        </p:nvSpPr>
        <p:spPr>
          <a:xfrm>
            <a:off x="1468070" y="4181903"/>
            <a:ext cx="2611755" cy="78232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a:t>
            </a:r>
            <a:r>
              <a:rPr lang="zh-CN" sz="2250">
                <a:solidFill>
                  <a:schemeClr val="tx2"/>
                </a:solidFill>
              </a:rPr>
              <a:t>此时是几？</a:t>
            </a:r>
            <a:endParaRPr lang="zh-CN" sz="2250">
              <a:solidFill>
                <a:schemeClr val="tx2"/>
              </a:solidFill>
            </a:endParaRPr>
          </a:p>
        </p:txBody>
      </p:sp>
      <p:sp>
        <p:nvSpPr>
          <p:cNvPr id="159" name="Shape 159"/>
          <p:cNvSpPr/>
          <p:nvPr/>
        </p:nvSpPr>
        <p:spPr>
          <a:xfrm>
            <a:off x="1468070" y="5324085"/>
            <a:ext cx="2532380" cy="775970"/>
          </a:xfrm>
          <a:prstGeom prst="rect">
            <a:avLst/>
          </a:prstGeom>
          <a:ln w="25400">
            <a:miter lim="400000"/>
          </a:ln>
        </p:spPr>
        <p:txBody>
          <a:bodyPr wrap="none" tIns="45719" bIns="45719">
            <a:spAutoFit/>
          </a:bodyPr>
          <a:lstStyle/>
          <a:p>
            <a:pPr lvl="0" algn="l" defTabSz="457200">
              <a:lnSpc>
                <a:spcPct val="100000"/>
              </a:lnSpc>
              <a:defRPr sz="1800"/>
            </a:pPr>
            <a:r>
              <a:rPr sz="2250"/>
              <a:t>delete obj.z;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still 3!!!</a:t>
            </a:r>
            <a:endParaRPr sz="2250">
              <a:solidFill>
                <a:schemeClr val="tx2"/>
              </a:solidFill>
            </a:endParaRPr>
          </a:p>
        </p:txBody>
      </p:sp>
      <p:pic>
        <p:nvPicPr>
          <p:cNvPr id="160" name="图片 159"/>
          <p:cNvPicPr/>
          <p:nvPr/>
        </p:nvPicPr>
        <p:blipFill>
          <a:blip r:embed="rId4"/>
          <a:stretch>
            <a:fillRect/>
          </a:stretch>
        </p:blipFill>
        <p:spPr>
          <a:xfrm>
            <a:off x="7375542" y="5976349"/>
            <a:ext cx="1223205" cy="577309"/>
          </a:xfrm>
          <a:prstGeom prst="rect">
            <a:avLst/>
          </a:prstGeom>
          <a:effectLst>
            <a:outerShdw blurRad="76200" dist="38100" dir="5400000" rotWithShape="0">
              <a:srgbClr val="000000">
                <a:alpha val="35000"/>
              </a:srgbClr>
            </a:outerShdw>
          </a:effectLst>
        </p:spPr>
      </p:pic>
      <p:sp>
        <p:nvSpPr>
          <p:cNvPr id="161" name="Shape 161"/>
          <p:cNvSpPr/>
          <p:nvPr/>
        </p:nvSpPr>
        <p:spPr>
          <a:xfrm>
            <a:off x="1568643" y="1571668"/>
            <a:ext cx="4102100" cy="1128395"/>
          </a:xfrm>
          <a:prstGeom prst="rect">
            <a:avLst/>
          </a:prstGeom>
          <a:ln w="25400">
            <a:miter lim="400000"/>
          </a:ln>
        </p:spPr>
        <p:txBody>
          <a:bodyPr wrap="none" tIns="45719" bIns="45719">
            <a:spAutoFit/>
          </a:bodyPr>
          <a:lstStyle/>
          <a:p>
            <a:pPr lvl="0" algn="l" defTabSz="457200">
              <a:lnSpc>
                <a:spcPct val="100000"/>
              </a:lnSpc>
              <a:defRPr sz="1800"/>
            </a:pPr>
            <a:r>
              <a:rPr sz="2250">
                <a:solidFill>
                  <a:schemeClr val="tx1"/>
                </a:solidFill>
              </a:rPr>
              <a:t>obj.hasOwnProperty('z');</a:t>
            </a:r>
            <a:r>
              <a:rPr sz="2250"/>
              <a:t> </a:t>
            </a:r>
            <a:r>
              <a:rPr sz="2250">
                <a:solidFill>
                  <a:schemeClr val="tx2"/>
                </a:solidFill>
              </a:rPr>
              <a:t>// true</a:t>
            </a:r>
            <a:endParaRPr sz="2250">
              <a:solidFill>
                <a:schemeClr val="tx2"/>
              </a:solidFill>
            </a:endParaRPr>
          </a:p>
          <a:p>
            <a:pPr lvl="0" algn="l" defTabSz="457200">
              <a:lnSpc>
                <a:spcPct val="100000"/>
              </a:lnSpc>
              <a:defRPr sz="1800"/>
            </a:pPr>
            <a:r>
              <a:rPr sz="2250"/>
              <a:t>obj.z; </a:t>
            </a:r>
            <a:r>
              <a:rPr sz="2250">
                <a:solidFill>
                  <a:schemeClr val="tx2"/>
                </a:solidFill>
              </a:rPr>
              <a:t>// 5</a:t>
            </a:r>
            <a:endParaRPr sz="2250">
              <a:solidFill>
                <a:schemeClr val="tx2"/>
              </a:solidFill>
            </a:endParaRPr>
          </a:p>
          <a:p>
            <a:pPr lvl="0" algn="l" defTabSz="457200">
              <a:lnSpc>
                <a:spcPct val="100000"/>
              </a:lnSpc>
              <a:defRPr sz="1800"/>
            </a:pPr>
            <a:r>
              <a:rPr lang="en-US" sz="2250">
                <a:sym typeface="+mn-ea"/>
              </a:rPr>
              <a:t>proObj</a:t>
            </a:r>
            <a:r>
              <a:rPr sz="2250">
                <a:sym typeface="+mn-ea"/>
              </a:rPr>
              <a:t>.z; </a:t>
            </a:r>
            <a:r>
              <a:rPr sz="2250">
                <a:solidFill>
                  <a:schemeClr val="tx2"/>
                </a:solidFill>
                <a:sym typeface="+mn-ea"/>
              </a:rPr>
              <a:t>// still 3</a:t>
            </a:r>
            <a:endParaRPr sz="2250">
              <a:solidFill>
                <a:schemeClr val="tx2"/>
              </a:solidFill>
              <a:sym typeface="+mn-ea"/>
            </a:endParaRPr>
          </a:p>
        </p:txBody>
      </p:sp>
      <p:pic>
        <p:nvPicPr>
          <p:cNvPr id="162" name="图片 161" descr="C:\Users\qile\Desktop\图片1.png图片1"/>
          <p:cNvPicPr/>
          <p:nvPr/>
        </p:nvPicPr>
        <p:blipFill>
          <a:blip r:embed="rId5"/>
          <a:srcRect/>
          <a:stretch>
            <a:fillRect/>
          </a:stretch>
        </p:blipFill>
        <p:spPr>
          <a:xfrm>
            <a:off x="7315835" y="5928360"/>
            <a:ext cx="1428750" cy="758190"/>
          </a:xfrm>
          <a:prstGeom prst="rect">
            <a:avLst/>
          </a:prstGeom>
          <a:effectLst>
            <a:outerShdw blurRad="76200" dist="38100" dir="5400000" rotWithShape="0">
              <a:srgbClr val="000000">
                <a:alpha val="35000"/>
              </a:srgbClr>
            </a:outerShdw>
          </a:effectLst>
        </p:spPr>
      </p:pic>
      <p:sp>
        <p:nvSpPr>
          <p:cNvPr id="2" name="内容占位符 1"/>
          <p:cNvSpPr>
            <a:spLocks noGrp="1"/>
          </p:cNvSpPr>
          <p:nvPr>
            <p:ph sz="quarter" idx="11"/>
          </p:nvPr>
        </p:nvSpPr>
        <p:spPr>
          <a:xfrm>
            <a:off x="947204" y="308698"/>
            <a:ext cx="8191557" cy="490476"/>
          </a:xfrm>
        </p:spPr>
        <p:txBody>
          <a:bodyPr/>
          <a:p>
            <a:r>
              <a:rPr lang="zh-CN" altLang="en-US" dirty="0" smtClean="0">
                <a:sym typeface="+mn-ea"/>
              </a:rPr>
              <a:t>JS对象的原型链</a:t>
            </a:r>
            <a:r>
              <a:rPr lang="en-US" altLang="zh-CN" dirty="0" smtClean="0">
                <a:sym typeface="+mn-ea"/>
              </a:rPr>
              <a:t>-</a:t>
            </a:r>
            <a:r>
              <a:rPr lang="zh-CN" altLang="en-US" dirty="0" smtClean="0">
                <a:sym typeface="+mn-ea"/>
              </a:rPr>
              <a:t>属性操作</a:t>
            </a:r>
            <a:endParaRPr kumimoji="0" lang="zh-CN" altLang="en-US" dirty="0"/>
          </a:p>
        </p:txBody>
      </p:sp>
      <p:sp>
        <p:nvSpPr>
          <p:cNvPr id="6" name="文本框 5"/>
          <p:cNvSpPr txBox="1"/>
          <p:nvPr/>
        </p:nvSpPr>
        <p:spPr>
          <a:xfrm>
            <a:off x="9138920" y="5923915"/>
            <a:ext cx="2878455" cy="768350"/>
          </a:xfrm>
          <a:prstGeom prst="rect">
            <a:avLst/>
          </a:prstGeom>
          <a:noFill/>
        </p:spPr>
        <p:txBody>
          <a:bodyPr wrap="square" rtlCol="0">
            <a:spAutoFit/>
          </a:bodyPr>
          <a:p>
            <a:pPr algn="l"/>
            <a:r>
              <a:rPr lang="zh-CN" altLang="en-US" sz="2200">
                <a:solidFill>
                  <a:srgbClr val="FF0000"/>
                </a:solidFill>
                <a:latin typeface="+mn-ea"/>
                <a:ea typeface="+mn-ea"/>
              </a:rPr>
              <a:t>参见实例</a:t>
            </a:r>
            <a:r>
              <a:rPr lang="en-US" altLang="zh-CN" sz="2200">
                <a:solidFill>
                  <a:srgbClr val="FF0000"/>
                </a:solidFill>
                <a:latin typeface="+mn-ea"/>
                <a:ea typeface="+mn-ea"/>
              </a:rPr>
              <a:t>demo03</a:t>
            </a:r>
            <a:r>
              <a:rPr lang="zh-CN" altLang="en-US" sz="2200">
                <a:solidFill>
                  <a:srgbClr val="FF0000"/>
                </a:solidFill>
                <a:latin typeface="+mn-ea"/>
                <a:ea typeface="+mn-ea"/>
              </a:rPr>
              <a:t>后半部分 属性相关操作</a:t>
            </a:r>
            <a:endParaRPr lang="zh-CN" altLang="en-US" sz="2200">
              <a:solidFill>
                <a:srgbClr val="FF0000"/>
              </a:solidFill>
              <a:latin typeface="+mn-ea"/>
              <a:ea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156"/>
                                        </p:tgtEl>
                                        <p:attrNameLst>
                                          <p:attrName>style.visibility</p:attrName>
                                        </p:attrNameLst>
                                      </p:cBhvr>
                                      <p:to>
                                        <p:strVal val="visible"/>
                                      </p:to>
                                    </p:set>
                                    <p:anim calcmode="lin" valueType="num">
                                      <p:cBhvr additive="base">
                                        <p:cTn id="7" dur="500" fill="hold"/>
                                        <p:tgtEl>
                                          <p:spTgt spid="156"/>
                                        </p:tgtEl>
                                        <p:attrNameLst>
                                          <p:attrName>ppt_x</p:attrName>
                                        </p:attrNameLst>
                                      </p:cBhvr>
                                      <p:tavLst>
                                        <p:tav tm="0">
                                          <p:val>
                                            <p:strVal val="#ppt_x"/>
                                          </p:val>
                                        </p:tav>
                                        <p:tav tm="100000">
                                          <p:val>
                                            <p:strVal val="#ppt_x"/>
                                          </p:val>
                                        </p:tav>
                                      </p:tavLst>
                                    </p:anim>
                                    <p:anim calcmode="lin" valueType="num">
                                      <p:cBhvr additive="base">
                                        <p:cTn id="8"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2" nodeType="clickEffect">
                                  <p:stCondLst>
                                    <p:cond delay="0"/>
                                  </p:stCondLst>
                                  <p:iterate type="el">
                                    <p:tmAbs val="0"/>
                                  </p:iterate>
                                  <p:childTnLst>
                                    <p:set>
                                      <p:cBhvr>
                                        <p:cTn id="12" dur="indefinite" fill="hold"/>
                                        <p:tgtEl>
                                          <p:spTgt spid="160"/>
                                        </p:tgtEl>
                                        <p:attrNameLst>
                                          <p:attrName>style.visibility</p:attrName>
                                        </p:attrNameLst>
                                      </p:cBhvr>
                                      <p:to>
                                        <p:strVal val="visible"/>
                                      </p:to>
                                    </p:set>
                                    <p:anim calcmode="lin" valueType="num">
                                      <p:cBhvr>
                                        <p:cTn id="13" dur="1000" fill="hold"/>
                                        <p:tgtEl>
                                          <p:spTgt spid="160"/>
                                        </p:tgtEl>
                                        <p:attrNameLst>
                                          <p:attrName>ppt_w</p:attrName>
                                        </p:attrNameLst>
                                      </p:cBhvr>
                                      <p:tavLst>
                                        <p:tav tm="0">
                                          <p:val>
                                            <p:strVal val="4*#ppt_w"/>
                                          </p:val>
                                        </p:tav>
                                        <p:tav tm="100000">
                                          <p:val>
                                            <p:strVal val="#ppt_w"/>
                                          </p:val>
                                        </p:tav>
                                      </p:tavLst>
                                    </p:anim>
                                    <p:anim calcmode="lin" valueType="num">
                                      <p:cBhvr>
                                        <p:cTn id="14" dur="1000" fill="hold"/>
                                        <p:tgtEl>
                                          <p:spTgt spid="160"/>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3" nodeType="clickEffect">
                                  <p:stCondLst>
                                    <p:cond delay="0"/>
                                  </p:stCondLst>
                                  <p:childTnLst>
                                    <p:set>
                                      <p:cBhvr>
                                        <p:cTn id="18" dur="1" fill="hold">
                                          <p:stCondLst>
                                            <p:cond delay="0"/>
                                          </p:stCondLst>
                                        </p:cTn>
                                        <p:tgtEl>
                                          <p:spTgt spid="161"/>
                                        </p:tgtEl>
                                        <p:attrNameLst>
                                          <p:attrName>style.visibility</p:attrName>
                                        </p:attrNameLst>
                                      </p:cBhvr>
                                      <p:to>
                                        <p:strVal val="visible"/>
                                      </p:to>
                                    </p:set>
                                    <p:anim calcmode="lin" valueType="num">
                                      <p:cBhvr additive="base">
                                        <p:cTn id="19" dur="500" fill="hold"/>
                                        <p:tgtEl>
                                          <p:spTgt spid="161"/>
                                        </p:tgtEl>
                                        <p:attrNameLst>
                                          <p:attrName>ppt_x</p:attrName>
                                        </p:attrNameLst>
                                      </p:cBhvr>
                                      <p:tavLst>
                                        <p:tav tm="0">
                                          <p:val>
                                            <p:strVal val="#ppt_x"/>
                                          </p:val>
                                        </p:tav>
                                        <p:tav tm="100000">
                                          <p:val>
                                            <p:strVal val="#ppt_x"/>
                                          </p:val>
                                        </p:tav>
                                      </p:tavLst>
                                    </p:anim>
                                    <p:anim calcmode="lin" valueType="num">
                                      <p:cBhvr additive="base">
                                        <p:cTn id="20" dur="500" fill="hold"/>
                                        <p:tgtEl>
                                          <p:spTgt spid="1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4" nodeType="clickEffect">
                                  <p:stCondLst>
                                    <p:cond delay="0"/>
                                  </p:stCondLst>
                                  <p:childTnLst>
                                    <p:set>
                                      <p:cBhvr>
                                        <p:cTn id="24" dur="1" fill="hold">
                                          <p:stCondLst>
                                            <p:cond delay="0"/>
                                          </p:stCondLst>
                                        </p:cTn>
                                        <p:tgtEl>
                                          <p:spTgt spid="157"/>
                                        </p:tgtEl>
                                        <p:attrNameLst>
                                          <p:attrName>style.visibility</p:attrName>
                                        </p:attrNameLst>
                                      </p:cBhvr>
                                      <p:to>
                                        <p:strVal val="visible"/>
                                      </p:to>
                                    </p:set>
                                    <p:anim calcmode="lin" valueType="num">
                                      <p:cBhvr additive="base">
                                        <p:cTn id="25" dur="500" fill="hold"/>
                                        <p:tgtEl>
                                          <p:spTgt spid="157"/>
                                        </p:tgtEl>
                                        <p:attrNameLst>
                                          <p:attrName>ppt_x</p:attrName>
                                        </p:attrNameLst>
                                      </p:cBhvr>
                                      <p:tavLst>
                                        <p:tav tm="0">
                                          <p:val>
                                            <p:strVal val="#ppt_x"/>
                                          </p:val>
                                        </p:tav>
                                        <p:tav tm="100000">
                                          <p:val>
                                            <p:strVal val="#ppt_x"/>
                                          </p:val>
                                        </p:tav>
                                      </p:tavLst>
                                    </p:anim>
                                    <p:anim calcmode="lin" valueType="num">
                                      <p:cBhvr additive="base">
                                        <p:cTn id="26" dur="500" fill="hold"/>
                                        <p:tgtEl>
                                          <p:spTgt spid="15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grpId="5" nodeType="clickEffect">
                                  <p:stCondLst>
                                    <p:cond delay="0"/>
                                  </p:stCondLst>
                                  <p:iterate type="el">
                                    <p:tmAbs val="0"/>
                                  </p:iterate>
                                  <p:childTnLst>
                                    <p:set>
                                      <p:cBhvr>
                                        <p:cTn id="30" dur="indefinite" fill="hold"/>
                                        <p:tgtEl>
                                          <p:spTgt spid="162"/>
                                        </p:tgtEl>
                                        <p:attrNameLst>
                                          <p:attrName>style.visibility</p:attrName>
                                        </p:attrNameLst>
                                      </p:cBhvr>
                                      <p:to>
                                        <p:strVal val="visible"/>
                                      </p:to>
                                    </p:set>
                                    <p:anim calcmode="lin" valueType="num">
                                      <p:cBhvr>
                                        <p:cTn id="31" dur="1000" fill="hold"/>
                                        <p:tgtEl>
                                          <p:spTgt spid="162"/>
                                        </p:tgtEl>
                                        <p:attrNameLst>
                                          <p:attrName>ppt_w</p:attrName>
                                        </p:attrNameLst>
                                      </p:cBhvr>
                                      <p:tavLst>
                                        <p:tav tm="0">
                                          <p:val>
                                            <p:strVal val="4*#ppt_w"/>
                                          </p:val>
                                        </p:tav>
                                        <p:tav tm="100000">
                                          <p:val>
                                            <p:strVal val="#ppt_w"/>
                                          </p:val>
                                        </p:tav>
                                      </p:tavLst>
                                    </p:anim>
                                    <p:anim calcmode="lin" valueType="num">
                                      <p:cBhvr>
                                        <p:cTn id="32" dur="1000" fill="hold"/>
                                        <p:tgtEl>
                                          <p:spTgt spid="162"/>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6" nodeType="clickEffect">
                                  <p:stCondLst>
                                    <p:cond delay="0"/>
                                  </p:stCondLst>
                                  <p:iterate type="el">
                                    <p:tmAbs val="0"/>
                                  </p:iterate>
                                  <p:childTnLst>
                                    <p:set>
                                      <p:cBhvr>
                                        <p:cTn id="36" dur="indefinite" fill="hold">
                                          <p:stCondLst>
                                            <p:cond delay="0"/>
                                          </p:stCondLst>
                                        </p:cTn>
                                        <p:tgtEl>
                                          <p:spTgt spid="160"/>
                                        </p:tgtEl>
                                        <p:attrNameLst>
                                          <p:attrName>style.visibility</p:attrName>
                                        </p:attrNameLst>
                                      </p:cBhvr>
                                      <p:to>
                                        <p:strVal val="hidden"/>
                                      </p:to>
                                    </p:set>
                                  </p:childTnLst>
                                </p:cTn>
                              </p:par>
                            </p:childTnLst>
                          </p:cTn>
                        </p:par>
                        <p:par>
                          <p:cTn id="37" fill="hold">
                            <p:stCondLst>
                              <p:cond delay="0"/>
                            </p:stCondLst>
                            <p:childTnLst>
                              <p:par>
                                <p:cTn id="38" presetID="2" presetClass="entr" presetSubtype="4" fill="hold" grpId="7" nodeType="afterEffect">
                                  <p:stCondLst>
                                    <p:cond delay="0"/>
                                  </p:stCondLst>
                                  <p:childTnLst>
                                    <p:set>
                                      <p:cBhvr>
                                        <p:cTn id="39" dur="1" fill="hold">
                                          <p:stCondLst>
                                            <p:cond delay="0"/>
                                          </p:stCondLst>
                                        </p:cTn>
                                        <p:tgtEl>
                                          <p:spTgt spid="158"/>
                                        </p:tgtEl>
                                        <p:attrNameLst>
                                          <p:attrName>style.visibility</p:attrName>
                                        </p:attrNameLst>
                                      </p:cBhvr>
                                      <p:to>
                                        <p:strVal val="visible"/>
                                      </p:to>
                                    </p:set>
                                    <p:anim calcmode="lin" valueType="num">
                                      <p:cBhvr additive="base">
                                        <p:cTn id="40" dur="500" fill="hold"/>
                                        <p:tgtEl>
                                          <p:spTgt spid="158"/>
                                        </p:tgtEl>
                                        <p:attrNameLst>
                                          <p:attrName>ppt_x</p:attrName>
                                        </p:attrNameLst>
                                      </p:cBhvr>
                                      <p:tavLst>
                                        <p:tav tm="0">
                                          <p:val>
                                            <p:strVal val="#ppt_x"/>
                                          </p:val>
                                        </p:tav>
                                        <p:tav tm="100000">
                                          <p:val>
                                            <p:strVal val="#ppt_x"/>
                                          </p:val>
                                        </p:tav>
                                      </p:tavLst>
                                    </p:anim>
                                    <p:anim calcmode="lin" valueType="num">
                                      <p:cBhvr additive="base">
                                        <p:cTn id="41"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8" nodeType="clickEffect">
                                  <p:stCondLst>
                                    <p:cond delay="0"/>
                                  </p:stCondLst>
                                  <p:iterate type="el">
                                    <p:tmAbs val="0"/>
                                  </p:iterate>
                                  <p:childTnLst>
                                    <p:set>
                                      <p:cBhvr>
                                        <p:cTn id="45" dur="indefinite" fill="hold">
                                          <p:stCondLst>
                                            <p:cond delay="0"/>
                                          </p:stCondLst>
                                        </p:cTn>
                                        <p:tgtEl>
                                          <p:spTgt spid="162"/>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9" nodeType="clickEffect">
                                  <p:stCondLst>
                                    <p:cond delay="0"/>
                                  </p:stCondLst>
                                  <p:childTnLst>
                                    <p:set>
                                      <p:cBhvr>
                                        <p:cTn id="49" dur="1" fill="hold">
                                          <p:stCondLst>
                                            <p:cond delay="0"/>
                                          </p:stCondLst>
                                        </p:cTn>
                                        <p:tgtEl>
                                          <p:spTgt spid="159"/>
                                        </p:tgtEl>
                                        <p:attrNameLst>
                                          <p:attrName>style.visibility</p:attrName>
                                        </p:attrNameLst>
                                      </p:cBhvr>
                                      <p:to>
                                        <p:strVal val="visible"/>
                                      </p:to>
                                    </p:set>
                                    <p:anim calcmode="lin" valueType="num">
                                      <p:cBhvr additive="base">
                                        <p:cTn id="50" dur="500" fill="hold"/>
                                        <p:tgtEl>
                                          <p:spTgt spid="159"/>
                                        </p:tgtEl>
                                        <p:attrNameLst>
                                          <p:attrName>ppt_x</p:attrName>
                                        </p:attrNameLst>
                                      </p:cBhvr>
                                      <p:tavLst>
                                        <p:tav tm="0">
                                          <p:val>
                                            <p:strVal val="#ppt_x"/>
                                          </p:val>
                                        </p:tav>
                                        <p:tav tm="100000">
                                          <p:val>
                                            <p:strVal val="#ppt_x"/>
                                          </p:val>
                                        </p:tav>
                                      </p:tavLst>
                                    </p:anim>
                                    <p:anim calcmode="lin" valueType="num">
                                      <p:cBhvr additive="base">
                                        <p:cTn id="51" dur="500" fill="hold"/>
                                        <p:tgtEl>
                                          <p:spTgt spid="159"/>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ID="2" presetClass="entr" presetSubtype="4" fill="hold" grpId="0" nodeType="after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additive="base">
                                        <p:cTn id="55" dur="500" fill="hold"/>
                                        <p:tgtEl>
                                          <p:spTgt spid="6"/>
                                        </p:tgtEl>
                                        <p:attrNameLst>
                                          <p:attrName>ppt_x</p:attrName>
                                        </p:attrNameLst>
                                      </p:cBhvr>
                                      <p:tavLst>
                                        <p:tav tm="0">
                                          <p:val>
                                            <p:strVal val="#ppt_x"/>
                                          </p:val>
                                        </p:tav>
                                        <p:tav tm="100000">
                                          <p:val>
                                            <p:strVal val="#ppt_x"/>
                                          </p:val>
                                        </p:tav>
                                      </p:tavLst>
                                    </p:anim>
                                    <p:anim calcmode="lin" valueType="num">
                                      <p:cBhvr additive="base">
                                        <p:cTn id="5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8" bldLvl="0" animBg="1" advAuto="0"/>
      <p:bldP spid="157" grpId="4" animBg="1" advAuto="0"/>
      <p:bldP spid="160" grpId="2" bldLvl="0" animBg="1" advAuto="0"/>
      <p:bldP spid="161" grpId="3" animBg="1" advAuto="0"/>
      <p:bldP spid="158" grpId="7" animBg="1" advAuto="0"/>
      <p:bldP spid="159" grpId="9" animBg="1" advAuto="0"/>
      <p:bldP spid="160" grpId="6" bldLvl="0" animBg="1" advAuto="0"/>
      <p:bldP spid="162" grpId="5" bldLvl="0" animBg="1" advAuto="0"/>
      <p:bldP spid="156" grpId="1" animBg="1" advAuto="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AutoShape 6"/>
          <p:cNvSpPr>
            <a:spLocks noChangeArrowheads="1"/>
          </p:cNvSpPr>
          <p:nvPr/>
        </p:nvSpPr>
        <p:spPr bwMode="auto">
          <a:xfrm>
            <a:off x="2566988" y="1339851"/>
            <a:ext cx="6711950" cy="4214813"/>
          </a:xfrm>
          <a:prstGeom prst="roundRect">
            <a:avLst>
              <a:gd name="adj" fmla="val 16667"/>
            </a:avLst>
          </a:prstGeom>
          <a:noFill/>
          <a:ln w="28575">
            <a:solidFill>
              <a:srgbClr val="C0C0C0"/>
            </a:solidFill>
            <a:prstDash val="sysDot"/>
            <a:round/>
          </a:ln>
          <a:extLst>
            <a:ext uri="{909E8E84-426E-40DD-AFC4-6F175D3DCCD1}">
              <a14:hiddenFill xmlns:a14="http://schemas.microsoft.com/office/drawing/2010/main">
                <a:solidFill>
                  <a:srgbClr val="FFFFFF"/>
                </a:solidFill>
              </a14:hiddenFill>
            </a:ext>
          </a:extLst>
        </p:spPr>
        <p:txBody>
          <a:bodyPr wrap="none" anchor="ctr"/>
          <a:lstStyle>
            <a:lvl1pPr marL="457200" indent="-457200">
              <a:defRPr sz="3200">
                <a:solidFill>
                  <a:schemeClr val="tx1"/>
                </a:solidFill>
                <a:latin typeface="Arial" panose="020B0604020202020204" pitchFamily="34" charset="0"/>
                <a:ea typeface="微软雅黑" panose="020B0503020204020204" pitchFamily="34" charset="-122"/>
              </a:defRPr>
            </a:lvl1pPr>
            <a:lvl2pPr marL="742950" indent="-285750">
              <a:defRPr sz="3200">
                <a:solidFill>
                  <a:schemeClr val="tx1"/>
                </a:solidFill>
                <a:latin typeface="Arial" panose="020B0604020202020204" pitchFamily="34" charset="0"/>
                <a:ea typeface="微软雅黑" panose="020B0503020204020204" pitchFamily="34" charset="-122"/>
              </a:defRPr>
            </a:lvl2pPr>
            <a:lvl3pPr marL="1143000" indent="-228600">
              <a:defRPr sz="3200">
                <a:solidFill>
                  <a:schemeClr val="tx1"/>
                </a:solidFill>
                <a:latin typeface="Arial" panose="020B0604020202020204" pitchFamily="34" charset="0"/>
                <a:ea typeface="微软雅黑" panose="020B0503020204020204" pitchFamily="34" charset="-122"/>
              </a:defRPr>
            </a:lvl3pPr>
            <a:lvl4pPr marL="1600200" indent="-228600">
              <a:defRPr sz="3200">
                <a:solidFill>
                  <a:schemeClr val="tx1"/>
                </a:solidFill>
                <a:latin typeface="Arial" panose="020B0604020202020204" pitchFamily="34" charset="0"/>
                <a:ea typeface="微软雅黑" panose="020B0503020204020204" pitchFamily="34" charset="-122"/>
              </a:defRPr>
            </a:lvl4pPr>
            <a:lvl5pPr marL="2057400" indent="-228600">
              <a:defRPr sz="32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微软雅黑" panose="020B0503020204020204" pitchFamily="34" charset="-122"/>
              </a:defRPr>
            </a:lvl9pPr>
          </a:lstStyle>
          <a:p>
            <a:pPr algn="l">
              <a:lnSpc>
                <a:spcPct val="150000"/>
              </a:lnSpc>
              <a:spcBef>
                <a:spcPts val="1200"/>
              </a:spcBef>
              <a:spcAft>
                <a:spcPts val="1200"/>
              </a:spcAft>
              <a:buClr>
                <a:srgbClr val="92D050"/>
              </a:buClr>
              <a:buFont typeface="Wingdings" panose="05000000000000000000" pitchFamily="2" charset="2"/>
              <a:buChar char="Ø"/>
            </a:pPr>
            <a:r>
              <a:rPr lang="en-US" altLang="zh-CN" sz="2800" b="1">
                <a:solidFill>
                  <a:schemeClr val="tx1"/>
                </a:solidFill>
                <a:sym typeface="+mn-ea"/>
              </a:rPr>
              <a:t>JS</a:t>
            </a:r>
            <a:r>
              <a:rPr lang="zh-CN" altLang="en-US" sz="2800" b="1">
                <a:solidFill>
                  <a:schemeClr val="tx1"/>
                </a:solidFill>
                <a:sym typeface="+mn-ea"/>
              </a:rPr>
              <a:t>对象及继承方式综述</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en-US" sz="2800" b="1">
                <a:solidFill>
                  <a:schemeClr val="tx1"/>
                </a:solidFill>
                <a:sym typeface="+mn-ea"/>
              </a:rPr>
              <a:t>JS</a:t>
            </a:r>
            <a:r>
              <a:rPr lang="zh-CN" altLang="en-US" sz="2800" b="1">
                <a:solidFill>
                  <a:schemeClr val="tx1"/>
                </a:solidFill>
                <a:sym typeface="+mn-ea"/>
              </a:rPr>
              <a:t>对象的原型链</a:t>
            </a:r>
            <a:endParaRPr lang="zh-CN" altLang="en-US" sz="2800" b="1">
              <a:solidFill>
                <a:schemeClr val="tx1"/>
              </a:solidFill>
              <a:sym typeface="+mn-ea"/>
            </a:endParaRPr>
          </a:p>
          <a:p>
            <a:pPr algn="l">
              <a:lnSpc>
                <a:spcPct val="150000"/>
              </a:lnSpc>
              <a:spcBef>
                <a:spcPts val="1200"/>
              </a:spcBef>
              <a:spcAft>
                <a:spcPts val="1200"/>
              </a:spcAft>
              <a:buClr>
                <a:srgbClr val="92D050"/>
              </a:buClr>
              <a:buFont typeface="Wingdings" panose="05000000000000000000" pitchFamily="2" charset="2"/>
              <a:buChar char="Ø"/>
            </a:pPr>
            <a:r>
              <a:rPr lang="zh-CN" altLang="en-US" sz="2800" b="1">
                <a:solidFill>
                  <a:srgbClr val="FF0000"/>
                </a:solidFill>
                <a:sym typeface="+mn-ea"/>
              </a:rPr>
              <a:t>基于构造函数实现的原型继承</a:t>
            </a:r>
            <a:endParaRPr lang="zh-CN" altLang="en-US" sz="2800" b="1">
              <a:solidFill>
                <a:srgbClr val="FF0000"/>
              </a:solidFill>
              <a:sym typeface="+mn-ea"/>
            </a:endParaRPr>
          </a:p>
        </p:txBody>
      </p:sp>
      <p:sp>
        <p:nvSpPr>
          <p:cNvPr id="4" name="内容占位符 3"/>
          <p:cNvSpPr txBox="1"/>
          <p:nvPr/>
        </p:nvSpPr>
        <p:spPr>
          <a:xfrm>
            <a:off x="981657" y="236943"/>
            <a:ext cx="8191557" cy="490476"/>
          </a:xfrm>
          <a:prstGeom prst="rect">
            <a:avLst/>
          </a:prstGeom>
        </p:spPr>
        <p:txBody>
          <a:bodyPr/>
          <a:lstStyle>
            <a:lvl1pPr marL="167005" indent="-167005" algn="l" defTabSz="0" rtl="0" eaLnBrk="0" fontAlgn="base" hangingPunct="0">
              <a:spcBef>
                <a:spcPct val="0"/>
              </a:spcBef>
              <a:spcAft>
                <a:spcPct val="15000"/>
              </a:spcAft>
              <a:buClr>
                <a:schemeClr val="tx2"/>
              </a:buClr>
              <a:buFont typeface="Arial" panose="020B0604020202020204" pitchFamily="34" charset="0"/>
              <a:buChar char="•"/>
              <a:defRPr kumimoji="1" sz="1600">
                <a:solidFill>
                  <a:srgbClr val="006F53"/>
                </a:solidFill>
                <a:latin typeface="微软雅黑" panose="020B0503020204020204" pitchFamily="34" charset="-122"/>
                <a:ea typeface="微软雅黑" panose="020B0503020204020204" pitchFamily="34" charset="-122"/>
                <a:cs typeface="微软雅黑" panose="020B0503020204020204" pitchFamily="34" charset="-122"/>
              </a:defRPr>
            </a:lvl1pPr>
            <a:lvl2pPr marL="398780" indent="-230505" algn="l" defTabSz="0" rtl="0" eaLnBrk="0" fontAlgn="base" hangingPunct="0">
              <a:spcBef>
                <a:spcPct val="0"/>
              </a:spcBef>
              <a:spcAft>
                <a:spcPct val="15000"/>
              </a:spcAft>
              <a:buClr>
                <a:schemeClr val="tx2"/>
              </a:buClr>
              <a:buFont typeface="Arial" panose="020B0604020202020204" pitchFamily="34" charset="0"/>
              <a:buChar char="–"/>
              <a:defRPr kumimoji="1" sz="28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2pPr>
            <a:lvl3pPr marL="400050" indent="18288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3pPr>
            <a:lvl4pPr marL="825500" indent="-241300" algn="l" defTabSz="0" rtl="0" eaLnBrk="0" fontAlgn="base" hangingPunct="0">
              <a:spcBef>
                <a:spcPct val="0"/>
              </a:spcBef>
              <a:spcAft>
                <a:spcPct val="15000"/>
              </a:spcAft>
              <a:buClr>
                <a:schemeClr val="tx2"/>
              </a:buClr>
              <a:buFont typeface="Arial" panose="020B0604020202020204" pitchFamily="34" charset="0"/>
              <a:buChar char="–"/>
              <a:defRPr kumimoji="1" sz="1600">
                <a:solidFill>
                  <a:schemeClr val="bg2"/>
                </a:solidFill>
                <a:latin typeface="微软雅黑" panose="020B0503020204020204" pitchFamily="34" charset="-122"/>
                <a:ea typeface="微软雅黑" panose="020B0503020204020204" pitchFamily="34" charset="-122"/>
                <a:cs typeface="微软雅黑" panose="020B0503020204020204" pitchFamily="34" charset="-122"/>
              </a:defRPr>
            </a:lvl4pPr>
            <a:lvl5pPr marL="2057400" indent="-228600" algn="l" defTabSz="0" rtl="0" eaLnBrk="0" fontAlgn="base" hangingPunct="0">
              <a:spcBef>
                <a:spcPct val="0"/>
              </a:spcBef>
              <a:spcAft>
                <a:spcPct val="25000"/>
              </a:spcAft>
              <a:buClr>
                <a:schemeClr val="tx2"/>
              </a:buClr>
              <a:buFont typeface="Arial" panose="020B0604020202020204" pitchFamily="34" charset="0"/>
              <a:buChar char="–"/>
              <a:defRPr kumimoji="1" sz="2000">
                <a:solidFill>
                  <a:schemeClr val="tx1"/>
                </a:solidFill>
                <a:latin typeface="+mn-lt"/>
                <a:ea typeface="微软雅黑" panose="020B0503020204020204" pitchFamily="34" charset="-122"/>
                <a:cs typeface="微软雅黑" panose="020B0503020204020204" pitchFamily="34" charset="-122"/>
              </a:defRPr>
            </a:lvl5pPr>
            <a:lvl6pPr marL="25146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6pPr>
            <a:lvl7pPr marL="29718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7pPr>
            <a:lvl8pPr marL="34290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8pPr>
            <a:lvl9pPr marL="3886200" indent="-228600" algn="l" defTabSz="0" rtl="0" eaLnBrk="0" fontAlgn="base" hangingPunct="0">
              <a:spcBef>
                <a:spcPct val="0"/>
              </a:spcBef>
              <a:spcAft>
                <a:spcPct val="25000"/>
              </a:spcAft>
              <a:buClr>
                <a:schemeClr val="tx2"/>
              </a:buClr>
              <a:buFont typeface="Arial" panose="020B0604020202020204" pitchFamily="34" charset="0"/>
              <a:buChar char="–"/>
              <a:defRPr>
                <a:solidFill>
                  <a:schemeClr val="tx1"/>
                </a:solidFill>
                <a:latin typeface="+mn-lt"/>
              </a:defRPr>
            </a:lvl9pPr>
          </a:lstStyle>
          <a:p>
            <a:pPr marL="0" indent="0">
              <a:buNone/>
            </a:pPr>
            <a:r>
              <a:rPr lang="zh-CN" altLang="en-US" sz="3200" dirty="0" smtClean="0">
                <a:solidFill>
                  <a:srgbClr val="C00000"/>
                </a:solidFill>
                <a:cs typeface="+mn-cs"/>
                <a:sym typeface="+mn-ea"/>
              </a:rPr>
              <a:t>内容提纲</a:t>
            </a:r>
            <a:endParaRPr lang="zh-CN" altLang="en-US" kern="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自定义 1">
      <a:dk1>
        <a:srgbClr val="000000"/>
      </a:dk1>
      <a:lt1>
        <a:srgbClr val="FFFFFF"/>
      </a:lt1>
      <a:dk2>
        <a:srgbClr val="008469"/>
      </a:dk2>
      <a:lt2>
        <a:srgbClr val="4D4F53"/>
      </a:lt2>
      <a:accent1>
        <a:srgbClr val="024731"/>
      </a:accent1>
      <a:accent2>
        <a:srgbClr val="A8B400"/>
      </a:accent2>
      <a:accent3>
        <a:srgbClr val="FF0000"/>
      </a:accent3>
      <a:accent4>
        <a:srgbClr val="000000"/>
      </a:accent4>
      <a:accent5>
        <a:srgbClr val="AAB1AD"/>
      </a:accent5>
      <a:accent6>
        <a:srgbClr val="98A300"/>
      </a:accent6>
      <a:hlink>
        <a:srgbClr val="69923A"/>
      </a:hlink>
      <a:folHlink>
        <a:srgbClr val="008469"/>
      </a:folHlink>
    </a:clrScheme>
    <a:fontScheme name="自定义 2">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zh-CN" sz="3200" b="0" i="0" u="none" strike="noStrike" cap="none" normalizeH="0" baseline="0" smtClean="0">
            <a:ln>
              <a:noFill/>
            </a:ln>
            <a:solidFill>
              <a:schemeClr val="tx1"/>
            </a:solidFill>
            <a:effectLst/>
            <a:latin typeface="Arial" panose="020B0604020202020204" pitchFamily="34" charset="0"/>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8469"/>
      </a:dk2>
      <a:lt2>
        <a:srgbClr val="4D4F53"/>
      </a:lt2>
      <a:accent1>
        <a:srgbClr val="024731"/>
      </a:accent1>
      <a:accent2>
        <a:srgbClr val="A8B400"/>
      </a:accent2>
      <a:accent3>
        <a:srgbClr val="FFFFFF"/>
      </a:accent3>
      <a:accent4>
        <a:srgbClr val="000000"/>
      </a:accent4>
      <a:accent5>
        <a:srgbClr val="AAB1AD"/>
      </a:accent5>
      <a:accent6>
        <a:srgbClr val="98A300"/>
      </a:accent6>
      <a:hlink>
        <a:srgbClr val="69923A"/>
      </a:hlink>
      <a:folHlink>
        <a:srgbClr val="CDE6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3018</Words>
  <Application>WPS 演示</Application>
  <PresentationFormat>宽屏</PresentationFormat>
  <Paragraphs>228</Paragraphs>
  <Slides>22</Slides>
  <Notes>18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Arial</vt:lpstr>
      <vt:lpstr>宋体</vt:lpstr>
      <vt:lpstr>Wingdings</vt:lpstr>
      <vt:lpstr>微软雅黑</vt:lpstr>
      <vt:lpstr>Calibri</vt:lpstr>
      <vt:lpstr>Helvetica</vt:lpstr>
      <vt:lpstr>Arial Unicode MS</vt:lpstr>
      <vt:lpstr>Franklin Gothic Medium</vt:lpstr>
      <vt:lpstr>Office 主题</vt:lpstr>
      <vt:lpstr>JavaScript进阶</vt:lpstr>
      <vt:lpstr>JavaScript进阶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lpstr>JavaScript进阶</vt:lpstr>
      <vt:lpstr>PowerPoint 演示文稿</vt:lpstr>
      <vt:lpstr>PowerPoint 演示文稿</vt:lpstr>
      <vt:lpstr>PowerPoint 演示文稿</vt:lpstr>
      <vt:lpstr>PowerPoint 演示文稿</vt:lpstr>
      <vt:lpstr>PowerPoint 演示文稿</vt:lpstr>
    </vt:vector>
  </TitlesOfParts>
  <Company>SAGE FRANCE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Découverte Ligne 100</dc:title>
  <dc:creator>Service Consulting</dc:creator>
  <cp:lastModifiedBy>qile</cp:lastModifiedBy>
  <cp:revision>2950</cp:revision>
  <cp:lastPrinted>2411-12-30T00:00:00Z</cp:lastPrinted>
  <dcterms:created xsi:type="dcterms:W3CDTF">2003-05-12T10:17:00Z</dcterms:created>
  <dcterms:modified xsi:type="dcterms:W3CDTF">2017-09-06T14:11:02Z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